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 ContentType="image/tiff"/>
  <Default Extension="tiff" ContentType="image/tiff"/>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1"/>
    <p:sldMasterId id="2147484495" r:id="rId2"/>
    <p:sldMasterId id="2147484518" r:id="rId3"/>
  </p:sldMasterIdLst>
  <p:notesMasterIdLst>
    <p:notesMasterId r:id="rId35"/>
  </p:notesMasterIdLst>
  <p:handoutMasterIdLst>
    <p:handoutMasterId r:id="rId36"/>
  </p:handoutMasterIdLst>
  <p:sldIdLst>
    <p:sldId id="1489" r:id="rId4"/>
    <p:sldId id="1550" r:id="rId5"/>
    <p:sldId id="258" r:id="rId6"/>
    <p:sldId id="1601" r:id="rId7"/>
    <p:sldId id="309" r:id="rId8"/>
    <p:sldId id="1888" r:id="rId9"/>
    <p:sldId id="1823" r:id="rId10"/>
    <p:sldId id="310" r:id="rId11"/>
    <p:sldId id="315" r:id="rId12"/>
    <p:sldId id="316" r:id="rId13"/>
    <p:sldId id="1849" r:id="rId14"/>
    <p:sldId id="1819" r:id="rId15"/>
    <p:sldId id="938" r:id="rId16"/>
    <p:sldId id="933" r:id="rId17"/>
    <p:sldId id="264" r:id="rId18"/>
    <p:sldId id="1866" r:id="rId19"/>
    <p:sldId id="272" r:id="rId20"/>
    <p:sldId id="1635" r:id="rId21"/>
    <p:sldId id="1657" r:id="rId22"/>
    <p:sldId id="1658" r:id="rId23"/>
    <p:sldId id="1659" r:id="rId24"/>
    <p:sldId id="1834" r:id="rId25"/>
    <p:sldId id="1835" r:id="rId26"/>
    <p:sldId id="294" r:id="rId27"/>
    <p:sldId id="282" r:id="rId28"/>
    <p:sldId id="1667" r:id="rId29"/>
    <p:sldId id="1668" r:id="rId30"/>
    <p:sldId id="1555" r:id="rId31"/>
    <p:sldId id="1670" r:id="rId32"/>
    <p:sldId id="1662" r:id="rId33"/>
    <p:sldId id="1663" r:id="rId34"/>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structions" id="{A0252C9D-1D6B-42F9-BA63-F39DC4D8B635}">
          <p14:sldIdLst>
            <p14:sldId id="1489"/>
          </p14:sldIdLst>
        </p14:section>
        <p14:section name="Agenda" id="{A073DAE3-B461-442F-A3D3-6642BD875E45}">
          <p14:sldIdLst>
            <p14:sldId id="1550"/>
          </p14:sldIdLst>
        </p14:section>
        <p14:section name="Cloud Transformation" id="{0CDF8B4A-9847-459D-8802-E654ABB84590}">
          <p14:sldIdLst>
            <p14:sldId id="258"/>
            <p14:sldId id="1601"/>
          </p14:sldIdLst>
        </p14:section>
        <p14:section name="Azure Stack Overview" id="{2BA979C7-6DB7-4D0E-9A98-926E66C00200}">
          <p14:sldIdLst>
            <p14:sldId id="309"/>
            <p14:sldId id="1888"/>
            <p14:sldId id="1823"/>
            <p14:sldId id="310"/>
          </p14:sldIdLst>
        </p14:section>
        <p14:section name="Hybrid Use Cases" id="{F64B5770-C1D6-4E9E-BFA1-66770D9ECDF5}">
          <p14:sldIdLst>
            <p14:sldId id="315"/>
            <p14:sldId id="316"/>
            <p14:sldId id="1849"/>
            <p14:sldId id="1819"/>
            <p14:sldId id="938"/>
            <p14:sldId id="933"/>
            <p14:sldId id="264"/>
            <p14:sldId id="1866"/>
            <p14:sldId id="272"/>
          </p14:sldIdLst>
        </p14:section>
        <p14:section name="Azure Stack Integrated Systems" id="{F7A8DAEE-F574-4F25-AC46-AD24CE257388}">
          <p14:sldIdLst>
            <p14:sldId id="1635"/>
            <p14:sldId id="1657"/>
            <p14:sldId id="1658"/>
            <p14:sldId id="1659"/>
            <p14:sldId id="1834"/>
            <p14:sldId id="1835"/>
            <p14:sldId id="294"/>
            <p14:sldId id="282"/>
          </p14:sldIdLst>
        </p14:section>
        <p14:section name="Conclusion" id="{7EBF7387-3079-4248-89A0-0AA300D33B53}">
          <p14:sldIdLst>
            <p14:sldId id="1667"/>
            <p14:sldId id="1668"/>
          </p14:sldIdLst>
        </p14:section>
        <p14:section name="Appendix" id="{F2953DCD-F1FB-4CBA-95C0-10FCF6895157}">
          <p14:sldIdLst>
            <p14:sldId id="1555"/>
            <p14:sldId id="1670"/>
            <p14:sldId id="1662"/>
            <p14:sldId id="166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505050"/>
    <a:srgbClr val="353535"/>
    <a:srgbClr val="FFFFFF"/>
    <a:srgbClr val="000000"/>
    <a:srgbClr val="FF8C00"/>
    <a:srgbClr val="D83B01"/>
    <a:srgbClr val="FFB900"/>
    <a:srgbClr val="107C10"/>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46A5706-5371-477B-B836-95B786D4D53D}" v="4" dt="2020-03-05T18:40:32.4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2080" autoAdjust="0"/>
    <p:restoredTop sz="60565" autoAdjust="0"/>
  </p:normalViewPr>
  <p:slideViewPr>
    <p:cSldViewPr snapToGrid="0">
      <p:cViewPr varScale="1">
        <p:scale>
          <a:sx n="71" d="100"/>
          <a:sy n="71" d="100"/>
        </p:scale>
        <p:origin x="225" y="39"/>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192"/>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viewProps" Target="viewProps.xml"/><Relationship Id="rId21" Type="http://schemas.openxmlformats.org/officeDocument/2006/relationships/slide" Target="slides/slide18.xml"/><Relationship Id="rId34" Type="http://schemas.openxmlformats.org/officeDocument/2006/relationships/slide" Target="slides/slide31.xml"/><Relationship Id="rId42" Type="http://schemas.microsoft.com/office/2015/10/relationships/revisionInfo" Target="revisionInfo.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handoutMaster" Target="handoutMasters/handout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notesMaster" Target="notesMasters/notesMaster1.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414A-4F56-87D1-E30F573CD426}"/>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414A-4F56-87D1-E30F573CD426}"/>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414A-4F56-87D1-E30F573CD426}"/>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414A-4F56-87D1-E30F573CD426}"/>
              </c:ext>
            </c:extLst>
          </c:dPt>
          <c:val>
            <c:numRef>
              <c:f>Sheet1!$B$2:$B$5</c:f>
              <c:numCache>
                <c:formatCode>0%</c:formatCode>
                <c:ptCount val="4"/>
                <c:pt idx="0">
                  <c:v>0.74</c:v>
                </c:pt>
                <c:pt idx="1">
                  <c:v>0.26</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Sales</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2"/>
                      <c:pt idx="0">
                        <c:v>1st Qtr</c:v>
                      </c:pt>
                      <c:pt idx="1">
                        <c:v>2nd Qtr</c:v>
                      </c:pt>
                    </c:strCache>
                  </c:strRef>
                </c15:cat>
              </c15:filteredCategoryTitle>
            </c:ext>
            <c:ext xmlns:c16="http://schemas.microsoft.com/office/drawing/2014/chart" uri="{C3380CC4-5D6E-409C-BE32-E72D297353CC}">
              <c16:uniqueId val="{00000008-414A-4F56-87D1-E30F573CD426}"/>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D7FC-402C-8761-0A7CFB7F8CE1}"/>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D7FC-402C-8761-0A7CFB7F8CE1}"/>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D7FC-402C-8761-0A7CFB7F8CE1}"/>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D7FC-402C-8761-0A7CFB7F8CE1}"/>
              </c:ext>
            </c:extLst>
          </c:dPt>
          <c:val>
            <c:numRef>
              <c:f>Sheet1!$B$2:$B$5</c:f>
              <c:numCache>
                <c:formatCode>0%</c:formatCode>
                <c:ptCount val="4"/>
                <c:pt idx="0">
                  <c:v>0.57999999999999996</c:v>
                </c:pt>
                <c:pt idx="1">
                  <c:v>0.42</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Sales</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2"/>
                      <c:pt idx="0">
                        <c:v>1st Qtr</c:v>
                      </c:pt>
                      <c:pt idx="1">
                        <c:v>2nd Qtr</c:v>
                      </c:pt>
                    </c:strCache>
                  </c:strRef>
                </c15:cat>
              </c15:filteredCategoryTitle>
            </c:ext>
            <c:ext xmlns:c16="http://schemas.microsoft.com/office/drawing/2014/chart" uri="{C3380CC4-5D6E-409C-BE32-E72D297353CC}">
              <c16:uniqueId val="{00000008-D7FC-402C-8761-0A7CFB7F8CE1}"/>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dLbls>
          <c:showLegendKey val="0"/>
          <c:showVal val="0"/>
          <c:showCatName val="0"/>
          <c:showSerName val="0"/>
          <c:showPercent val="0"/>
          <c:showBubbleSize val="0"/>
          <c:showLeaderLines val="0"/>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dPt>
            <c:idx val="0"/>
            <c:bubble3D val="0"/>
            <c:spPr>
              <a:solidFill>
                <a:srgbClr val="FF0000"/>
              </a:solidFill>
              <a:ln w="19050">
                <a:solidFill>
                  <a:schemeClr val="lt1"/>
                </a:solidFill>
              </a:ln>
              <a:effectLst/>
            </c:spPr>
            <c:extLst>
              <c:ext xmlns:c16="http://schemas.microsoft.com/office/drawing/2014/chart" uri="{C3380CC4-5D6E-409C-BE32-E72D297353CC}">
                <c16:uniqueId val="{00000001-E466-465A-878D-2E0E87DC74D1}"/>
              </c:ext>
            </c:extLst>
          </c:dPt>
          <c:dPt>
            <c:idx val="1"/>
            <c:bubble3D val="0"/>
            <c:spPr>
              <a:solidFill>
                <a:srgbClr val="0078D7"/>
              </a:solidFill>
              <a:ln w="19050">
                <a:solidFill>
                  <a:schemeClr val="lt1"/>
                </a:solidFill>
              </a:ln>
              <a:effectLst/>
            </c:spPr>
            <c:extLst>
              <c:ext xmlns:c16="http://schemas.microsoft.com/office/drawing/2014/chart" uri="{C3380CC4-5D6E-409C-BE32-E72D297353CC}">
                <c16:uniqueId val="{00000003-E466-465A-878D-2E0E87DC74D1}"/>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E466-465A-878D-2E0E87DC74D1}"/>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E466-465A-878D-2E0E87DC74D1}"/>
              </c:ext>
            </c:extLst>
          </c:dPt>
          <c:val>
            <c:numRef>
              <c:f>Sheet1!$B$2:$B$5</c:f>
              <c:numCache>
                <c:formatCode>0%</c:formatCode>
                <c:ptCount val="4"/>
                <c:pt idx="0">
                  <c:v>1</c:v>
                </c:pt>
                <c:pt idx="1">
                  <c:v>6</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Sales</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2"/>
                      <c:pt idx="0">
                        <c:v>traditional</c:v>
                      </c:pt>
                      <c:pt idx="1">
                        <c:v>Hybrid cloud</c:v>
                      </c:pt>
                    </c:strCache>
                  </c:strRef>
                </c15:cat>
              </c15:filteredCategoryTitle>
            </c:ext>
            <c:ext xmlns:c16="http://schemas.microsoft.com/office/drawing/2014/chart" uri="{C3380CC4-5D6E-409C-BE32-E72D297353CC}">
              <c16:uniqueId val="{00000008-E466-465A-878D-2E0E87DC74D1}"/>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3/5/2020 1:40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hdphoto3.wdp>
</file>

<file path=ppt/media/hdphoto4.wdp>
</file>

<file path=ppt/media/hdphoto5.wdp>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0.png>
</file>

<file path=ppt/media/image21.jpeg>
</file>

<file path=ppt/media/image22.png>
</file>

<file path=ppt/media/image23.jpeg>
</file>

<file path=ppt/media/image24.png>
</file>

<file path=ppt/media/image25.png>
</file>

<file path=ppt/media/image26.png>
</file>

<file path=ppt/media/image27.png>
</file>

<file path=ppt/media/image28.jpeg>
</file>

<file path=ppt/media/image29.png>
</file>

<file path=ppt/media/image30.jpeg>
</file>

<file path=ppt/media/image31.png>
</file>

<file path=ppt/media/image32.png>
</file>

<file path=ppt/media/image33.png>
</file>

<file path=ppt/media/image34.jpeg>
</file>

<file path=ppt/media/image35.tif>
</file>

<file path=ppt/media/image36.jpg>
</file>

<file path=ppt/media/image37.png>
</file>

<file path=ppt/media/image38.png>
</file>

<file path=ppt/media/image39.png>
</file>

<file path=ppt/media/image4.png>
</file>

<file path=ppt/media/image40.jpeg>
</file>

<file path=ppt/media/image41.tiff>
</file>

<file path=ppt/media/image46.jpe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svg>
</file>

<file path=ppt/media/image69.png>
</file>

<file path=ppt/media/image7.jpeg>
</file>

<file path=ppt/media/image70.svg>
</file>

<file path=ppt/media/image71.png>
</file>

<file path=ppt/media/image72.png>
</file>

<file path=ppt/media/image73.png>
</file>

<file path=ppt/media/image74.png>
</file>

<file path=ppt/media/image75.svg>
</file>

<file path=ppt/media/image76.png>
</file>

<file path=ppt/media/image7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3/5/2020 1:38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6" name="Date Placeholder 5"/>
          <p:cNvSpPr>
            <a:spLocks noGrp="1"/>
          </p:cNvSpPr>
          <p:nvPr>
            <p:ph type="dt" idx="12"/>
          </p:nvPr>
        </p:nvSpPr>
        <p:spPr/>
        <p:txBody>
          <a:bodyPr/>
          <a:lstStyle/>
          <a:p>
            <a:fld id="{56C2EDE2-D073-4F7E-A469-E134256712C5}" type="datetime8">
              <a:rPr lang="en-US" smtClean="0"/>
              <a:t>3/5/2020 1:40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
        <p:nvSpPr>
          <p:cNvPr id="5" name="Footer Placeholder 4"/>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437859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135399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1E5CFE9B-046D-496B-926F-D49E125F255D}" type="slidenum">
              <a:rPr kumimoji="0" lang="en-US" sz="13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12</a:t>
            </a:fld>
            <a:endParaRPr kumimoji="0" lang="en-US" sz="13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205634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85716" fontAlgn="base">
              <a:spcBef>
                <a:spcPct val="0"/>
              </a:spcBef>
              <a:spcAft>
                <a:spcPct val="0"/>
              </a:spcAft>
            </a:pPr>
            <a:endParaRPr lang="en-US"/>
          </a:p>
        </p:txBody>
      </p:sp>
      <p:sp>
        <p:nvSpPr>
          <p:cNvPr id="4" name="Slide Number Placeholder 3"/>
          <p:cNvSpPr>
            <a:spLocks noGrp="1"/>
          </p:cNvSpPr>
          <p:nvPr>
            <p:ph type="sldNum" sz="quarter" idx="10"/>
          </p:nvPr>
        </p:nvSpPr>
        <p:spPr/>
        <p:txBody>
          <a:bodyPr/>
          <a:lstStyle/>
          <a:p>
            <a:pPr marL="0" marR="0" lvl="0" indent="0" algn="r" defTabSz="986002" rtl="0" eaLnBrk="1" fontAlgn="auto" latinLnBrk="0" hangingPunct="1">
              <a:lnSpc>
                <a:spcPct val="100000"/>
              </a:lnSpc>
              <a:spcBef>
                <a:spcPts val="0"/>
              </a:spcBef>
              <a:spcAft>
                <a:spcPts val="0"/>
              </a:spcAft>
              <a:buClrTx/>
              <a:buSzTx/>
              <a:buFontTx/>
              <a:buNone/>
              <a:tabLst/>
              <a:defRPr/>
            </a:pPr>
            <a:fld id="{DA42E761-63AA-4901-8A29-79DD414558AA}" type="slidenum">
              <a:rPr kumimoji="0" lang="en-US" sz="13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86002" rtl="0" eaLnBrk="1" fontAlgn="auto" latinLnBrk="0" hangingPunct="1">
                <a:lnSpc>
                  <a:spcPct val="100000"/>
                </a:lnSpc>
                <a:spcBef>
                  <a:spcPts val="0"/>
                </a:spcBef>
                <a:spcAft>
                  <a:spcPts val="0"/>
                </a:spcAft>
                <a:buClrTx/>
                <a:buSzTx/>
                <a:buFontTx/>
                <a:buNone/>
                <a:tabLst/>
                <a:defRPr/>
              </a:pPr>
              <a:t>13</a:t>
            </a:fld>
            <a:endParaRPr kumimoji="0" lang="en-US" sz="13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0945004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a:p>
        </p:txBody>
      </p:sp>
      <p:sp>
        <p:nvSpPr>
          <p:cNvPr id="4" name="Header Placeholder 3"/>
          <p:cNvSpPr>
            <a:spLocks noGrp="1"/>
          </p:cNvSpPr>
          <p:nvPr>
            <p:ph type="hdr" sz="quarter" idx="10"/>
          </p:nvPr>
        </p:nvSpPr>
        <p:spPr/>
        <p:txBody>
          <a:bodyPr/>
          <a:lstStyle/>
          <a:p>
            <a:pPr marL="0" marR="0" lvl="0" indent="0" algn="l" defTabSz="986002" rtl="0" eaLnBrk="1" fontAlgn="auto" latinLnBrk="0" hangingPunct="1">
              <a:lnSpc>
                <a:spcPct val="100000"/>
              </a:lnSpc>
              <a:spcBef>
                <a:spcPts val="0"/>
              </a:spcBef>
              <a:spcAft>
                <a:spcPts val="0"/>
              </a:spcAft>
              <a:buClrTx/>
              <a:buSzTx/>
              <a:buFontTx/>
              <a:buNone/>
              <a:tabLst/>
              <a:defRPr/>
            </a:pPr>
            <a:endParaRPr kumimoji="0" lang="en-US" sz="13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604133" marR="0" lvl="0" indent="0" algn="l" defTabSz="966294"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604133" marR="0" lvl="0" indent="0" algn="l" defTabSz="966294"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86002" rtl="0" eaLnBrk="1" fontAlgn="auto" latinLnBrk="0" hangingPunct="1">
              <a:lnSpc>
                <a:spcPct val="100000"/>
              </a:lnSpc>
              <a:spcBef>
                <a:spcPts val="0"/>
              </a:spcBef>
              <a:spcAft>
                <a:spcPts val="0"/>
              </a:spcAft>
              <a:buClrTx/>
              <a:buSzTx/>
              <a:buFontTx/>
              <a:buNone/>
              <a:tabLst/>
              <a:defRPr/>
            </a:pPr>
            <a:fld id="{EB0394EB-4CA4-4959-8806-186AC2A1DC03}" type="datetime1">
              <a:rPr kumimoji="0" lang="en-US" sz="13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86002" rtl="0" eaLnBrk="1" fontAlgn="auto" latinLnBrk="0" hangingPunct="1">
                <a:lnSpc>
                  <a:spcPct val="100000"/>
                </a:lnSpc>
                <a:spcBef>
                  <a:spcPts val="0"/>
                </a:spcBef>
                <a:spcAft>
                  <a:spcPts val="0"/>
                </a:spcAft>
                <a:buClrTx/>
                <a:buSzTx/>
                <a:buFontTx/>
                <a:buNone/>
                <a:tabLst/>
                <a:defRPr/>
              </a:pPr>
              <a:t>3/5/2020</a:t>
            </a:fld>
            <a:endParaRPr kumimoji="0" lang="en-US" sz="13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8600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3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86002" rtl="0" eaLnBrk="1" fontAlgn="auto" latinLnBrk="0" hangingPunct="1">
                <a:lnSpc>
                  <a:spcPct val="100000"/>
                </a:lnSpc>
                <a:spcBef>
                  <a:spcPts val="0"/>
                </a:spcBef>
                <a:spcAft>
                  <a:spcPts val="0"/>
                </a:spcAft>
                <a:buClrTx/>
                <a:buSzTx/>
                <a:buFontTx/>
                <a:buNone/>
                <a:tabLst/>
                <a:defRPr/>
              </a:pPr>
              <a:t>14</a:t>
            </a:fld>
            <a:endParaRPr kumimoji="0" lang="en-US" sz="13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96548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693455D-4E1A-46F7-B688-EB6F3833CCE6}"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440431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693455D-4E1A-46F7-B688-EB6F3833CCE6}"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876020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A347BE2-B772-4674-9B1C-5806C8386229}"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211892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293" rtl="0" eaLnBrk="1" fontAlgn="auto" latinLnBrk="0" hangingPunct="1">
              <a:lnSpc>
                <a:spcPct val="107000"/>
              </a:lnSpc>
              <a:spcBef>
                <a:spcPts val="600"/>
              </a:spcBef>
              <a:spcAft>
                <a:spcPts val="600"/>
              </a:spcAft>
              <a:buClr>
                <a:srgbClr val="FFFFFF"/>
              </a:buClr>
              <a:buSzPct val="90000"/>
              <a:buFont typeface="Arial" panose="020B0604020202020204" pitchFamily="34" charset="0"/>
              <a:buNone/>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461E9A0-1C78-4ECC-AEE4-C0786F0EB254}"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374026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Aft>
                <a:spcPts val="600"/>
              </a:spcAft>
            </a:pPr>
            <a:endParaRPr lang="en-US" sz="900" dirty="0">
              <a:gradFill>
                <a:gsLst>
                  <a:gs pos="2917">
                    <a:schemeClr val="tx1"/>
                  </a:gs>
                  <a:gs pos="30000">
                    <a:schemeClr val="tx1"/>
                  </a:gs>
                </a:gsLst>
                <a:lin ang="5400000" scaled="0"/>
              </a:gradFill>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4E07FF-E5F8-47F9-88D3-C8006BA547D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283987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4E07FF-E5F8-47F9-88D3-C8006BA547D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256032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2CB5568C-11AE-48B7-9B16-C02677ED33D1}"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3/5/2020 1:38 PM</a:t>
            </a:fld>
            <a:endParaRPr kumimoji="0" lang="en-US" sz="1800" b="0" i="0" u="none" strike="noStrike" kern="0" cap="none" spc="0" normalizeH="0" baseline="0" noProof="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a:t>
            </a:fld>
            <a:endParaRPr kumimoji="0" lang="en-US" sz="1800" b="0" i="0" u="none" strike="noStrike" kern="0" cap="none" spc="0" normalizeH="0" baseline="0" noProof="0">
              <a:ln>
                <a:noFill/>
              </a:ln>
              <a:solidFill>
                <a:sysClr val="windowText" lastClr="000000"/>
              </a:solidFill>
              <a:effectLst/>
              <a:uLnTx/>
              <a:uFillTx/>
            </a:endParaRPr>
          </a:p>
        </p:txBody>
      </p:sp>
      <p:sp>
        <p:nvSpPr>
          <p:cNvPr id="8" name="Footer Placeholder 7"/>
          <p:cNvSpPr>
            <a:spLocks noGrp="1"/>
          </p:cNvSpPr>
          <p:nvPr>
            <p:ph type="ftr" sz="quarter" idx="14"/>
          </p:nvPr>
        </p:nvSpPr>
        <p:spPr/>
        <p:txBody>
          <a:bodyPr/>
          <a:lstStyle/>
          <a:p>
            <a:pPr marL="398463"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schemeClr val="tx1"/>
                    </a:gs>
                    <a:gs pos="100000">
                      <a:schemeClr val="tx1"/>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Tree>
    <p:extLst>
      <p:ext uri="{BB962C8B-B14F-4D97-AF65-F5344CB8AC3E}">
        <p14:creationId xmlns:p14="http://schemas.microsoft.com/office/powerpoint/2010/main" val="10842040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4E07FF-E5F8-47F9-88D3-C8006BA547D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44075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86002" rtl="0" eaLnBrk="1" fontAlgn="auto" latinLnBrk="0" hangingPunct="1">
              <a:lnSpc>
                <a:spcPct val="100000"/>
              </a:lnSpc>
              <a:spcBef>
                <a:spcPts val="0"/>
              </a:spcBef>
              <a:spcAft>
                <a:spcPts val="0"/>
              </a:spcAft>
              <a:buClrTx/>
              <a:buSzTx/>
              <a:buFontTx/>
              <a:buNone/>
              <a:tabLst/>
              <a:defRPr/>
            </a:pPr>
            <a:endParaRPr kumimoji="0" lang="en-US" sz="13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604133" marR="0" lvl="0" indent="0" algn="l" defTabSz="966294"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8600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3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86002" rtl="0" eaLnBrk="1" fontAlgn="auto" latinLnBrk="0" hangingPunct="1">
                <a:lnSpc>
                  <a:spcPct val="100000"/>
                </a:lnSpc>
                <a:spcBef>
                  <a:spcPts val="0"/>
                </a:spcBef>
                <a:spcAft>
                  <a:spcPts val="0"/>
                </a:spcAft>
                <a:buClrTx/>
                <a:buSzTx/>
                <a:buFontTx/>
                <a:buNone/>
                <a:tabLst/>
                <a:defRPr/>
              </a:pPr>
              <a:t>3/5/2020 1:40 PM</a:t>
            </a:fld>
            <a:endParaRPr kumimoji="0" lang="en-US" sz="13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8600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3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86002" rtl="0" eaLnBrk="1" fontAlgn="auto" latinLnBrk="0" hangingPunct="1">
                <a:lnSpc>
                  <a:spcPct val="100000"/>
                </a:lnSpc>
                <a:spcBef>
                  <a:spcPts val="0"/>
                </a:spcBef>
                <a:spcAft>
                  <a:spcPts val="0"/>
                </a:spcAft>
                <a:buClrTx/>
                <a:buSzTx/>
                <a:buFontTx/>
                <a:buNone/>
                <a:tabLst/>
                <a:defRPr/>
              </a:pPr>
              <a:t>22</a:t>
            </a:fld>
            <a:endParaRPr kumimoji="0" lang="en-US" sz="13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852892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86002" rtl="0" eaLnBrk="1" fontAlgn="auto" latinLnBrk="0" hangingPunct="1">
              <a:lnSpc>
                <a:spcPct val="100000"/>
              </a:lnSpc>
              <a:spcBef>
                <a:spcPts val="0"/>
              </a:spcBef>
              <a:spcAft>
                <a:spcPts val="0"/>
              </a:spcAft>
              <a:buClrTx/>
              <a:buSzTx/>
              <a:buFontTx/>
              <a:buNone/>
              <a:tabLst/>
              <a:defRPr/>
            </a:pPr>
            <a:endParaRPr kumimoji="0" lang="en-US" sz="13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604133" marR="0" lvl="0" indent="0" algn="l" defTabSz="966294"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8600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3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86002" rtl="0" eaLnBrk="1" fontAlgn="auto" latinLnBrk="0" hangingPunct="1">
                <a:lnSpc>
                  <a:spcPct val="100000"/>
                </a:lnSpc>
                <a:spcBef>
                  <a:spcPts val="0"/>
                </a:spcBef>
                <a:spcAft>
                  <a:spcPts val="0"/>
                </a:spcAft>
                <a:buClrTx/>
                <a:buSzTx/>
                <a:buFontTx/>
                <a:buNone/>
                <a:tabLst/>
                <a:defRPr/>
              </a:pPr>
              <a:t>3/5/2020 1:40 PM</a:t>
            </a:fld>
            <a:endParaRPr kumimoji="0" lang="en-US" sz="13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8600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3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86002" rtl="0" eaLnBrk="1" fontAlgn="auto" latinLnBrk="0" hangingPunct="1">
                <a:lnSpc>
                  <a:spcPct val="100000"/>
                </a:lnSpc>
                <a:spcBef>
                  <a:spcPts val="0"/>
                </a:spcBef>
                <a:spcAft>
                  <a:spcPts val="0"/>
                </a:spcAft>
                <a:buClrTx/>
                <a:buSzTx/>
                <a:buFontTx/>
                <a:buNone/>
                <a:tabLst/>
                <a:defRPr/>
              </a:pPr>
              <a:t>23</a:t>
            </a:fld>
            <a:endParaRPr kumimoji="0" lang="en-US" sz="13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934850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00840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FD545570-6992-4320-BEFC-9262493433EC}" type="datetime8">
              <a:rPr lang="en-US" smtClean="0"/>
              <a:t>3/5/2020 1:40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21168079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E2F5416D-752F-4A27-A7A5-0CB5FC0CFE2E}" type="datetime8">
              <a:rPr lang="en-US" smtClean="0">
                <a:solidFill>
                  <a:prstClr val="black"/>
                </a:solidFill>
              </a:rPr>
              <a:t>3/5/2020 1:40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27</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4831501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27489203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193409949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503"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C10C4DB-D43F-4BBA-A6EE-E63E7B05B8DE}"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5352761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503"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C10C4DB-D43F-4BBA-A6EE-E63E7B05B8DE}"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423675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Inspire</a:t>
            </a: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1:39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396076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50464"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0156" rtl="0" eaLnBrk="0" fontAlgn="base" latinLnBrk="0" hangingPunct="0">
              <a:lnSpc>
                <a:spcPct val="100000"/>
              </a:lnSpc>
              <a:spcBef>
                <a:spcPct val="0"/>
              </a:spcBef>
              <a:spcAft>
                <a:spcPct val="0"/>
              </a:spcAft>
              <a:buClrTx/>
              <a:buSzTx/>
              <a:buFontTx/>
              <a:buNone/>
              <a:tabLst/>
              <a:defRPr/>
            </a:pPr>
            <a:r>
              <a:rPr kumimoji="0" lang="en-US" altLang="en-US" sz="400" b="0" i="0" u="none" strike="noStrike" kern="1200" cap="none" spc="0" normalizeH="0" baseline="0" noProof="0">
                <a:ln>
                  <a:noFill/>
                </a:ln>
                <a:solidFill>
                  <a:prstClr val="black"/>
                </a:solidFill>
                <a:effectLst/>
                <a:uLnTx/>
                <a:uFillTx/>
                <a:latin typeface="Segoe UI" panose="020B0502040204020203" pitchFamily="34" charset="0"/>
                <a:ea typeface="MS PGothic" panose="020B0600070205080204" pitchFamily="34" charset="-128"/>
                <a:cs typeface="Segoe UI" panose="020B0502040204020203"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49568" rtl="0" eaLnBrk="1" fontAlgn="base" latinLnBrk="0" hangingPunct="1">
              <a:lnSpc>
                <a:spcPct val="100000"/>
              </a:lnSpc>
              <a:spcBef>
                <a:spcPct val="0"/>
              </a:spcBef>
              <a:spcAft>
                <a:spcPct val="0"/>
              </a:spcAft>
              <a:buClrTx/>
              <a:buSzTx/>
              <a:buFontTx/>
              <a:buNone/>
              <a:tabLst/>
              <a:defRPr/>
            </a:pPr>
            <a:fld id="{EC0EFBC5-EFC8-4C83-8EB1-BF3F69A97706}" type="datetime8">
              <a:rPr kumimoji="0" lang="en-US" altLang="en-US" sz="1200" b="0" i="0" u="none" strike="noStrike" kern="1200" cap="none" spc="0" normalizeH="0" baseline="0" noProof="0">
                <a:ln>
                  <a:noFill/>
                </a:ln>
                <a:solidFill>
                  <a:prstClr val="black"/>
                </a:solidFill>
                <a:effectLst/>
                <a:uLnTx/>
                <a:uFillTx/>
                <a:latin typeface="Segoe UI" pitchFamily="34" charset="0"/>
                <a:ea typeface="MS PGothic" panose="020B0600070205080204" pitchFamily="34" charset="-128"/>
                <a:cs typeface="+mn-cs"/>
              </a:rPr>
              <a:pPr marL="0" marR="0" lvl="0" indent="0" algn="r" defTabSz="949568" rtl="0" eaLnBrk="1" fontAlgn="base" latinLnBrk="0" hangingPunct="1">
                <a:lnSpc>
                  <a:spcPct val="100000"/>
                </a:lnSpc>
                <a:spcBef>
                  <a:spcPct val="0"/>
                </a:spcBef>
                <a:spcAft>
                  <a:spcPct val="0"/>
                </a:spcAft>
                <a:buClrTx/>
                <a:buSzTx/>
                <a:buFontTx/>
                <a:buNone/>
                <a:tabLst/>
                <a:defRPr/>
              </a:pPr>
              <a:t>3/5/2020 1:39 PM</a:t>
            </a:fld>
            <a:endParaRPr kumimoji="0" lang="en-US" altLang="en-US" sz="1200" b="0" i="0" u="none" strike="noStrike" kern="1200" cap="none" spc="0" normalizeH="0" baseline="0" noProof="0">
              <a:ln>
                <a:noFill/>
              </a:ln>
              <a:solidFill>
                <a:prstClr val="black"/>
              </a:solidFill>
              <a:effectLst/>
              <a:uLnTx/>
              <a:uFillTx/>
              <a:latin typeface="Segoe UI" pitchFamily="34" charset="0"/>
              <a:ea typeface="MS PGothic" panose="020B0600070205080204" pitchFamily="34" charset="-128"/>
              <a:cs typeface="+mn-cs"/>
            </a:endParaRPr>
          </a:p>
        </p:txBody>
      </p:sp>
      <p:sp>
        <p:nvSpPr>
          <p:cNvPr id="7" name="Slide Number Placeholder 6"/>
          <p:cNvSpPr>
            <a:spLocks noGrp="1"/>
          </p:cNvSpPr>
          <p:nvPr>
            <p:ph type="sldNum" sz="quarter" idx="13"/>
          </p:nvPr>
        </p:nvSpPr>
        <p:spPr/>
        <p:txBody>
          <a:bodyPr/>
          <a:lstStyle/>
          <a:p>
            <a:pPr marL="0" marR="0" lvl="0" indent="0" algn="r" defTabSz="949568" rtl="0" eaLnBrk="1" fontAlgn="base" latinLnBrk="0" hangingPunct="1">
              <a:lnSpc>
                <a:spcPct val="100000"/>
              </a:lnSpc>
              <a:spcBef>
                <a:spcPct val="0"/>
              </a:spcBef>
              <a:spcAft>
                <a:spcPct val="0"/>
              </a:spcAft>
              <a:buClrTx/>
              <a:buSzTx/>
              <a:buFontTx/>
              <a:buNone/>
              <a:tabLst/>
              <a:defRPr/>
            </a:pPr>
            <a:fld id="{A843FFF4-B3C3-4CAC-852D-FD5D209A36F7}" type="slidenum">
              <a:rPr kumimoji="0" lang="en-US" altLang="en-US" sz="1200" b="0" i="0" u="none" strike="noStrike" kern="1200" cap="none" spc="0" normalizeH="0" baseline="0" noProof="0">
                <a:ln>
                  <a:noFill/>
                </a:ln>
                <a:solidFill>
                  <a:prstClr val="black"/>
                </a:solidFill>
                <a:effectLst/>
                <a:uLnTx/>
                <a:uFillTx/>
                <a:latin typeface="Segoe UI" pitchFamily="34" charset="0"/>
                <a:ea typeface="MS PGothic" panose="020B0600070205080204" pitchFamily="34" charset="-128"/>
                <a:cs typeface="+mn-cs"/>
              </a:rPr>
              <a:pPr marL="0" marR="0" lvl="0" indent="0" algn="r" defTabSz="949568" rtl="0" eaLnBrk="1" fontAlgn="base" latinLnBrk="0" hangingPunct="1">
                <a:lnSpc>
                  <a:spcPct val="100000"/>
                </a:lnSpc>
                <a:spcBef>
                  <a:spcPct val="0"/>
                </a:spcBef>
                <a:spcAft>
                  <a:spcPct val="0"/>
                </a:spcAft>
                <a:buClrTx/>
                <a:buSzTx/>
                <a:buFontTx/>
                <a:buNone/>
                <a:tabLst/>
                <a:defRPr/>
              </a:pPr>
              <a:t>4</a:t>
            </a:fld>
            <a:endParaRPr kumimoji="0" lang="en-US" altLang="en-US" sz="1200" b="0" i="0" u="none" strike="noStrike" kern="1200" cap="none" spc="0" normalizeH="0" baseline="0" noProof="0">
              <a:ln>
                <a:noFill/>
              </a:ln>
              <a:solidFill>
                <a:prstClr val="black"/>
              </a:solidFill>
              <a:effectLst/>
              <a:uLnTx/>
              <a:uFillTx/>
              <a:latin typeface="Segoe UI" pitchFamily="34" charset="0"/>
              <a:ea typeface="MS PGothic" panose="020B0600070205080204" pitchFamily="34" charset="-128"/>
              <a:cs typeface="+mn-cs"/>
            </a:endParaRPr>
          </a:p>
        </p:txBody>
      </p:sp>
    </p:spTree>
    <p:extLst>
      <p:ext uri="{BB962C8B-B14F-4D97-AF65-F5344CB8AC3E}">
        <p14:creationId xmlns:p14="http://schemas.microsoft.com/office/powerpoint/2010/main" val="26610864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66612" rtl="0" eaLnBrk="1" fontAlgn="auto" latinLnBrk="0" hangingPunct="1">
              <a:lnSpc>
                <a:spcPct val="100000"/>
              </a:lnSpc>
              <a:spcBef>
                <a:spcPts val="0"/>
              </a:spcBef>
              <a:spcAft>
                <a:spcPts val="0"/>
              </a:spcAft>
              <a:buClrTx/>
              <a:buSzTx/>
              <a:buFontTx/>
              <a:buNone/>
              <a:tabLst/>
              <a:defRPr/>
            </a:pPr>
            <a:fld id="{E5911622-5D83-4016-A298-DA7F7AC69F47}" type="slidenum">
              <a:rPr kumimoji="0" lang="en-US" sz="13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66612" rtl="0" eaLnBrk="1" fontAlgn="auto" latinLnBrk="0" hangingPunct="1">
                <a:lnSpc>
                  <a:spcPct val="100000"/>
                </a:lnSpc>
                <a:spcBef>
                  <a:spcPts val="0"/>
                </a:spcBef>
                <a:spcAft>
                  <a:spcPts val="0"/>
                </a:spcAft>
                <a:buClrTx/>
                <a:buSzTx/>
                <a:buFontTx/>
                <a:buNone/>
                <a:tabLst/>
                <a:defRPr/>
              </a:pPr>
              <a:t>6</a:t>
            </a:fld>
            <a:endParaRPr kumimoji="0" lang="en-US" sz="13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609107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10"/>
          </p:nvPr>
        </p:nvSpPr>
        <p:spPr/>
        <p:txBody>
          <a:bodyPr/>
          <a:lstStyle/>
          <a:p>
            <a:pPr marL="0" marR="0" lvl="0" indent="0" algn="r" defTabSz="966612" rtl="0" eaLnBrk="1" fontAlgn="auto" latinLnBrk="0" hangingPunct="1">
              <a:lnSpc>
                <a:spcPct val="100000"/>
              </a:lnSpc>
              <a:spcBef>
                <a:spcPts val="0"/>
              </a:spcBef>
              <a:spcAft>
                <a:spcPts val="0"/>
              </a:spcAft>
              <a:buClrTx/>
              <a:buSzTx/>
              <a:buFontTx/>
              <a:buNone/>
              <a:tabLst/>
              <a:defRPr/>
            </a:pPr>
            <a:fld id="{1E5CFE9B-046D-496B-926F-D49E125F255D}" type="slidenum">
              <a:rPr kumimoji="0" lang="en-US" sz="13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66612" rtl="0" eaLnBrk="1" fontAlgn="auto" latinLnBrk="0" hangingPunct="1">
                <a:lnSpc>
                  <a:spcPct val="100000"/>
                </a:lnSpc>
                <a:spcBef>
                  <a:spcPts val="0"/>
                </a:spcBef>
                <a:spcAft>
                  <a:spcPts val="0"/>
                </a:spcAft>
                <a:buClrTx/>
                <a:buSzTx/>
                <a:buFontTx/>
                <a:buNone/>
                <a:tabLst/>
                <a:defRPr/>
              </a:pPr>
              <a:t>7</a:t>
            </a:fld>
            <a:endParaRPr kumimoji="0" lang="en-US" sz="13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675891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433858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274140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3/5/2020 1:40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221027440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with photo and tile">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436475" cy="6995517"/>
          </a:xfrm>
          <a:prstGeom prst="rect">
            <a:avLst/>
          </a:prstGeom>
        </p:spPr>
      </p:pic>
      <p:pic>
        <p:nvPicPr>
          <p:cNvPr id="10" name="MS logo gray - EMF"/>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60688" y="479425"/>
            <a:ext cx="1451843" cy="310896"/>
          </a:xfrm>
          <a:prstGeom prst="rect">
            <a:avLst/>
          </a:prstGeom>
        </p:spPr>
      </p:pic>
      <p:sp>
        <p:nvSpPr>
          <p:cNvPr id="4" name="Rectangle 3"/>
          <p:cNvSpPr/>
          <p:nvPr userDrawn="1"/>
        </p:nvSpPr>
        <p:spPr bwMode="auto">
          <a:xfrm>
            <a:off x="274702" y="2119177"/>
            <a:ext cx="6400800" cy="3657600"/>
          </a:xfrm>
          <a:prstGeom prst="rect">
            <a:avLst/>
          </a:prstGeom>
          <a:solidFill>
            <a:srgbClr val="FFFFFF">
              <a:alpha val="68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7"/>
            <a:ext cx="6400736" cy="1828800"/>
          </a:xfrm>
          <a:noFill/>
        </p:spPr>
        <p:txBody>
          <a:bodyPr lIns="146304" tIns="91440" rIns="146304" bIns="91440" anchor="t" anchorCtr="0"/>
          <a:lstStyle>
            <a:lvl1pPr>
              <a:defRPr sz="4800" spc="-100" baseline="0">
                <a:gradFill>
                  <a:gsLst>
                    <a:gs pos="18471">
                      <a:srgbClr val="353535"/>
                    </a:gs>
                    <a:gs pos="46000">
                      <a:srgbClr val="353535"/>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2"/>
            <a:ext cx="6402388" cy="664797"/>
          </a:xfrm>
        </p:spPr>
        <p:txBody>
          <a:bodyPr wrap="square" lIns="164592" tIns="109728" rIns="164592" bIns="109728">
            <a:spAutoFit/>
          </a:bodyPr>
          <a:lstStyle>
            <a:lvl1pPr marL="0" indent="0">
              <a:spcBef>
                <a:spcPts val="0"/>
              </a:spcBef>
              <a:buNone/>
              <a:defRPr sz="3200">
                <a:gradFill>
                  <a:gsLst>
                    <a:gs pos="18471">
                      <a:srgbClr val="353535"/>
                    </a:gs>
                    <a:gs pos="46000">
                      <a:srgbClr val="353535"/>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4090115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vl1pPr>
            <a:lvl2pPr marL="233149" indent="0">
              <a:buNone/>
              <a:defRPr/>
            </a:lvl2pPr>
            <a:lvl3pPr marL="466298" indent="0">
              <a:buNone/>
              <a:defRPr/>
            </a:lvl3pPr>
            <a:lvl4pPr marL="699447" indent="0">
              <a:buNone/>
              <a:defRPr/>
            </a:lvl4pPr>
            <a:lvl5pPr marL="932597"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4889705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906331"/>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57440629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22329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906331"/>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0258259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41584536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13533295"/>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74702" y="1211287"/>
            <a:ext cx="11888787" cy="5484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9263143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2020/3/5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2807223326"/>
      </p:ext>
    </p:extLst>
  </p:cSld>
  <p:clrMapOvr>
    <a:masterClrMapping/>
  </p:clrMapOvr>
  <p:transition spd="slow" advClick="0" advTm="3000">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473" r:id="rId1"/>
    <p:sldLayoutId id="2147484247" r:id="rId2"/>
    <p:sldLayoutId id="2147484250" r:id="rId3"/>
    <p:sldLayoutId id="2147484256" r:id="rId4"/>
    <p:sldLayoutId id="2147484539" r:id="rId5"/>
    <p:sldLayoutId id="2147484263" r:id="rId6"/>
    <p:sldLayoutId id="2147484517" r:id="rId7"/>
    <p:sldLayoutId id="2147484537" r:id="rId8"/>
    <p:sldLayoutId id="2147484540" r:id="rId9"/>
    <p:sldLayoutId id="2147484541" r:id="rId10"/>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69" userDrawn="1">
          <p15:clr>
            <a:srgbClr val="C35EA4"/>
          </p15:clr>
        </p15:guide>
        <p15:guide id="17" pos="7565" userDrawn="1">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05544715"/>
      </p:ext>
    </p:extLst>
  </p:cSld>
  <p:clrMap bg1="dk1" tx1="lt1" bg2="dk2" tx2="lt2" accent1="accent1" accent2="accent2" accent3="accent3" accent4="accent4" accent5="accent5" accent6="accent6" hlink="hlink" folHlink="folHlink"/>
  <p:sldLayoutIdLst>
    <p:sldLayoutId id="2147484507" r:id="rId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7005" y="1516064"/>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62664721"/>
      </p:ext>
    </p:extLst>
  </p:cSld>
  <p:clrMap bg1="dk1" tx1="lt1" bg2="dk2" tx2="lt2" accent1="accent1" accent2="accent2" accent3="accent3" accent4="accent4" accent5="accent5" accent6="accent6" hlink="hlink" folHlink="folHlink"/>
  <p:sldLayoutIdLst>
    <p:sldLayoutId id="2147484528" r:id="rId1"/>
  </p:sldLayoutIdLst>
  <p:transition>
    <p:fade/>
  </p:transition>
  <p:txStyles>
    <p:titleStyle>
      <a:lvl1pPr algn="l" defTabSz="932384" rtl="0" eaLnBrk="1" latinLnBrk="0" hangingPunct="1">
        <a:lnSpc>
          <a:spcPct val="90000"/>
        </a:lnSpc>
        <a:spcBef>
          <a:spcPct val="0"/>
        </a:spcBef>
        <a:buNone/>
        <a:defRPr lang="en-US" sz="4798"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768" marR="0" indent="-342768" algn="l" defTabSz="932384" rtl="0" eaLnBrk="1" fontAlgn="auto" latinLnBrk="0" hangingPunct="1">
        <a:lnSpc>
          <a:spcPct val="90000"/>
        </a:lnSpc>
        <a:spcBef>
          <a:spcPct val="20000"/>
        </a:spcBef>
        <a:spcAft>
          <a:spcPts val="0"/>
        </a:spcAft>
        <a:buClrTx/>
        <a:buSzPct val="90000"/>
        <a:buFont typeface="Arial" pitchFamily="34" charset="0"/>
        <a:buChar char="•"/>
        <a:tabLst/>
        <a:defRPr sz="3998" kern="1200" spc="0" baseline="0">
          <a:gradFill>
            <a:gsLst>
              <a:gs pos="1250">
                <a:schemeClr val="tx1"/>
              </a:gs>
              <a:gs pos="100000">
                <a:schemeClr val="tx1"/>
              </a:gs>
            </a:gsLst>
            <a:lin ang="5400000" scaled="0"/>
          </a:gradFill>
          <a:latin typeface="+mj-lt"/>
          <a:ea typeface="+mn-ea"/>
          <a:cs typeface="+mn-cs"/>
        </a:defRPr>
      </a:lvl1pPr>
      <a:lvl2pPr marL="583975" marR="0" indent="-241206" algn="l" defTabSz="932384"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792" marR="0" indent="-228513" algn="l" defTabSz="932384"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305" marR="0" indent="-228513" algn="l" defTabSz="932384"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6817" marR="0" indent="-228513" algn="l" defTabSz="932384"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055"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248"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6441"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2633"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384" rtl="0" eaLnBrk="1" latinLnBrk="0" hangingPunct="1">
        <a:defRPr sz="1800" kern="1200">
          <a:solidFill>
            <a:schemeClr val="tx1"/>
          </a:solidFill>
          <a:latin typeface="+mn-lt"/>
          <a:ea typeface="+mn-ea"/>
          <a:cs typeface="+mn-cs"/>
        </a:defRPr>
      </a:lvl1pPr>
      <a:lvl2pPr marL="466191" algn="l" defTabSz="932384" rtl="0" eaLnBrk="1" latinLnBrk="0" hangingPunct="1">
        <a:defRPr sz="1800" kern="1200">
          <a:solidFill>
            <a:schemeClr val="tx1"/>
          </a:solidFill>
          <a:latin typeface="+mn-lt"/>
          <a:ea typeface="+mn-ea"/>
          <a:cs typeface="+mn-cs"/>
        </a:defRPr>
      </a:lvl2pPr>
      <a:lvl3pPr marL="932384" algn="l" defTabSz="932384" rtl="0" eaLnBrk="1" latinLnBrk="0" hangingPunct="1">
        <a:defRPr sz="1800" kern="1200">
          <a:solidFill>
            <a:schemeClr val="tx1"/>
          </a:solidFill>
          <a:latin typeface="+mn-lt"/>
          <a:ea typeface="+mn-ea"/>
          <a:cs typeface="+mn-cs"/>
        </a:defRPr>
      </a:lvl3pPr>
      <a:lvl4pPr marL="1398576" algn="l" defTabSz="932384" rtl="0" eaLnBrk="1" latinLnBrk="0" hangingPunct="1">
        <a:defRPr sz="1800" kern="1200">
          <a:solidFill>
            <a:schemeClr val="tx1"/>
          </a:solidFill>
          <a:latin typeface="+mn-lt"/>
          <a:ea typeface="+mn-ea"/>
          <a:cs typeface="+mn-cs"/>
        </a:defRPr>
      </a:lvl4pPr>
      <a:lvl5pPr marL="1864768" algn="l" defTabSz="932384" rtl="0" eaLnBrk="1" latinLnBrk="0" hangingPunct="1">
        <a:defRPr sz="1800" kern="1200">
          <a:solidFill>
            <a:schemeClr val="tx1"/>
          </a:solidFill>
          <a:latin typeface="+mn-lt"/>
          <a:ea typeface="+mn-ea"/>
          <a:cs typeface="+mn-cs"/>
        </a:defRPr>
      </a:lvl5pPr>
      <a:lvl6pPr marL="2330960" algn="l" defTabSz="932384" rtl="0" eaLnBrk="1" latinLnBrk="0" hangingPunct="1">
        <a:defRPr sz="1800" kern="1200">
          <a:solidFill>
            <a:schemeClr val="tx1"/>
          </a:solidFill>
          <a:latin typeface="+mn-lt"/>
          <a:ea typeface="+mn-ea"/>
          <a:cs typeface="+mn-cs"/>
        </a:defRPr>
      </a:lvl6pPr>
      <a:lvl7pPr marL="2797152" algn="l" defTabSz="932384" rtl="0" eaLnBrk="1" latinLnBrk="0" hangingPunct="1">
        <a:defRPr sz="1800" kern="1200">
          <a:solidFill>
            <a:schemeClr val="tx1"/>
          </a:solidFill>
          <a:latin typeface="+mn-lt"/>
          <a:ea typeface="+mn-ea"/>
          <a:cs typeface="+mn-cs"/>
        </a:defRPr>
      </a:lvl7pPr>
      <a:lvl8pPr marL="3263343" algn="l" defTabSz="932384" rtl="0" eaLnBrk="1" latinLnBrk="0" hangingPunct="1">
        <a:defRPr sz="1800" kern="1200">
          <a:solidFill>
            <a:schemeClr val="tx1"/>
          </a:solidFill>
          <a:latin typeface="+mn-lt"/>
          <a:ea typeface="+mn-ea"/>
          <a:cs typeface="+mn-cs"/>
        </a:defRPr>
      </a:lvl8pPr>
      <a:lvl9pPr marL="3729537" algn="l" defTabSz="932384"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173">
          <p15:clr>
            <a:srgbClr val="C35EA4"/>
          </p15:clr>
        </p15:guide>
        <p15:guide id="17" pos="7661">
          <p15:clr>
            <a:srgbClr val="C35EA4"/>
          </p15:clr>
        </p15:guide>
        <p15:guide id="25" orient="horz" pos="187">
          <p15:clr>
            <a:srgbClr val="C35EA4"/>
          </p15:clr>
        </p15:guide>
        <p15:guide id="26" orient="horz" pos="4219">
          <p15:clr>
            <a:srgbClr val="C35EA4"/>
          </p15:clr>
        </p15:guide>
        <p15:guide id="27" pos="3917">
          <p15:clr>
            <a:srgbClr val="C35EA4"/>
          </p15:clr>
        </p15:guide>
        <p15:guide id="28" orient="horz" pos="955">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creativecommons.org/licenses/by-sa/4.0/legalcode"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1.xml"/><Relationship Id="rId1" Type="http://schemas.openxmlformats.org/officeDocument/2006/relationships/slideLayout" Target="../slideLayouts/slideLayout10.xml"/><Relationship Id="rId5" Type="http://schemas.openxmlformats.org/officeDocument/2006/relationships/image" Target="../media/image40.jpeg"/><Relationship Id="rId4" Type="http://schemas.openxmlformats.org/officeDocument/2006/relationships/image" Target="../media/image39.png"/></Relationships>
</file>

<file path=ppt/slides/_rels/slide13.xml.rels><?xml version="1.0" encoding="UTF-8" standalone="yes"?>
<Relationships xmlns="http://schemas.openxmlformats.org/package/2006/relationships"><Relationship Id="rId3" Type="http://schemas.openxmlformats.org/officeDocument/2006/relationships/image" Target="../media/image41.tiff"/><Relationship Id="rId7" Type="http://schemas.openxmlformats.org/officeDocument/2006/relationships/image" Target="../media/image45.emf"/><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44.emf"/><Relationship Id="rId5" Type="http://schemas.openxmlformats.org/officeDocument/2006/relationships/image" Target="../media/image43.emf"/><Relationship Id="rId4" Type="http://schemas.openxmlformats.org/officeDocument/2006/relationships/image" Target="../media/image42.emf"/></Relationships>
</file>

<file path=ppt/slides/_rels/slide14.xml.rels><?xml version="1.0" encoding="UTF-8" standalone="yes"?>
<Relationships xmlns="http://schemas.openxmlformats.org/package/2006/relationships"><Relationship Id="rId3" Type="http://schemas.openxmlformats.org/officeDocument/2006/relationships/image" Target="../media/image46.jpeg"/><Relationship Id="rId7" Type="http://schemas.openxmlformats.org/officeDocument/2006/relationships/image" Target="../media/image49.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48.png"/><Relationship Id="rId5" Type="http://schemas.microsoft.com/office/2007/relationships/hdphoto" Target="../media/hdphoto2.wdp"/><Relationship Id="rId4" Type="http://schemas.openxmlformats.org/officeDocument/2006/relationships/image" Target="../media/image47.png"/></Relationships>
</file>

<file path=ppt/slides/_rels/slide1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image" Target="../media/image53.png"/><Relationship Id="rId5" Type="http://schemas.openxmlformats.org/officeDocument/2006/relationships/image" Target="../media/image52.png"/><Relationship Id="rId4" Type="http://schemas.openxmlformats.org/officeDocument/2006/relationships/image" Target="../media/image51.png"/></Relationships>
</file>

<file path=ppt/slides/_rels/slide16.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56.emf"/><Relationship Id="rId4" Type="http://schemas.openxmlformats.org/officeDocument/2006/relationships/image" Target="../media/image55.emf"/></Relationships>
</file>

<file path=ppt/slides/_rels/slide1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7.png"/><Relationship Id="rId7"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58.png"/><Relationship Id="rId4" Type="http://schemas.openxmlformats.org/officeDocument/2006/relationships/image" Target="../media/image54.png"/><Relationship Id="rId9" Type="http://schemas.openxmlformats.org/officeDocument/2006/relationships/image" Target="../media/image59.png"/></Relationships>
</file>

<file path=ppt/slides/_rels/slide18.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image" Target="../media/image60.png"/><Relationship Id="rId7" Type="http://schemas.openxmlformats.org/officeDocument/2006/relationships/image" Target="../media/image64.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63.png"/><Relationship Id="rId5" Type="http://schemas.openxmlformats.org/officeDocument/2006/relationships/image" Target="../media/image62.png"/><Relationship Id="rId10" Type="http://schemas.openxmlformats.org/officeDocument/2006/relationships/image" Target="../media/image33.png"/><Relationship Id="rId4" Type="http://schemas.openxmlformats.org/officeDocument/2006/relationships/image" Target="../media/image61.png"/><Relationship Id="rId9" Type="http://schemas.openxmlformats.org/officeDocument/2006/relationships/image" Target="../media/image66.png"/></Relationships>
</file>

<file path=ppt/slides/_rels/slide19.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18.xml"/><Relationship Id="rId1" Type="http://schemas.openxmlformats.org/officeDocument/2006/relationships/slideLayout" Target="../slideLayouts/slideLayout8.xml"/><Relationship Id="rId6" Type="http://schemas.openxmlformats.org/officeDocument/2006/relationships/image" Target="../media/image70.svg"/><Relationship Id="rId5" Type="http://schemas.openxmlformats.org/officeDocument/2006/relationships/image" Target="../media/image69.png"/><Relationship Id="rId4" Type="http://schemas.openxmlformats.org/officeDocument/2006/relationships/image" Target="../media/image68.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8" Type="http://schemas.microsoft.com/office/2007/relationships/hdphoto" Target="../media/hdphoto5.wdp"/><Relationship Id="rId3" Type="http://schemas.openxmlformats.org/officeDocument/2006/relationships/image" Target="../media/image71.png"/><Relationship Id="rId7" Type="http://schemas.openxmlformats.org/officeDocument/2006/relationships/image" Target="../media/image73.png"/><Relationship Id="rId2" Type="http://schemas.openxmlformats.org/officeDocument/2006/relationships/notesSlide" Target="../notesSlides/notesSlide19.xml"/><Relationship Id="rId1" Type="http://schemas.openxmlformats.org/officeDocument/2006/relationships/slideLayout" Target="../slideLayouts/slideLayout8.xml"/><Relationship Id="rId6" Type="http://schemas.microsoft.com/office/2007/relationships/hdphoto" Target="../media/hdphoto4.wdp"/><Relationship Id="rId5" Type="http://schemas.openxmlformats.org/officeDocument/2006/relationships/image" Target="../media/image72.png"/><Relationship Id="rId4" Type="http://schemas.microsoft.com/office/2007/relationships/hdphoto" Target="../media/hdphoto3.wdp"/></Relationships>
</file>

<file path=ppt/slides/_rels/slide21.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20.xml"/><Relationship Id="rId1" Type="http://schemas.openxmlformats.org/officeDocument/2006/relationships/slideLayout" Target="../slideLayouts/slideLayout8.xml"/><Relationship Id="rId6" Type="http://schemas.openxmlformats.org/officeDocument/2006/relationships/image" Target="../media/image77.svg"/><Relationship Id="rId5" Type="http://schemas.openxmlformats.org/officeDocument/2006/relationships/image" Target="../media/image76.png"/><Relationship Id="rId4" Type="http://schemas.openxmlformats.org/officeDocument/2006/relationships/image" Target="../media/image75.sv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78.emf"/><Relationship Id="rId7" Type="http://schemas.openxmlformats.org/officeDocument/2006/relationships/image" Target="../media/image82.emf"/><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81.emf"/><Relationship Id="rId5" Type="http://schemas.openxmlformats.org/officeDocument/2006/relationships/image" Target="../media/image80.emf"/><Relationship Id="rId4" Type="http://schemas.openxmlformats.org/officeDocument/2006/relationships/image" Target="../media/image79.emf"/></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jpe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23.jpeg"/><Relationship Id="rId18" Type="http://schemas.openxmlformats.org/officeDocument/2006/relationships/image" Target="../media/image28.jpeg"/><Relationship Id="rId3" Type="http://schemas.openxmlformats.org/officeDocument/2006/relationships/image" Target="../media/image13.jpeg"/><Relationship Id="rId21" Type="http://schemas.openxmlformats.org/officeDocument/2006/relationships/image" Target="../media/image31.png"/><Relationship Id="rId7" Type="http://schemas.openxmlformats.org/officeDocument/2006/relationships/image" Target="../media/image17.png"/><Relationship Id="rId12" Type="http://schemas.openxmlformats.org/officeDocument/2006/relationships/image" Target="../media/image22.png"/><Relationship Id="rId17" Type="http://schemas.openxmlformats.org/officeDocument/2006/relationships/image" Target="../media/image27.png"/><Relationship Id="rId2" Type="http://schemas.openxmlformats.org/officeDocument/2006/relationships/notesSlide" Target="../notesSlides/notesSlide6.xml"/><Relationship Id="rId16" Type="http://schemas.openxmlformats.org/officeDocument/2006/relationships/image" Target="../media/image26.png"/><Relationship Id="rId20" Type="http://schemas.openxmlformats.org/officeDocument/2006/relationships/image" Target="../media/image30.jpeg"/><Relationship Id="rId1" Type="http://schemas.openxmlformats.org/officeDocument/2006/relationships/slideLayout" Target="../slideLayouts/slideLayout2.xml"/><Relationship Id="rId6" Type="http://schemas.openxmlformats.org/officeDocument/2006/relationships/image" Target="../media/image16.png"/><Relationship Id="rId11" Type="http://schemas.openxmlformats.org/officeDocument/2006/relationships/image" Target="../media/image21.jpeg"/><Relationship Id="rId24" Type="http://schemas.openxmlformats.org/officeDocument/2006/relationships/image" Target="../media/image34.jpeg"/><Relationship Id="rId5" Type="http://schemas.openxmlformats.org/officeDocument/2006/relationships/image" Target="../media/image15.png"/><Relationship Id="rId15" Type="http://schemas.openxmlformats.org/officeDocument/2006/relationships/image" Target="../media/image25.png"/><Relationship Id="rId23" Type="http://schemas.openxmlformats.org/officeDocument/2006/relationships/image" Target="../media/image33.png"/><Relationship Id="rId10" Type="http://schemas.openxmlformats.org/officeDocument/2006/relationships/image" Target="../media/image20.png"/><Relationship Id="rId19" Type="http://schemas.openxmlformats.org/officeDocument/2006/relationships/image" Target="../media/image29.png"/><Relationship Id="rId4" Type="http://schemas.openxmlformats.org/officeDocument/2006/relationships/image" Target="../media/image14.png"/><Relationship Id="rId9" Type="http://schemas.openxmlformats.org/officeDocument/2006/relationships/image" Target="../media/image19.png"/><Relationship Id="rId14" Type="http://schemas.openxmlformats.org/officeDocument/2006/relationships/image" Target="../media/image24.png"/><Relationship Id="rId22" Type="http://schemas.openxmlformats.org/officeDocument/2006/relationships/image" Target="../media/image3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35.ti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702" y="2119177"/>
            <a:ext cx="6400736" cy="1828800"/>
          </a:xfrm>
        </p:spPr>
        <p:txBody>
          <a:bodyPr anchor="b"/>
          <a:lstStyle/>
          <a:p>
            <a:r>
              <a:rPr lang="en-US" sz="4400" dirty="0"/>
              <a:t>Overview of Azure Stack Hub</a:t>
            </a:r>
          </a:p>
        </p:txBody>
      </p:sp>
      <p:sp>
        <p:nvSpPr>
          <p:cNvPr id="3" name="Text Placeholder 2"/>
          <p:cNvSpPr>
            <a:spLocks noGrp="1"/>
          </p:cNvSpPr>
          <p:nvPr>
            <p:ph type="body" sz="quarter" idx="14"/>
          </p:nvPr>
        </p:nvSpPr>
        <p:spPr>
          <a:xfrm>
            <a:off x="273050" y="3954463"/>
            <a:ext cx="6402388" cy="609398"/>
          </a:xfrm>
        </p:spPr>
        <p:txBody>
          <a:bodyPr>
            <a:spAutoFit/>
          </a:bodyPr>
          <a:lstStyle/>
          <a:p>
            <a:pPr lvl="0"/>
            <a:r>
              <a:rPr lang="en-US" sz="2800" dirty="0"/>
              <a:t>What is Azure Stack Hub?</a:t>
            </a:r>
            <a:endParaRPr lang="en-US" sz="2800" dirty="0">
              <a:latin typeface="+mn-lt"/>
            </a:endParaRPr>
          </a:p>
        </p:txBody>
      </p:sp>
      <p:pic>
        <p:nvPicPr>
          <p:cNvPr id="11" name="Picture 10"/>
          <p:cNvPicPr>
            <a:picLocks noChangeAspect="1"/>
          </p:cNvPicPr>
          <p:nvPr/>
        </p:nvPicPr>
        <p:blipFill>
          <a:blip r:embed="rId3" cstate="screen">
            <a:duotone>
              <a:schemeClr val="accent5">
                <a:shade val="45000"/>
                <a:satMod val="135000"/>
              </a:schemeClr>
              <a:prstClr val="white"/>
            </a:duotone>
            <a:extLst>
              <a:ext uri="{28A0092B-C50C-407E-A947-70E740481C1C}">
                <a14:useLocalDpi xmlns:a14="http://schemas.microsoft.com/office/drawing/2010/main"/>
              </a:ext>
            </a:extLst>
          </a:blip>
          <a:stretch>
            <a:fillRect/>
          </a:stretch>
        </p:blipFill>
        <p:spPr>
          <a:xfrm>
            <a:off x="2255837" y="449262"/>
            <a:ext cx="578704" cy="383248"/>
          </a:xfrm>
          <a:prstGeom prst="rect">
            <a:avLst/>
          </a:prstGeom>
        </p:spPr>
      </p:pic>
      <p:sp>
        <p:nvSpPr>
          <p:cNvPr id="6" name="Rectangle 5">
            <a:extLst>
              <a:ext uri="{FF2B5EF4-FFF2-40B4-BE49-F238E27FC236}">
                <a16:creationId xmlns:a16="http://schemas.microsoft.com/office/drawing/2014/main" id="{778E6C19-D088-483E-8C3D-E34D8F6C14F1}"/>
              </a:ext>
            </a:extLst>
          </p:cNvPr>
          <p:cNvSpPr/>
          <p:nvPr/>
        </p:nvSpPr>
        <p:spPr>
          <a:xfrm>
            <a:off x="283645" y="5021262"/>
            <a:ext cx="6216419" cy="646331"/>
          </a:xfrm>
          <a:prstGeom prst="rect">
            <a:avLst/>
          </a:prstGeom>
        </p:spPr>
        <p:txBody>
          <a:bodyPr wrap="square">
            <a:spAutoFit/>
          </a:bodyPr>
          <a:lstStyle/>
          <a:p>
            <a:r>
              <a:rPr lang="en-US" dirty="0">
                <a:latin typeface="Calibri" panose="020F0502020204030204" pitchFamily="34" charset="0"/>
                <a:ea typeface="Calibri" panose="020F0502020204030204" pitchFamily="34" charset="0"/>
              </a:rPr>
              <a:t>This work is licensed under a </a:t>
            </a:r>
            <a:r>
              <a:rPr lang="en-US" u="sng" dirty="0">
                <a:solidFill>
                  <a:srgbClr val="0563C1"/>
                </a:solidFill>
                <a:latin typeface="Calibri" panose="020F0502020204030204" pitchFamily="34" charset="0"/>
                <a:ea typeface="Calibri" panose="020F0502020204030204" pitchFamily="34" charset="0"/>
                <a:hlinkClick r:id="rId4"/>
              </a:rPr>
              <a:t>Creative Commons Attribution - </a:t>
            </a:r>
            <a:r>
              <a:rPr lang="en-US" u="sng" dirty="0" err="1">
                <a:solidFill>
                  <a:srgbClr val="0563C1"/>
                </a:solidFill>
                <a:latin typeface="Calibri" panose="020F0502020204030204" pitchFamily="34" charset="0"/>
                <a:ea typeface="Calibri" panose="020F0502020204030204" pitchFamily="34" charset="0"/>
                <a:hlinkClick r:id="rId4"/>
              </a:rPr>
              <a:t>ShareAlike</a:t>
            </a:r>
            <a:r>
              <a:rPr lang="en-US" u="sng" dirty="0">
                <a:solidFill>
                  <a:srgbClr val="0563C1"/>
                </a:solidFill>
                <a:latin typeface="Calibri" panose="020F0502020204030204" pitchFamily="34" charset="0"/>
                <a:ea typeface="Calibri" panose="020F0502020204030204" pitchFamily="34" charset="0"/>
                <a:hlinkClick r:id="rId4"/>
              </a:rPr>
              <a:t> 4.0 International Public License</a:t>
            </a:r>
            <a:endParaRPr lang="en-CA" dirty="0"/>
          </a:p>
        </p:txBody>
      </p:sp>
    </p:spTree>
    <p:extLst>
      <p:ext uri="{BB962C8B-B14F-4D97-AF65-F5344CB8AC3E}">
        <p14:creationId xmlns:p14="http://schemas.microsoft.com/office/powerpoint/2010/main" val="1140389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2BFB453-E939-C341-99D0-A513F59089A2}"/>
              </a:ext>
            </a:extLst>
          </p:cNvPr>
          <p:cNvPicPr>
            <a:picLocks noChangeAspect="1"/>
          </p:cNvPicPr>
          <p:nvPr/>
        </p:nvPicPr>
        <p:blipFill rotWithShape="1">
          <a:blip r:embed="rId3"/>
          <a:srcRect t="9046" b="6090"/>
          <a:stretch/>
        </p:blipFill>
        <p:spPr>
          <a:xfrm>
            <a:off x="5824" y="-1"/>
            <a:ext cx="12442086" cy="6994525"/>
          </a:xfrm>
          <a:prstGeom prst="rect">
            <a:avLst/>
          </a:prstGeom>
        </p:spPr>
      </p:pic>
      <p:sp>
        <p:nvSpPr>
          <p:cNvPr id="16" name="Rectangle 15">
            <a:extLst>
              <a:ext uri="{FF2B5EF4-FFF2-40B4-BE49-F238E27FC236}">
                <a16:creationId xmlns:a16="http://schemas.microsoft.com/office/drawing/2014/main" id="{A981BD2C-E727-49AE-BC33-F778ADAA9A75}"/>
              </a:ext>
            </a:extLst>
          </p:cNvPr>
          <p:cNvSpPr/>
          <p:nvPr/>
        </p:nvSpPr>
        <p:spPr bwMode="auto">
          <a:xfrm>
            <a:off x="-5718" y="729244"/>
            <a:ext cx="12442192" cy="5253032"/>
          </a:xfrm>
          <a:prstGeom prst="rect">
            <a:avLst/>
          </a:prstGeom>
          <a:solidFill>
            <a:schemeClr val="bg1">
              <a:alpha val="7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err="1">
              <a:gradFill>
                <a:gsLst>
                  <a:gs pos="0">
                    <a:srgbClr val="FFFFFF"/>
                  </a:gs>
                  <a:gs pos="100000">
                    <a:srgbClr val="FFFFFF"/>
                  </a:gs>
                </a:gsLst>
                <a:lin ang="5400000" scaled="0"/>
              </a:gradFill>
              <a:ea typeface="Segoe UI" pitchFamily="34" charset="0"/>
              <a:cs typeface="Segoe UI" pitchFamily="34" charset="0"/>
            </a:endParaRPr>
          </a:p>
        </p:txBody>
      </p:sp>
      <p:sp>
        <p:nvSpPr>
          <p:cNvPr id="32" name="Rectangle 31">
            <a:extLst>
              <a:ext uri="{FF2B5EF4-FFF2-40B4-BE49-F238E27FC236}">
                <a16:creationId xmlns:a16="http://schemas.microsoft.com/office/drawing/2014/main" id="{C7D090AC-6F39-EA4B-84BA-F97A83DE58B2}"/>
              </a:ext>
            </a:extLst>
          </p:cNvPr>
          <p:cNvSpPr/>
          <p:nvPr/>
        </p:nvSpPr>
        <p:spPr bwMode="auto">
          <a:xfrm>
            <a:off x="0" y="1385757"/>
            <a:ext cx="12442192" cy="3844229"/>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err="1">
              <a:gradFill>
                <a:gsLst>
                  <a:gs pos="0">
                    <a:srgbClr val="FFFFFF"/>
                  </a:gs>
                  <a:gs pos="100000">
                    <a:srgbClr val="FFFFFF"/>
                  </a:gs>
                </a:gsLst>
                <a:lin ang="5400000" scaled="0"/>
              </a:gradFill>
              <a:ea typeface="Segoe UI" pitchFamily="34" charset="0"/>
              <a:cs typeface="Segoe UI" pitchFamily="34" charset="0"/>
            </a:endParaRPr>
          </a:p>
        </p:txBody>
      </p:sp>
      <p:sp>
        <p:nvSpPr>
          <p:cNvPr id="10" name="Title 1">
            <a:extLst>
              <a:ext uri="{FF2B5EF4-FFF2-40B4-BE49-F238E27FC236}">
                <a16:creationId xmlns:a16="http://schemas.microsoft.com/office/drawing/2014/main" id="{8C90981F-1A41-47FC-AD96-449089BC819A}"/>
              </a:ext>
            </a:extLst>
          </p:cNvPr>
          <p:cNvSpPr>
            <a:spLocks noGrp="1"/>
          </p:cNvSpPr>
          <p:nvPr>
            <p:ph type="title"/>
          </p:nvPr>
        </p:nvSpPr>
        <p:spPr>
          <a:xfrm>
            <a:off x="-5718" y="1626390"/>
            <a:ext cx="12442193" cy="946870"/>
          </a:xfrm>
        </p:spPr>
        <p:txBody>
          <a:bodyPr/>
          <a:lstStyle/>
          <a:p>
            <a:pPr algn="ctr"/>
            <a:r>
              <a:rPr lang="en-US" sz="3600" dirty="0">
                <a:solidFill>
                  <a:schemeClr val="tx1"/>
                </a:solidFill>
                <a:latin typeface="Segoe UI Semibold" panose="020B0502040204020203" pitchFamily="34" charset="0"/>
                <a:cs typeface="Segoe UI Semibold" panose="020B0702040204020203" pitchFamily="34" charset="0"/>
              </a:rPr>
              <a:t>Azure Stack Hub is an extension of Azure</a:t>
            </a:r>
            <a:br>
              <a:rPr lang="en-US" sz="3600" b="1" dirty="0">
                <a:solidFill>
                  <a:schemeClr val="tx1"/>
                </a:solidFill>
                <a:latin typeface="Segoe UI Semibold" panose="020B0502040204020203" pitchFamily="34" charset="0"/>
                <a:cs typeface="Segoe UI Semibold" panose="020B0702040204020203" pitchFamily="34" charset="0"/>
              </a:rPr>
            </a:br>
            <a:r>
              <a:rPr lang="en-US" sz="2800" spc="0" dirty="0">
                <a:solidFill>
                  <a:schemeClr val="tx1"/>
                </a:solidFill>
                <a:latin typeface="+mn-lt"/>
                <a:cs typeface="Segoe UI Semibold" panose="020B0702040204020203" pitchFamily="34" charset="0"/>
              </a:rPr>
              <a:t>Only consistent hybrid cloud platform</a:t>
            </a:r>
          </a:p>
        </p:txBody>
      </p:sp>
      <p:grpSp>
        <p:nvGrpSpPr>
          <p:cNvPr id="5" name="Group 4">
            <a:extLst>
              <a:ext uri="{FF2B5EF4-FFF2-40B4-BE49-F238E27FC236}">
                <a16:creationId xmlns:a16="http://schemas.microsoft.com/office/drawing/2014/main" id="{566A30AA-3D61-374B-A822-7912B7CBEFD9}"/>
              </a:ext>
            </a:extLst>
          </p:cNvPr>
          <p:cNvGrpSpPr/>
          <p:nvPr/>
        </p:nvGrpSpPr>
        <p:grpSpPr>
          <a:xfrm>
            <a:off x="7272496" y="3019482"/>
            <a:ext cx="2041493" cy="1707934"/>
            <a:chOff x="7372004" y="3387052"/>
            <a:chExt cx="2120137" cy="1773728"/>
          </a:xfrm>
        </p:grpSpPr>
        <p:grpSp>
          <p:nvGrpSpPr>
            <p:cNvPr id="13" name="Group 12">
              <a:extLst>
                <a:ext uri="{FF2B5EF4-FFF2-40B4-BE49-F238E27FC236}">
                  <a16:creationId xmlns:a16="http://schemas.microsoft.com/office/drawing/2014/main" id="{FECADED4-5514-4FB4-8225-12B90DBA9E0A}"/>
                </a:ext>
              </a:extLst>
            </p:cNvPr>
            <p:cNvGrpSpPr/>
            <p:nvPr/>
          </p:nvGrpSpPr>
          <p:grpSpPr>
            <a:xfrm>
              <a:off x="8555688" y="3387052"/>
              <a:ext cx="936453" cy="1229674"/>
              <a:chOff x="9062621" y="2023973"/>
              <a:chExt cx="1439863" cy="1890713"/>
            </a:xfrm>
          </p:grpSpPr>
          <p:sp>
            <p:nvSpPr>
              <p:cNvPr id="14" name="Freeform 32">
                <a:extLst>
                  <a:ext uri="{FF2B5EF4-FFF2-40B4-BE49-F238E27FC236}">
                    <a16:creationId xmlns:a16="http://schemas.microsoft.com/office/drawing/2014/main" id="{4330B8F9-A7C0-4FB7-A50F-7A4236357376}"/>
                  </a:ext>
                </a:extLst>
              </p:cNvPr>
              <p:cNvSpPr>
                <a:spLocks/>
              </p:cNvSpPr>
              <p:nvPr/>
            </p:nvSpPr>
            <p:spPr bwMode="auto">
              <a:xfrm>
                <a:off x="9062621" y="2023973"/>
                <a:ext cx="1439863" cy="1890713"/>
              </a:xfrm>
              <a:custGeom>
                <a:avLst/>
                <a:gdLst>
                  <a:gd name="T0" fmla="*/ 496 w 907"/>
                  <a:gd name="T1" fmla="*/ 128 h 1191"/>
                  <a:gd name="T2" fmla="*/ 496 w 907"/>
                  <a:gd name="T3" fmla="*/ 0 h 1191"/>
                  <a:gd name="T4" fmla="*/ 175 w 907"/>
                  <a:gd name="T5" fmla="*/ 0 h 1191"/>
                  <a:gd name="T6" fmla="*/ 175 w 907"/>
                  <a:gd name="T7" fmla="*/ 128 h 1191"/>
                  <a:gd name="T8" fmla="*/ 0 w 907"/>
                  <a:gd name="T9" fmla="*/ 128 h 1191"/>
                  <a:gd name="T10" fmla="*/ 0 w 907"/>
                  <a:gd name="T11" fmla="*/ 160 h 1191"/>
                  <a:gd name="T12" fmla="*/ 40 w 907"/>
                  <a:gd name="T13" fmla="*/ 160 h 1191"/>
                  <a:gd name="T14" fmla="*/ 40 w 907"/>
                  <a:gd name="T15" fmla="*/ 1191 h 1191"/>
                  <a:gd name="T16" fmla="*/ 867 w 907"/>
                  <a:gd name="T17" fmla="*/ 1191 h 1191"/>
                  <a:gd name="T18" fmla="*/ 867 w 907"/>
                  <a:gd name="T19" fmla="*/ 160 h 1191"/>
                  <a:gd name="T20" fmla="*/ 907 w 907"/>
                  <a:gd name="T21" fmla="*/ 160 h 1191"/>
                  <a:gd name="T22" fmla="*/ 907 w 907"/>
                  <a:gd name="T23" fmla="*/ 128 h 1191"/>
                  <a:gd name="T24" fmla="*/ 496 w 907"/>
                  <a:gd name="T25" fmla="*/ 128 h 1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7" h="1191">
                    <a:moveTo>
                      <a:pt x="496" y="128"/>
                    </a:moveTo>
                    <a:lnTo>
                      <a:pt x="496" y="0"/>
                    </a:lnTo>
                    <a:lnTo>
                      <a:pt x="175" y="0"/>
                    </a:lnTo>
                    <a:lnTo>
                      <a:pt x="175" y="128"/>
                    </a:lnTo>
                    <a:lnTo>
                      <a:pt x="0" y="128"/>
                    </a:lnTo>
                    <a:lnTo>
                      <a:pt x="0" y="160"/>
                    </a:lnTo>
                    <a:lnTo>
                      <a:pt x="40" y="160"/>
                    </a:lnTo>
                    <a:lnTo>
                      <a:pt x="40" y="1191"/>
                    </a:lnTo>
                    <a:lnTo>
                      <a:pt x="867" y="1191"/>
                    </a:lnTo>
                    <a:lnTo>
                      <a:pt x="867" y="160"/>
                    </a:lnTo>
                    <a:lnTo>
                      <a:pt x="907" y="160"/>
                    </a:lnTo>
                    <a:lnTo>
                      <a:pt x="907" y="128"/>
                    </a:lnTo>
                    <a:lnTo>
                      <a:pt x="496" y="128"/>
                    </a:lnTo>
                    <a:close/>
                  </a:path>
                </a:pathLst>
              </a:custGeom>
              <a:solidFill>
                <a:srgbClr val="001E46"/>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Rectangle 20">
                <a:extLst>
                  <a:ext uri="{FF2B5EF4-FFF2-40B4-BE49-F238E27FC236}">
                    <a16:creationId xmlns:a16="http://schemas.microsoft.com/office/drawing/2014/main" id="{B8EE266D-C279-4201-BE73-5C96D27D380F}"/>
                  </a:ext>
                </a:extLst>
              </p:cNvPr>
              <p:cNvSpPr>
                <a:spLocks noChangeArrowheads="1"/>
              </p:cNvSpPr>
              <p:nvPr/>
            </p:nvSpPr>
            <p:spPr bwMode="auto">
              <a:xfrm>
                <a:off x="9257884" y="2425611"/>
                <a:ext cx="1058863" cy="166688"/>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Rectangle 22">
                <a:extLst>
                  <a:ext uri="{FF2B5EF4-FFF2-40B4-BE49-F238E27FC236}">
                    <a16:creationId xmlns:a16="http://schemas.microsoft.com/office/drawing/2014/main" id="{FED55D23-AED0-42D5-8161-5C0C26E20904}"/>
                  </a:ext>
                </a:extLst>
              </p:cNvPr>
              <p:cNvSpPr>
                <a:spLocks noChangeArrowheads="1"/>
              </p:cNvSpPr>
              <p:nvPr/>
            </p:nvSpPr>
            <p:spPr bwMode="auto">
              <a:xfrm>
                <a:off x="9257884" y="2720886"/>
                <a:ext cx="1058863" cy="166688"/>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Rectangle 23">
                <a:extLst>
                  <a:ext uri="{FF2B5EF4-FFF2-40B4-BE49-F238E27FC236}">
                    <a16:creationId xmlns:a16="http://schemas.microsoft.com/office/drawing/2014/main" id="{C01BDD27-89B8-4F12-A837-FE7DBB3C1750}"/>
                  </a:ext>
                </a:extLst>
              </p:cNvPr>
              <p:cNvSpPr>
                <a:spLocks noChangeArrowheads="1"/>
              </p:cNvSpPr>
              <p:nvPr/>
            </p:nvSpPr>
            <p:spPr bwMode="auto">
              <a:xfrm>
                <a:off x="9257884" y="3014573"/>
                <a:ext cx="1058863" cy="171450"/>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Rectangle 24">
                <a:extLst>
                  <a:ext uri="{FF2B5EF4-FFF2-40B4-BE49-F238E27FC236}">
                    <a16:creationId xmlns:a16="http://schemas.microsoft.com/office/drawing/2014/main" id="{F72D3180-D33C-43AA-8BF9-179342FB93F8}"/>
                  </a:ext>
                </a:extLst>
              </p:cNvPr>
              <p:cNvSpPr>
                <a:spLocks noChangeArrowheads="1"/>
              </p:cNvSpPr>
              <p:nvPr/>
            </p:nvSpPr>
            <p:spPr bwMode="auto">
              <a:xfrm>
                <a:off x="9257884" y="3309848"/>
                <a:ext cx="1058863" cy="171450"/>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6" name="Group 25">
              <a:extLst>
                <a:ext uri="{FF2B5EF4-FFF2-40B4-BE49-F238E27FC236}">
                  <a16:creationId xmlns:a16="http://schemas.microsoft.com/office/drawing/2014/main" id="{FCC83A12-8879-44D8-B84D-645AE21C01D1}"/>
                </a:ext>
              </a:extLst>
            </p:cNvPr>
            <p:cNvGrpSpPr/>
            <p:nvPr/>
          </p:nvGrpSpPr>
          <p:grpSpPr>
            <a:xfrm>
              <a:off x="7372004" y="3663354"/>
              <a:ext cx="2093083" cy="1497426"/>
              <a:chOff x="7823837" y="4181116"/>
              <a:chExt cx="3202630" cy="2543641"/>
            </a:xfrm>
            <a:solidFill>
              <a:srgbClr val="00B0F0"/>
            </a:solidFill>
          </p:grpSpPr>
          <p:sp>
            <p:nvSpPr>
              <p:cNvPr id="27" name="Freeform 46">
                <a:extLst>
                  <a:ext uri="{FF2B5EF4-FFF2-40B4-BE49-F238E27FC236}">
                    <a16:creationId xmlns:a16="http://schemas.microsoft.com/office/drawing/2014/main" id="{54C31384-E400-4465-BDB7-488B9A1868DE}"/>
                  </a:ext>
                </a:extLst>
              </p:cNvPr>
              <p:cNvSpPr>
                <a:spLocks/>
              </p:cNvSpPr>
              <p:nvPr/>
            </p:nvSpPr>
            <p:spPr bwMode="auto">
              <a:xfrm>
                <a:off x="7823837" y="4181116"/>
                <a:ext cx="3202630" cy="2116191"/>
              </a:xfrm>
              <a:custGeom>
                <a:avLst/>
                <a:gdLst>
                  <a:gd name="T0" fmla="*/ 203 w 242"/>
                  <a:gd name="T1" fmla="*/ 70 h 160"/>
                  <a:gd name="T2" fmla="*/ 203 w 242"/>
                  <a:gd name="T3" fmla="*/ 67 h 160"/>
                  <a:gd name="T4" fmla="*/ 136 w 242"/>
                  <a:gd name="T5" fmla="*/ 0 h 160"/>
                  <a:gd name="T6" fmla="*/ 81 w 242"/>
                  <a:gd name="T7" fmla="*/ 30 h 160"/>
                  <a:gd name="T8" fmla="*/ 62 w 242"/>
                  <a:gd name="T9" fmla="*/ 25 h 160"/>
                  <a:gd name="T10" fmla="*/ 24 w 242"/>
                  <a:gd name="T11" fmla="*/ 63 h 160"/>
                  <a:gd name="T12" fmla="*/ 0 w 242"/>
                  <a:gd name="T13" fmla="*/ 107 h 160"/>
                  <a:gd name="T14" fmla="*/ 46 w 242"/>
                  <a:gd name="T15" fmla="*/ 160 h 160"/>
                  <a:gd name="T16" fmla="*/ 52 w 242"/>
                  <a:gd name="T17" fmla="*/ 160 h 160"/>
                  <a:gd name="T18" fmla="*/ 57 w 242"/>
                  <a:gd name="T19" fmla="*/ 160 h 160"/>
                  <a:gd name="T20" fmla="*/ 166 w 242"/>
                  <a:gd name="T21" fmla="*/ 160 h 160"/>
                  <a:gd name="T22" fmla="*/ 171 w 242"/>
                  <a:gd name="T23" fmla="*/ 160 h 160"/>
                  <a:gd name="T24" fmla="*/ 179 w 242"/>
                  <a:gd name="T25" fmla="*/ 160 h 160"/>
                  <a:gd name="T26" fmla="*/ 197 w 242"/>
                  <a:gd name="T27" fmla="*/ 160 h 160"/>
                  <a:gd name="T28" fmla="*/ 242 w 242"/>
                  <a:gd name="T29" fmla="*/ 115 h 160"/>
                  <a:gd name="T30" fmla="*/ 203 w 242"/>
                  <a:gd name="T31" fmla="*/ 7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2" h="160">
                    <a:moveTo>
                      <a:pt x="203" y="70"/>
                    </a:moveTo>
                    <a:cubicBezTo>
                      <a:pt x="203" y="69"/>
                      <a:pt x="203" y="68"/>
                      <a:pt x="203" y="67"/>
                    </a:cubicBezTo>
                    <a:cubicBezTo>
                      <a:pt x="203" y="30"/>
                      <a:pt x="173" y="0"/>
                      <a:pt x="136" y="0"/>
                    </a:cubicBezTo>
                    <a:cubicBezTo>
                      <a:pt x="113" y="0"/>
                      <a:pt x="93" y="12"/>
                      <a:pt x="81" y="30"/>
                    </a:cubicBezTo>
                    <a:cubicBezTo>
                      <a:pt x="75" y="27"/>
                      <a:pt x="69" y="25"/>
                      <a:pt x="62" y="25"/>
                    </a:cubicBezTo>
                    <a:cubicBezTo>
                      <a:pt x="41" y="25"/>
                      <a:pt x="24" y="42"/>
                      <a:pt x="24" y="63"/>
                    </a:cubicBezTo>
                    <a:cubicBezTo>
                      <a:pt x="9" y="73"/>
                      <a:pt x="0" y="89"/>
                      <a:pt x="0" y="107"/>
                    </a:cubicBezTo>
                    <a:cubicBezTo>
                      <a:pt x="0" y="135"/>
                      <a:pt x="20" y="157"/>
                      <a:pt x="46" y="160"/>
                    </a:cubicBezTo>
                    <a:cubicBezTo>
                      <a:pt x="48" y="160"/>
                      <a:pt x="50" y="160"/>
                      <a:pt x="52" y="160"/>
                    </a:cubicBezTo>
                    <a:cubicBezTo>
                      <a:pt x="54" y="160"/>
                      <a:pt x="56" y="160"/>
                      <a:pt x="57" y="160"/>
                    </a:cubicBezTo>
                    <a:cubicBezTo>
                      <a:pt x="82" y="160"/>
                      <a:pt x="139" y="160"/>
                      <a:pt x="166" y="160"/>
                    </a:cubicBezTo>
                    <a:cubicBezTo>
                      <a:pt x="171" y="160"/>
                      <a:pt x="171" y="160"/>
                      <a:pt x="171" y="160"/>
                    </a:cubicBezTo>
                    <a:cubicBezTo>
                      <a:pt x="173" y="160"/>
                      <a:pt x="177" y="160"/>
                      <a:pt x="179" y="160"/>
                    </a:cubicBezTo>
                    <a:cubicBezTo>
                      <a:pt x="197" y="160"/>
                      <a:pt x="197" y="160"/>
                      <a:pt x="197" y="160"/>
                    </a:cubicBezTo>
                    <a:cubicBezTo>
                      <a:pt x="222" y="160"/>
                      <a:pt x="242" y="139"/>
                      <a:pt x="242" y="115"/>
                    </a:cubicBezTo>
                    <a:cubicBezTo>
                      <a:pt x="242" y="92"/>
                      <a:pt x="225" y="73"/>
                      <a:pt x="203" y="70"/>
                    </a:cubicBezTo>
                  </a:path>
                </a:pathLst>
              </a:custGeom>
              <a:solidFill>
                <a:srgbClr val="001E46"/>
              </a:solidFill>
              <a:ln w="19050">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28" name="TextBox 27">
                <a:extLst>
                  <a:ext uri="{FF2B5EF4-FFF2-40B4-BE49-F238E27FC236}">
                    <a16:creationId xmlns:a16="http://schemas.microsoft.com/office/drawing/2014/main" id="{885FAD05-DDDF-46B7-8B98-7F333CB738E2}"/>
                  </a:ext>
                </a:extLst>
              </p:cNvPr>
              <p:cNvSpPr txBox="1"/>
              <p:nvPr/>
            </p:nvSpPr>
            <p:spPr>
              <a:xfrm>
                <a:off x="7965983" y="5030745"/>
                <a:ext cx="3058737" cy="1694012"/>
              </a:xfrm>
              <a:prstGeom prst="rect">
                <a:avLst/>
              </a:prstGeom>
              <a:noFill/>
            </p:spPr>
            <p:txBody>
              <a:bodyPr wrap="square" lIns="182880" tIns="146304" rIns="182880" bIns="146304" rtlCol="0">
                <a:spAutoFit/>
              </a:bodyPr>
              <a:lstStyle/>
              <a:p>
                <a:pPr>
                  <a:lnSpc>
                    <a:spcPct val="90000"/>
                  </a:lnSpc>
                  <a:spcAft>
                    <a:spcPts val="600"/>
                  </a:spcAft>
                </a:pPr>
                <a:r>
                  <a:rPr lang="en-US" sz="2400" b="1" dirty="0">
                    <a:solidFill>
                      <a:schemeClr val="bg1"/>
                    </a:solidFill>
                  </a:rPr>
                  <a:t>Azure Stack Hub</a:t>
                </a:r>
              </a:p>
            </p:txBody>
          </p:sp>
        </p:grpSp>
      </p:grpSp>
      <p:grpSp>
        <p:nvGrpSpPr>
          <p:cNvPr id="29" name="Group 28">
            <a:extLst>
              <a:ext uri="{FF2B5EF4-FFF2-40B4-BE49-F238E27FC236}">
                <a16:creationId xmlns:a16="http://schemas.microsoft.com/office/drawing/2014/main" id="{9CA933C7-0268-4D5A-B0BD-7619A72602BB}"/>
              </a:ext>
            </a:extLst>
          </p:cNvPr>
          <p:cNvGrpSpPr/>
          <p:nvPr/>
        </p:nvGrpSpPr>
        <p:grpSpPr>
          <a:xfrm>
            <a:off x="2838734" y="3175521"/>
            <a:ext cx="1979155" cy="1307759"/>
            <a:chOff x="7823837" y="4181115"/>
            <a:chExt cx="3202630" cy="2116190"/>
          </a:xfrm>
          <a:solidFill>
            <a:srgbClr val="00B0F0"/>
          </a:solidFill>
        </p:grpSpPr>
        <p:sp>
          <p:nvSpPr>
            <p:cNvPr id="30" name="Freeform 46">
              <a:extLst>
                <a:ext uri="{FF2B5EF4-FFF2-40B4-BE49-F238E27FC236}">
                  <a16:creationId xmlns:a16="http://schemas.microsoft.com/office/drawing/2014/main" id="{53F50C4F-F0C5-49E6-B85D-A354682F1135}"/>
                </a:ext>
              </a:extLst>
            </p:cNvPr>
            <p:cNvSpPr>
              <a:spLocks/>
            </p:cNvSpPr>
            <p:nvPr/>
          </p:nvSpPr>
          <p:spPr bwMode="auto">
            <a:xfrm>
              <a:off x="7823837" y="4181115"/>
              <a:ext cx="3202630" cy="2116190"/>
            </a:xfrm>
            <a:custGeom>
              <a:avLst/>
              <a:gdLst>
                <a:gd name="T0" fmla="*/ 203 w 242"/>
                <a:gd name="T1" fmla="*/ 70 h 160"/>
                <a:gd name="T2" fmla="*/ 203 w 242"/>
                <a:gd name="T3" fmla="*/ 67 h 160"/>
                <a:gd name="T4" fmla="*/ 136 w 242"/>
                <a:gd name="T5" fmla="*/ 0 h 160"/>
                <a:gd name="T6" fmla="*/ 81 w 242"/>
                <a:gd name="T7" fmla="*/ 30 h 160"/>
                <a:gd name="T8" fmla="*/ 62 w 242"/>
                <a:gd name="T9" fmla="*/ 25 h 160"/>
                <a:gd name="T10" fmla="*/ 24 w 242"/>
                <a:gd name="T11" fmla="*/ 63 h 160"/>
                <a:gd name="T12" fmla="*/ 0 w 242"/>
                <a:gd name="T13" fmla="*/ 107 h 160"/>
                <a:gd name="T14" fmla="*/ 46 w 242"/>
                <a:gd name="T15" fmla="*/ 160 h 160"/>
                <a:gd name="T16" fmla="*/ 52 w 242"/>
                <a:gd name="T17" fmla="*/ 160 h 160"/>
                <a:gd name="T18" fmla="*/ 57 w 242"/>
                <a:gd name="T19" fmla="*/ 160 h 160"/>
                <a:gd name="T20" fmla="*/ 166 w 242"/>
                <a:gd name="T21" fmla="*/ 160 h 160"/>
                <a:gd name="T22" fmla="*/ 171 w 242"/>
                <a:gd name="T23" fmla="*/ 160 h 160"/>
                <a:gd name="T24" fmla="*/ 179 w 242"/>
                <a:gd name="T25" fmla="*/ 160 h 160"/>
                <a:gd name="T26" fmla="*/ 197 w 242"/>
                <a:gd name="T27" fmla="*/ 160 h 160"/>
                <a:gd name="T28" fmla="*/ 242 w 242"/>
                <a:gd name="T29" fmla="*/ 115 h 160"/>
                <a:gd name="T30" fmla="*/ 203 w 242"/>
                <a:gd name="T31" fmla="*/ 7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2" h="160">
                  <a:moveTo>
                    <a:pt x="203" y="70"/>
                  </a:moveTo>
                  <a:cubicBezTo>
                    <a:pt x="203" y="69"/>
                    <a:pt x="203" y="68"/>
                    <a:pt x="203" y="67"/>
                  </a:cubicBezTo>
                  <a:cubicBezTo>
                    <a:pt x="203" y="30"/>
                    <a:pt x="173" y="0"/>
                    <a:pt x="136" y="0"/>
                  </a:cubicBezTo>
                  <a:cubicBezTo>
                    <a:pt x="113" y="0"/>
                    <a:pt x="93" y="12"/>
                    <a:pt x="81" y="30"/>
                  </a:cubicBezTo>
                  <a:cubicBezTo>
                    <a:pt x="75" y="27"/>
                    <a:pt x="69" y="25"/>
                    <a:pt x="62" y="25"/>
                  </a:cubicBezTo>
                  <a:cubicBezTo>
                    <a:pt x="41" y="25"/>
                    <a:pt x="24" y="42"/>
                    <a:pt x="24" y="63"/>
                  </a:cubicBezTo>
                  <a:cubicBezTo>
                    <a:pt x="9" y="73"/>
                    <a:pt x="0" y="89"/>
                    <a:pt x="0" y="107"/>
                  </a:cubicBezTo>
                  <a:cubicBezTo>
                    <a:pt x="0" y="135"/>
                    <a:pt x="20" y="157"/>
                    <a:pt x="46" y="160"/>
                  </a:cubicBezTo>
                  <a:cubicBezTo>
                    <a:pt x="48" y="160"/>
                    <a:pt x="50" y="160"/>
                    <a:pt x="52" y="160"/>
                  </a:cubicBezTo>
                  <a:cubicBezTo>
                    <a:pt x="54" y="160"/>
                    <a:pt x="56" y="160"/>
                    <a:pt x="57" y="160"/>
                  </a:cubicBezTo>
                  <a:cubicBezTo>
                    <a:pt x="82" y="160"/>
                    <a:pt x="139" y="160"/>
                    <a:pt x="166" y="160"/>
                  </a:cubicBezTo>
                  <a:cubicBezTo>
                    <a:pt x="171" y="160"/>
                    <a:pt x="171" y="160"/>
                    <a:pt x="171" y="160"/>
                  </a:cubicBezTo>
                  <a:cubicBezTo>
                    <a:pt x="173" y="160"/>
                    <a:pt x="177" y="160"/>
                    <a:pt x="179" y="160"/>
                  </a:cubicBezTo>
                  <a:cubicBezTo>
                    <a:pt x="197" y="160"/>
                    <a:pt x="197" y="160"/>
                    <a:pt x="197" y="160"/>
                  </a:cubicBezTo>
                  <a:cubicBezTo>
                    <a:pt x="222" y="160"/>
                    <a:pt x="242" y="139"/>
                    <a:pt x="242" y="115"/>
                  </a:cubicBezTo>
                  <a:cubicBezTo>
                    <a:pt x="242" y="92"/>
                    <a:pt x="225" y="73"/>
                    <a:pt x="203" y="70"/>
                  </a:cubicBezTo>
                </a:path>
              </a:pathLst>
            </a:custGeom>
            <a:solidFill>
              <a:srgbClr val="001E46"/>
            </a:solidFill>
            <a:ln w="50800">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31" name="TextBox 30">
              <a:extLst>
                <a:ext uri="{FF2B5EF4-FFF2-40B4-BE49-F238E27FC236}">
                  <a16:creationId xmlns:a16="http://schemas.microsoft.com/office/drawing/2014/main" id="{D996B2FD-3EE1-4440-A36C-8CDB47723C04}"/>
                </a:ext>
              </a:extLst>
            </p:cNvPr>
            <p:cNvSpPr txBox="1"/>
            <p:nvPr/>
          </p:nvSpPr>
          <p:spPr>
            <a:xfrm>
              <a:off x="8460425" y="4971321"/>
              <a:ext cx="1934811" cy="937249"/>
            </a:xfrm>
            <a:prstGeom prst="rect">
              <a:avLst/>
            </a:prstGeom>
            <a:solidFill>
              <a:srgbClr val="001E46"/>
            </a:solidFill>
            <a:ln w="19050">
              <a:noFill/>
            </a:ln>
          </p:spPr>
          <p:txBody>
            <a:bodyPr wrap="square" lIns="182880" tIns="146304" rIns="182880" bIns="146304" rtlCol="0">
              <a:spAutoFit/>
            </a:bodyPr>
            <a:lstStyle/>
            <a:p>
              <a:pPr>
                <a:lnSpc>
                  <a:spcPct val="90000"/>
                </a:lnSpc>
                <a:spcAft>
                  <a:spcPts val="600"/>
                </a:spcAft>
              </a:pPr>
              <a:r>
                <a:rPr lang="en-US" sz="2400" b="1">
                  <a:solidFill>
                    <a:schemeClr val="bg1"/>
                  </a:solidFill>
                </a:rPr>
                <a:t>Azure</a:t>
              </a:r>
            </a:p>
          </p:txBody>
        </p:sp>
      </p:grpSp>
      <p:sp>
        <p:nvSpPr>
          <p:cNvPr id="40" name="Arc 39">
            <a:extLst>
              <a:ext uri="{FF2B5EF4-FFF2-40B4-BE49-F238E27FC236}">
                <a16:creationId xmlns:a16="http://schemas.microsoft.com/office/drawing/2014/main" id="{87BD84E6-470B-4047-99BF-46AF008CB059}"/>
              </a:ext>
            </a:extLst>
          </p:cNvPr>
          <p:cNvSpPr/>
          <p:nvPr/>
        </p:nvSpPr>
        <p:spPr>
          <a:xfrm rot="18824727">
            <a:off x="4827299" y="3067984"/>
            <a:ext cx="2402952" cy="2451399"/>
          </a:xfrm>
          <a:prstGeom prst="arc">
            <a:avLst>
              <a:gd name="adj1" fmla="val 16130667"/>
              <a:gd name="adj2" fmla="val 568497"/>
            </a:avLst>
          </a:prstGeom>
          <a:ln w="50800" cap="flat">
            <a:solidFill>
              <a:srgbClr val="001E46"/>
            </a:solidFill>
            <a:prstDash val="sysDash"/>
            <a:headEnd type="none" w="lg" len="med"/>
            <a:tailEnd type="stealth"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42" name="Arc 41">
            <a:extLst>
              <a:ext uri="{FF2B5EF4-FFF2-40B4-BE49-F238E27FC236}">
                <a16:creationId xmlns:a16="http://schemas.microsoft.com/office/drawing/2014/main" id="{EEB6B5F2-4E0D-4EE1-A94A-8688F6C195CC}"/>
              </a:ext>
            </a:extLst>
          </p:cNvPr>
          <p:cNvSpPr/>
          <p:nvPr/>
        </p:nvSpPr>
        <p:spPr>
          <a:xfrm rot="7881458">
            <a:off x="4822274" y="2292569"/>
            <a:ext cx="2402952" cy="2451399"/>
          </a:xfrm>
          <a:prstGeom prst="arc">
            <a:avLst>
              <a:gd name="adj1" fmla="val 16130667"/>
              <a:gd name="adj2" fmla="val 568497"/>
            </a:avLst>
          </a:prstGeom>
          <a:ln w="50800" cap="flat">
            <a:solidFill>
              <a:srgbClr val="001E46"/>
            </a:solidFill>
            <a:prstDash val="sysDash"/>
            <a:headEnd type="none" w="lg" len="med"/>
            <a:tailEnd type="stealth"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35" name="TextBox 34">
            <a:extLst>
              <a:ext uri="{FF2B5EF4-FFF2-40B4-BE49-F238E27FC236}">
                <a16:creationId xmlns:a16="http://schemas.microsoft.com/office/drawing/2014/main" id="{53A29786-68B4-4089-A01C-C8B50671297B}"/>
              </a:ext>
            </a:extLst>
          </p:cNvPr>
          <p:cNvSpPr txBox="1"/>
          <p:nvPr/>
        </p:nvSpPr>
        <p:spPr>
          <a:xfrm>
            <a:off x="5097818" y="3633354"/>
            <a:ext cx="1963486" cy="627864"/>
          </a:xfrm>
          <a:prstGeom prst="rect">
            <a:avLst/>
          </a:prstGeom>
          <a:noFill/>
        </p:spPr>
        <p:txBody>
          <a:bodyPr wrap="none" lIns="182880" tIns="146304" rIns="182880" bIns="146304" rtlCol="0">
            <a:spAutoFit/>
          </a:bodyPr>
          <a:lstStyle/>
          <a:p>
            <a:pPr>
              <a:lnSpc>
                <a:spcPct val="90000"/>
              </a:lnSpc>
              <a:spcAft>
                <a:spcPts val="600"/>
              </a:spcAft>
            </a:pPr>
            <a:r>
              <a:rPr lang="en-IN" sz="2400">
                <a:gradFill>
                  <a:gsLst>
                    <a:gs pos="2917">
                      <a:schemeClr val="tx1"/>
                    </a:gs>
                    <a:gs pos="30000">
                      <a:schemeClr val="tx1"/>
                    </a:gs>
                  </a:gsLst>
                  <a:lin ang="5400000" scaled="0"/>
                </a:gradFill>
                <a:latin typeface="Segoe UI" panose="020B0502040204020203" pitchFamily="34" charset="0"/>
              </a:rPr>
              <a:t>Consistency</a:t>
            </a:r>
          </a:p>
        </p:txBody>
      </p:sp>
    </p:spTree>
    <p:extLst>
      <p:ext uri="{BB962C8B-B14F-4D97-AF65-F5344CB8AC3E}">
        <p14:creationId xmlns:p14="http://schemas.microsoft.com/office/powerpoint/2010/main" val="947786933"/>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p">
            <a:extLst>
              <a:ext uri="{FF2B5EF4-FFF2-40B4-BE49-F238E27FC236}">
                <a16:creationId xmlns:a16="http://schemas.microsoft.com/office/drawing/2014/main" id="{15C24738-32DF-4D2A-AFA9-9EED3EE5F450}"/>
              </a:ext>
            </a:extLst>
          </p:cNvPr>
          <p:cNvPicPr>
            <a:picLocks noChangeAspect="1"/>
          </p:cNvPicPr>
          <p:nvPr/>
        </p:nvPicPr>
        <p:blipFill>
          <a:blip r:embed="rId3" cstate="screen">
            <a:duotone>
              <a:prstClr val="black"/>
              <a:schemeClr val="accent5">
                <a:tint val="45000"/>
                <a:satMod val="400000"/>
              </a:schemeClr>
            </a:duotone>
            <a:extLst>
              <a:ext uri="{BEBA8EAE-BF5A-486C-A8C5-ECC9F3942E4B}">
                <a14:imgProps xmlns:a14="http://schemas.microsoft.com/office/drawing/2010/main">
                  <a14:imgLayer r:embed="rId4">
                    <a14:imgEffect>
                      <a14:brightnessContrast bright="-54000"/>
                    </a14:imgEffect>
                  </a14:imgLayer>
                </a14:imgProps>
              </a:ext>
              <a:ext uri="{28A0092B-C50C-407E-A947-70E740481C1C}">
                <a14:useLocalDpi xmlns:a14="http://schemas.microsoft.com/office/drawing/2010/main"/>
              </a:ext>
            </a:extLst>
          </a:blip>
          <a:stretch>
            <a:fillRect/>
          </a:stretch>
        </p:blipFill>
        <p:spPr>
          <a:xfrm>
            <a:off x="809575" y="208896"/>
            <a:ext cx="10755471" cy="6301571"/>
          </a:xfrm>
          <a:prstGeom prst="rect">
            <a:avLst/>
          </a:prstGeom>
        </p:spPr>
      </p:pic>
      <p:sp>
        <p:nvSpPr>
          <p:cNvPr id="2" name="One Azure Ecosystem - Title">
            <a:extLst>
              <a:ext uri="{FF2B5EF4-FFF2-40B4-BE49-F238E27FC236}">
                <a16:creationId xmlns:a16="http://schemas.microsoft.com/office/drawing/2014/main" id="{FFE249E7-99FC-4F7E-8C39-1EF91A4B13CC}"/>
              </a:ext>
            </a:extLst>
          </p:cNvPr>
          <p:cNvSpPr txBox="1">
            <a:spLocks/>
          </p:cNvSpPr>
          <p:nvPr/>
        </p:nvSpPr>
        <p:spPr>
          <a:xfrm>
            <a:off x="275481" y="4426486"/>
            <a:ext cx="11887878"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3600" b="1" u="none" strike="noStrike" kern="1200" cap="none" spc="-102" normalizeH="0" baseline="0" noProof="0">
                <a:ln w="3175">
                  <a:noFill/>
                </a:ln>
                <a:gradFill>
                  <a:gsLst>
                    <a:gs pos="1250">
                      <a:srgbClr val="353535"/>
                    </a:gs>
                    <a:gs pos="100000">
                      <a:srgbClr val="353535"/>
                    </a:gs>
                  </a:gsLst>
                  <a:lin ang="5400000" scaled="0"/>
                </a:gradFill>
                <a:effectLst/>
                <a:uLnTx/>
                <a:uFillTx/>
                <a:latin typeface="Segoe UI Semibold" panose="020B0502040204020203" pitchFamily="34" charset="0"/>
              </a:rPr>
              <a:t>Azure services </a:t>
            </a:r>
            <a:br>
              <a:rPr kumimoji="0" lang="en-US" sz="3600" b="1" u="none" strike="noStrike" kern="1200" cap="none" spc="-102" normalizeH="0" baseline="0" noProof="0">
                <a:ln w="3175">
                  <a:noFill/>
                </a:ln>
                <a:gradFill>
                  <a:gsLst>
                    <a:gs pos="1250">
                      <a:srgbClr val="353535"/>
                    </a:gs>
                    <a:gs pos="100000">
                      <a:srgbClr val="353535"/>
                    </a:gs>
                  </a:gsLst>
                  <a:lin ang="5400000" scaled="0"/>
                </a:gradFill>
                <a:effectLst/>
                <a:uLnTx/>
                <a:uFillTx/>
                <a:latin typeface="Segoe UI Semibold" panose="020B0502040204020203" pitchFamily="34" charset="0"/>
              </a:rPr>
            </a:br>
            <a:r>
              <a:rPr kumimoji="0" lang="en-US" sz="3600" b="1" u="none" strike="noStrike" kern="1200" cap="none" spc="-102" normalizeH="0" baseline="0" noProof="0">
                <a:ln w="3175">
                  <a:noFill/>
                </a:ln>
                <a:gradFill>
                  <a:gsLst>
                    <a:gs pos="1250">
                      <a:srgbClr val="353535"/>
                    </a:gs>
                    <a:gs pos="100000">
                      <a:srgbClr val="353535"/>
                    </a:gs>
                  </a:gsLst>
                  <a:lin ang="5400000" scaled="0"/>
                </a:gradFill>
                <a:effectLst/>
                <a:uLnTx/>
                <a:uFillTx/>
                <a:latin typeface="Segoe UI Semibold" panose="020B0502040204020203" pitchFamily="34" charset="0"/>
              </a:rPr>
              <a:t>everywhere</a:t>
            </a:r>
          </a:p>
        </p:txBody>
      </p:sp>
      <p:sp>
        <p:nvSpPr>
          <p:cNvPr id="3" name="Blue Bar">
            <a:extLst>
              <a:ext uri="{FF2B5EF4-FFF2-40B4-BE49-F238E27FC236}">
                <a16:creationId xmlns:a16="http://schemas.microsoft.com/office/drawing/2014/main" id="{DC31A3C0-1386-4CAB-B96D-EAB2535EDDE7}"/>
              </a:ext>
            </a:extLst>
          </p:cNvPr>
          <p:cNvSpPr/>
          <p:nvPr/>
        </p:nvSpPr>
        <p:spPr bwMode="auto">
          <a:xfrm>
            <a:off x="1763" y="5782615"/>
            <a:ext cx="12432949" cy="1210919"/>
          </a:xfrm>
          <a:prstGeom prst="rect">
            <a:avLst/>
          </a:pr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0" fontAlgn="base" latinLnBrk="0" hangingPunct="0">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Blue Oval 1">
            <a:extLst>
              <a:ext uri="{FF2B5EF4-FFF2-40B4-BE49-F238E27FC236}">
                <a16:creationId xmlns:a16="http://schemas.microsoft.com/office/drawing/2014/main" id="{B883DDF3-098F-4836-9E50-1A9683279A20}"/>
              </a:ext>
            </a:extLst>
          </p:cNvPr>
          <p:cNvSpPr/>
          <p:nvPr/>
        </p:nvSpPr>
        <p:spPr bwMode="auto">
          <a:xfrm>
            <a:off x="8962563" y="4082193"/>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6" name="Blue Oval 2">
            <a:extLst>
              <a:ext uri="{FF2B5EF4-FFF2-40B4-BE49-F238E27FC236}">
                <a16:creationId xmlns:a16="http://schemas.microsoft.com/office/drawing/2014/main" id="{84377DEE-CAF4-4DD7-A7A1-78AC0EED22C4}"/>
              </a:ext>
            </a:extLst>
          </p:cNvPr>
          <p:cNvSpPr/>
          <p:nvPr/>
        </p:nvSpPr>
        <p:spPr bwMode="auto">
          <a:xfrm>
            <a:off x="9257339" y="2672676"/>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7" name="Blue Oval 3">
            <a:extLst>
              <a:ext uri="{FF2B5EF4-FFF2-40B4-BE49-F238E27FC236}">
                <a16:creationId xmlns:a16="http://schemas.microsoft.com/office/drawing/2014/main" id="{81B4E56D-4A57-4577-A9AA-B638CF7E93E2}"/>
              </a:ext>
            </a:extLst>
          </p:cNvPr>
          <p:cNvSpPr/>
          <p:nvPr/>
        </p:nvSpPr>
        <p:spPr bwMode="auto">
          <a:xfrm>
            <a:off x="9328994" y="2127689"/>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8" name="Blue Oval 4">
            <a:extLst>
              <a:ext uri="{FF2B5EF4-FFF2-40B4-BE49-F238E27FC236}">
                <a16:creationId xmlns:a16="http://schemas.microsoft.com/office/drawing/2014/main" id="{283525F5-526F-4409-BBB8-DC88021F0A8E}"/>
              </a:ext>
            </a:extLst>
          </p:cNvPr>
          <p:cNvSpPr/>
          <p:nvPr/>
        </p:nvSpPr>
        <p:spPr bwMode="auto">
          <a:xfrm>
            <a:off x="8177195" y="3025120"/>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9" name="Blue Oval 5">
            <a:extLst>
              <a:ext uri="{FF2B5EF4-FFF2-40B4-BE49-F238E27FC236}">
                <a16:creationId xmlns:a16="http://schemas.microsoft.com/office/drawing/2014/main" id="{F1FAB897-2C1F-447A-9400-2C2E3CCDC686}"/>
              </a:ext>
            </a:extLst>
          </p:cNvPr>
          <p:cNvSpPr/>
          <p:nvPr/>
        </p:nvSpPr>
        <p:spPr bwMode="auto">
          <a:xfrm>
            <a:off x="8485521" y="3187823"/>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10" name="Blue Oval 6">
            <a:extLst>
              <a:ext uri="{FF2B5EF4-FFF2-40B4-BE49-F238E27FC236}">
                <a16:creationId xmlns:a16="http://schemas.microsoft.com/office/drawing/2014/main" id="{70DD155B-0E24-4E05-BE0F-1AB9FDA60D99}"/>
              </a:ext>
            </a:extLst>
          </p:cNvPr>
          <p:cNvSpPr/>
          <p:nvPr/>
        </p:nvSpPr>
        <p:spPr bwMode="auto">
          <a:xfrm>
            <a:off x="5935834" y="1926842"/>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11" name="Blue Oval 7">
            <a:extLst>
              <a:ext uri="{FF2B5EF4-FFF2-40B4-BE49-F238E27FC236}">
                <a16:creationId xmlns:a16="http://schemas.microsoft.com/office/drawing/2014/main" id="{6F4599AF-1FB0-4243-BA74-A47C0DD21758}"/>
              </a:ext>
            </a:extLst>
          </p:cNvPr>
          <p:cNvSpPr/>
          <p:nvPr/>
        </p:nvSpPr>
        <p:spPr bwMode="auto">
          <a:xfrm>
            <a:off x="5614636" y="1867712"/>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12" name="Blue Oval 8">
            <a:extLst>
              <a:ext uri="{FF2B5EF4-FFF2-40B4-BE49-F238E27FC236}">
                <a16:creationId xmlns:a16="http://schemas.microsoft.com/office/drawing/2014/main" id="{38541053-8046-4BB6-BEAA-73AFF422809A}"/>
              </a:ext>
            </a:extLst>
          </p:cNvPr>
          <p:cNvSpPr/>
          <p:nvPr/>
        </p:nvSpPr>
        <p:spPr bwMode="auto">
          <a:xfrm>
            <a:off x="4566568" y="4507931"/>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13" name="Blue Oval 9">
            <a:extLst>
              <a:ext uri="{FF2B5EF4-FFF2-40B4-BE49-F238E27FC236}">
                <a16:creationId xmlns:a16="http://schemas.microsoft.com/office/drawing/2014/main" id="{8BAF4503-7F76-41B9-80FF-D733B11D35B3}"/>
              </a:ext>
            </a:extLst>
          </p:cNvPr>
          <p:cNvSpPr/>
          <p:nvPr/>
        </p:nvSpPr>
        <p:spPr bwMode="auto">
          <a:xfrm>
            <a:off x="3102504" y="2397309"/>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14" name="Blue Oval 10">
            <a:extLst>
              <a:ext uri="{FF2B5EF4-FFF2-40B4-BE49-F238E27FC236}">
                <a16:creationId xmlns:a16="http://schemas.microsoft.com/office/drawing/2014/main" id="{79815CA9-9620-4A98-86DB-1235DB71B6DD}"/>
              </a:ext>
            </a:extLst>
          </p:cNvPr>
          <p:cNvSpPr/>
          <p:nvPr/>
        </p:nvSpPr>
        <p:spPr bwMode="auto">
          <a:xfrm>
            <a:off x="2871791" y="2428507"/>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15" name="Blue Oval 11">
            <a:extLst>
              <a:ext uri="{FF2B5EF4-FFF2-40B4-BE49-F238E27FC236}">
                <a16:creationId xmlns:a16="http://schemas.microsoft.com/office/drawing/2014/main" id="{34D13BB9-A381-48AA-8613-7B54EB9167DC}"/>
              </a:ext>
            </a:extLst>
          </p:cNvPr>
          <p:cNvSpPr/>
          <p:nvPr/>
        </p:nvSpPr>
        <p:spPr bwMode="auto">
          <a:xfrm>
            <a:off x="2966086" y="2084284"/>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16" name="Blue Oval 12">
            <a:extLst>
              <a:ext uri="{FF2B5EF4-FFF2-40B4-BE49-F238E27FC236}">
                <a16:creationId xmlns:a16="http://schemas.microsoft.com/office/drawing/2014/main" id="{CE6F054C-21BF-4C07-978D-4ECD63EDD096}"/>
              </a:ext>
            </a:extLst>
          </p:cNvPr>
          <p:cNvSpPr/>
          <p:nvPr/>
        </p:nvSpPr>
        <p:spPr bwMode="auto">
          <a:xfrm>
            <a:off x="2629993" y="2004762"/>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17" name="Blue Oval 13">
            <a:extLst>
              <a:ext uri="{FF2B5EF4-FFF2-40B4-BE49-F238E27FC236}">
                <a16:creationId xmlns:a16="http://schemas.microsoft.com/office/drawing/2014/main" id="{DA8C2871-EB07-4659-8B3B-D0DF7A93FBC8}"/>
              </a:ext>
            </a:extLst>
          </p:cNvPr>
          <p:cNvSpPr/>
          <p:nvPr/>
        </p:nvSpPr>
        <p:spPr bwMode="auto">
          <a:xfrm>
            <a:off x="3434967" y="2055539"/>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18" name="Blue Oval 14">
            <a:extLst>
              <a:ext uri="{FF2B5EF4-FFF2-40B4-BE49-F238E27FC236}">
                <a16:creationId xmlns:a16="http://schemas.microsoft.com/office/drawing/2014/main" id="{5E1FA513-96F4-4E10-80A3-2E68C8E11B9E}"/>
              </a:ext>
            </a:extLst>
          </p:cNvPr>
          <p:cNvSpPr/>
          <p:nvPr/>
        </p:nvSpPr>
        <p:spPr bwMode="auto">
          <a:xfrm>
            <a:off x="2626155" y="2713336"/>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19" name="Blue Oval 15">
            <a:extLst>
              <a:ext uri="{FF2B5EF4-FFF2-40B4-BE49-F238E27FC236}">
                <a16:creationId xmlns:a16="http://schemas.microsoft.com/office/drawing/2014/main" id="{75731DFC-DF96-4E76-A5B2-B9704FC2FCB6}"/>
              </a:ext>
            </a:extLst>
          </p:cNvPr>
          <p:cNvSpPr/>
          <p:nvPr/>
        </p:nvSpPr>
        <p:spPr bwMode="auto">
          <a:xfrm>
            <a:off x="2024378" y="2417736"/>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20" name="Blue Oval 16">
            <a:extLst>
              <a:ext uri="{FF2B5EF4-FFF2-40B4-BE49-F238E27FC236}">
                <a16:creationId xmlns:a16="http://schemas.microsoft.com/office/drawing/2014/main" id="{00BF988B-6CAA-4F01-8BC2-D80241C60E69}"/>
              </a:ext>
            </a:extLst>
          </p:cNvPr>
          <p:cNvSpPr/>
          <p:nvPr/>
        </p:nvSpPr>
        <p:spPr bwMode="auto">
          <a:xfrm>
            <a:off x="10160443" y="2209697"/>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21" name="Blue Oval 17">
            <a:extLst>
              <a:ext uri="{FF2B5EF4-FFF2-40B4-BE49-F238E27FC236}">
                <a16:creationId xmlns:a16="http://schemas.microsoft.com/office/drawing/2014/main" id="{4E5BB9F4-22B1-4243-9527-47CF8CDBD2A7}"/>
              </a:ext>
            </a:extLst>
          </p:cNvPr>
          <p:cNvSpPr/>
          <p:nvPr/>
        </p:nvSpPr>
        <p:spPr bwMode="auto">
          <a:xfrm>
            <a:off x="9903192" y="2598037"/>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22" name="Blue Oval 18">
            <a:extLst>
              <a:ext uri="{FF2B5EF4-FFF2-40B4-BE49-F238E27FC236}">
                <a16:creationId xmlns:a16="http://schemas.microsoft.com/office/drawing/2014/main" id="{93F56CA2-324D-4A29-8500-9C93FBE29FB7}"/>
              </a:ext>
            </a:extLst>
          </p:cNvPr>
          <p:cNvSpPr/>
          <p:nvPr/>
        </p:nvSpPr>
        <p:spPr bwMode="auto">
          <a:xfrm>
            <a:off x="10353439" y="5081452"/>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23" name="Blue Oval 19">
            <a:extLst>
              <a:ext uri="{FF2B5EF4-FFF2-40B4-BE49-F238E27FC236}">
                <a16:creationId xmlns:a16="http://schemas.microsoft.com/office/drawing/2014/main" id="{ED19A39B-721B-4D19-8B3E-E26E13FAFD44}"/>
              </a:ext>
            </a:extLst>
          </p:cNvPr>
          <p:cNvSpPr/>
          <p:nvPr/>
        </p:nvSpPr>
        <p:spPr bwMode="auto">
          <a:xfrm>
            <a:off x="10087267" y="5369835"/>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24" name="Blue Oval 20">
            <a:extLst>
              <a:ext uri="{FF2B5EF4-FFF2-40B4-BE49-F238E27FC236}">
                <a16:creationId xmlns:a16="http://schemas.microsoft.com/office/drawing/2014/main" id="{81A3C377-F067-4147-927F-3ADA4CF5F3C0}"/>
              </a:ext>
            </a:extLst>
          </p:cNvPr>
          <p:cNvSpPr/>
          <p:nvPr/>
        </p:nvSpPr>
        <p:spPr bwMode="auto">
          <a:xfrm>
            <a:off x="9103173" y="3001334"/>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25" name="Blue Oval 21">
            <a:extLst>
              <a:ext uri="{FF2B5EF4-FFF2-40B4-BE49-F238E27FC236}">
                <a16:creationId xmlns:a16="http://schemas.microsoft.com/office/drawing/2014/main" id="{EC2184F5-DD25-4EA4-B971-2DB24CB64034}"/>
              </a:ext>
            </a:extLst>
          </p:cNvPr>
          <p:cNvSpPr/>
          <p:nvPr/>
        </p:nvSpPr>
        <p:spPr bwMode="auto">
          <a:xfrm>
            <a:off x="2602224" y="2320032"/>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26" name="Blue Oval 22">
            <a:extLst>
              <a:ext uri="{FF2B5EF4-FFF2-40B4-BE49-F238E27FC236}">
                <a16:creationId xmlns:a16="http://schemas.microsoft.com/office/drawing/2014/main" id="{206A1504-FEED-4B85-B69A-770CDC07DB69}"/>
              </a:ext>
            </a:extLst>
          </p:cNvPr>
          <p:cNvSpPr/>
          <p:nvPr/>
        </p:nvSpPr>
        <p:spPr bwMode="auto">
          <a:xfrm>
            <a:off x="8267472" y="3532305"/>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27" name="Blue Oval 23">
            <a:extLst>
              <a:ext uri="{FF2B5EF4-FFF2-40B4-BE49-F238E27FC236}">
                <a16:creationId xmlns:a16="http://schemas.microsoft.com/office/drawing/2014/main" id="{42E6E457-720B-4F46-8A80-8CAAA32129FE}"/>
              </a:ext>
            </a:extLst>
          </p:cNvPr>
          <p:cNvSpPr/>
          <p:nvPr/>
        </p:nvSpPr>
        <p:spPr bwMode="auto">
          <a:xfrm>
            <a:off x="3194718" y="2534189"/>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28" name="Blue Oval 24">
            <a:extLst>
              <a:ext uri="{FF2B5EF4-FFF2-40B4-BE49-F238E27FC236}">
                <a16:creationId xmlns:a16="http://schemas.microsoft.com/office/drawing/2014/main" id="{7EF3FDFC-894D-45A1-B00A-9B5DD00BDC20}"/>
              </a:ext>
            </a:extLst>
          </p:cNvPr>
          <p:cNvSpPr/>
          <p:nvPr/>
        </p:nvSpPr>
        <p:spPr bwMode="auto">
          <a:xfrm>
            <a:off x="3294281" y="2351284"/>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29" name="Blue Oval 25">
            <a:extLst>
              <a:ext uri="{FF2B5EF4-FFF2-40B4-BE49-F238E27FC236}">
                <a16:creationId xmlns:a16="http://schemas.microsoft.com/office/drawing/2014/main" id="{FB40F4A1-7A43-4A06-AEBA-B135D73F1B3F}"/>
              </a:ext>
            </a:extLst>
          </p:cNvPr>
          <p:cNvSpPr/>
          <p:nvPr/>
        </p:nvSpPr>
        <p:spPr bwMode="auto">
          <a:xfrm>
            <a:off x="5935834" y="1700779"/>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30" name="Blue Oval 26">
            <a:extLst>
              <a:ext uri="{FF2B5EF4-FFF2-40B4-BE49-F238E27FC236}">
                <a16:creationId xmlns:a16="http://schemas.microsoft.com/office/drawing/2014/main" id="{E98BA603-C7C4-4A0A-B579-50E11C1FF1B3}"/>
              </a:ext>
            </a:extLst>
          </p:cNvPr>
          <p:cNvSpPr/>
          <p:nvPr/>
        </p:nvSpPr>
        <p:spPr bwMode="auto">
          <a:xfrm>
            <a:off x="5677289" y="1659651"/>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31" name="Blue Oval 27">
            <a:extLst>
              <a:ext uri="{FF2B5EF4-FFF2-40B4-BE49-F238E27FC236}">
                <a16:creationId xmlns:a16="http://schemas.microsoft.com/office/drawing/2014/main" id="{C3510C3E-DDBB-410A-858D-0138FFFBF03D}"/>
              </a:ext>
            </a:extLst>
          </p:cNvPr>
          <p:cNvSpPr/>
          <p:nvPr/>
        </p:nvSpPr>
        <p:spPr bwMode="auto">
          <a:xfrm>
            <a:off x="6123370" y="1830476"/>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32" name="Blue Oval 28">
            <a:extLst>
              <a:ext uri="{FF2B5EF4-FFF2-40B4-BE49-F238E27FC236}">
                <a16:creationId xmlns:a16="http://schemas.microsoft.com/office/drawing/2014/main" id="{CE88CD5B-2A2B-40A4-912A-0DA22D11BCC9}"/>
              </a:ext>
            </a:extLst>
          </p:cNvPr>
          <p:cNvSpPr/>
          <p:nvPr/>
        </p:nvSpPr>
        <p:spPr bwMode="auto">
          <a:xfrm>
            <a:off x="5781672" y="2034034"/>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33" name="Blue Bar 2">
            <a:extLst>
              <a:ext uri="{FF2B5EF4-FFF2-40B4-BE49-F238E27FC236}">
                <a16:creationId xmlns:a16="http://schemas.microsoft.com/office/drawing/2014/main" id="{A3B4D052-673F-4CE0-9DD7-488629D84021}"/>
              </a:ext>
            </a:extLst>
          </p:cNvPr>
          <p:cNvSpPr/>
          <p:nvPr/>
        </p:nvSpPr>
        <p:spPr bwMode="auto">
          <a:xfrm>
            <a:off x="1764" y="5782615"/>
            <a:ext cx="12432949" cy="1210919"/>
          </a:xfrm>
          <a:prstGeom prst="rect">
            <a:avLst/>
          </a:prstGeom>
          <a:solidFill>
            <a:schemeClr val="bg1">
              <a:lumMod val="95000"/>
            </a:schemeClr>
          </a:solidFill>
          <a:ln w="9525" cap="flat" cmpd="sng" algn="ctr">
            <a:noFill/>
            <a:prstDash val="solid"/>
            <a:headEnd type="none" w="med" len="med"/>
            <a:tailEnd type="none" w="med" len="med"/>
          </a:ln>
          <a:effectLst/>
        </p:spPr>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0" fontAlgn="base" latinLnBrk="0" hangingPunct="0">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34" name="28 Azure Regions">
            <a:extLst>
              <a:ext uri="{FF2B5EF4-FFF2-40B4-BE49-F238E27FC236}">
                <a16:creationId xmlns:a16="http://schemas.microsoft.com/office/drawing/2014/main" id="{E91754E5-4EFE-42B9-A3D9-99BACD729562}"/>
              </a:ext>
            </a:extLst>
          </p:cNvPr>
          <p:cNvGrpSpPr/>
          <p:nvPr/>
        </p:nvGrpSpPr>
        <p:grpSpPr>
          <a:xfrm>
            <a:off x="581037" y="6063794"/>
            <a:ext cx="3510983" cy="387414"/>
            <a:chOff x="579437" y="6064505"/>
            <a:chExt cx="3511983" cy="387523"/>
          </a:xfrm>
        </p:grpSpPr>
        <p:sp>
          <p:nvSpPr>
            <p:cNvPr id="35" name="Oval 34">
              <a:extLst>
                <a:ext uri="{FF2B5EF4-FFF2-40B4-BE49-F238E27FC236}">
                  <a16:creationId xmlns:a16="http://schemas.microsoft.com/office/drawing/2014/main" id="{EAE43A84-AA1B-471F-950C-62749A582892}"/>
                </a:ext>
              </a:extLst>
            </p:cNvPr>
            <p:cNvSpPr/>
            <p:nvPr/>
          </p:nvSpPr>
          <p:spPr bwMode="auto">
            <a:xfrm>
              <a:off x="579437" y="6104064"/>
              <a:ext cx="308414" cy="308408"/>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chemeClr val="tx1"/>
                    </a:gs>
                    <a:gs pos="100000">
                      <a:schemeClr val="tx1"/>
                    </a:gs>
                  </a:gsLst>
                  <a:lin ang="5400000" scaled="0"/>
                </a:gradFill>
                <a:effectLst/>
                <a:uLnTx/>
                <a:uFillTx/>
                <a:latin typeface="Segoe UI Semilight"/>
                <a:ea typeface="Segoe UI" pitchFamily="34" charset="0"/>
                <a:cs typeface="Segoe UI" pitchFamily="34" charset="0"/>
              </a:endParaRPr>
            </a:p>
          </p:txBody>
        </p:sp>
        <p:sp>
          <p:nvSpPr>
            <p:cNvPr id="36" name="TextBox 35">
              <a:extLst>
                <a:ext uri="{FF2B5EF4-FFF2-40B4-BE49-F238E27FC236}">
                  <a16:creationId xmlns:a16="http://schemas.microsoft.com/office/drawing/2014/main" id="{8FB14E92-E21B-409D-8D28-B04CCCCCA6C9}"/>
                </a:ext>
              </a:extLst>
            </p:cNvPr>
            <p:cNvSpPr txBox="1"/>
            <p:nvPr/>
          </p:nvSpPr>
          <p:spPr>
            <a:xfrm>
              <a:off x="891020" y="6064505"/>
              <a:ext cx="3200400" cy="387523"/>
            </a:xfrm>
            <a:prstGeom prst="rect">
              <a:avLst/>
            </a:prstGeom>
            <a:noFill/>
          </p:spPr>
          <p:txBody>
            <a:bodyPr wrap="square" lIns="228535" tIns="0" rIns="282981" bIns="0" rtlCol="0" anchor="ctr" anchorCtr="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931000" rtl="0" eaLnBrk="1" fontAlgn="auto" latinLnBrk="0" hangingPunct="1">
                <a:lnSpc>
                  <a:spcPct val="90000"/>
                </a:lnSpc>
                <a:spcBef>
                  <a:spcPts val="0"/>
                </a:spcBef>
                <a:spcAft>
                  <a:spcPts val="599"/>
                </a:spcAft>
                <a:buClrTx/>
                <a:buSzTx/>
                <a:buFontTx/>
                <a:buNone/>
                <a:tabLst/>
                <a:defRPr/>
              </a:pPr>
              <a:r>
                <a:rPr lang="en-US" sz="2797">
                  <a:gradFill>
                    <a:gsLst>
                      <a:gs pos="0">
                        <a:schemeClr val="tx1"/>
                      </a:gs>
                      <a:gs pos="100000">
                        <a:schemeClr val="tx1"/>
                      </a:gs>
                    </a:gsLst>
                    <a:lin ang="5400000" scaled="0"/>
                  </a:gradFill>
                  <a:latin typeface="Segoe UI"/>
                  <a:ea typeface="MS PGothic" panose="020B0600070205080204" pitchFamily="34" charset="-128"/>
                  <a:cs typeface="Segoe UI Semilight" panose="020B0402040204020203" pitchFamily="34" charset="0"/>
                </a:rPr>
                <a:t>54</a:t>
              </a:r>
              <a:r>
                <a:rPr kumimoji="0" lang="en-US" sz="1800" b="0" i="0" u="none" strike="noStrike" kern="1200" cap="none" spc="0" normalizeH="0" baseline="0" noProof="0">
                  <a:ln>
                    <a:noFill/>
                  </a:ln>
                  <a:gradFill>
                    <a:gsLst>
                      <a:gs pos="0">
                        <a:schemeClr val="tx1"/>
                      </a:gs>
                      <a:gs pos="100000">
                        <a:schemeClr val="tx1"/>
                      </a:gs>
                    </a:gsLst>
                    <a:lin ang="5400000" scaled="0"/>
                  </a:gradFill>
                  <a:effectLst/>
                  <a:uLnTx/>
                  <a:uFillTx/>
                  <a:latin typeface="Segoe UI Semilight" panose="020B0402040204020203" pitchFamily="34" charset="0"/>
                  <a:ea typeface="MS PGothic" panose="020B0600070205080204" pitchFamily="34" charset="-128"/>
                  <a:cs typeface="Segoe UI Semilight" panose="020B0402040204020203" pitchFamily="34" charset="0"/>
                </a:rPr>
                <a:t> Azure regions </a:t>
              </a:r>
            </a:p>
          </p:txBody>
        </p:sp>
      </p:grpSp>
      <p:grpSp>
        <p:nvGrpSpPr>
          <p:cNvPr id="37" name="100s of Service Providers">
            <a:extLst>
              <a:ext uri="{FF2B5EF4-FFF2-40B4-BE49-F238E27FC236}">
                <a16:creationId xmlns:a16="http://schemas.microsoft.com/office/drawing/2014/main" id="{AE021A7B-8CF2-4E68-8237-065FE6236B76}"/>
              </a:ext>
            </a:extLst>
          </p:cNvPr>
          <p:cNvGrpSpPr/>
          <p:nvPr/>
        </p:nvGrpSpPr>
        <p:grpSpPr>
          <a:xfrm>
            <a:off x="4978371" y="6059929"/>
            <a:ext cx="3640841" cy="395126"/>
            <a:chOff x="4880162" y="5941993"/>
            <a:chExt cx="3570282" cy="387469"/>
          </a:xfrm>
        </p:grpSpPr>
        <p:sp>
          <p:nvSpPr>
            <p:cNvPr id="38" name="100s of Service Providers">
              <a:extLst>
                <a:ext uri="{FF2B5EF4-FFF2-40B4-BE49-F238E27FC236}">
                  <a16:creationId xmlns:a16="http://schemas.microsoft.com/office/drawing/2014/main" id="{D8194247-4040-4C09-A1E8-41E014210966}"/>
                </a:ext>
              </a:extLst>
            </p:cNvPr>
            <p:cNvSpPr txBox="1"/>
            <p:nvPr/>
          </p:nvSpPr>
          <p:spPr>
            <a:xfrm>
              <a:off x="5056821" y="5941993"/>
              <a:ext cx="3393623" cy="387469"/>
            </a:xfrm>
            <a:prstGeom prst="rect">
              <a:avLst/>
            </a:prstGeom>
            <a:noFill/>
          </p:spPr>
          <p:txBody>
            <a:bodyPr wrap="square" lIns="228535" tIns="0" rIns="282981" bIns="0" rtlCol="0" anchor="ctr" anchorCtr="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931000" rtl="0" eaLnBrk="1" fontAlgn="auto" latinLnBrk="0" hangingPunct="1">
                <a:lnSpc>
                  <a:spcPct val="90000"/>
                </a:lnSpc>
                <a:spcBef>
                  <a:spcPts val="0"/>
                </a:spcBef>
                <a:spcAft>
                  <a:spcPts val="599"/>
                </a:spcAft>
                <a:buClrTx/>
                <a:buSzTx/>
                <a:buFontTx/>
                <a:buNone/>
                <a:tabLst/>
                <a:defRPr/>
              </a:pPr>
              <a:r>
                <a:rPr kumimoji="0" lang="en-US" sz="2797" b="0" i="0" u="none" strike="noStrike" kern="1200" cap="none" spc="0" normalizeH="0" baseline="0" noProof="0">
                  <a:ln>
                    <a:noFill/>
                  </a:ln>
                  <a:gradFill>
                    <a:gsLst>
                      <a:gs pos="0">
                        <a:schemeClr val="tx1"/>
                      </a:gs>
                      <a:gs pos="100000">
                        <a:schemeClr val="tx1"/>
                      </a:gs>
                    </a:gsLst>
                    <a:lin ang="5400000" scaled="0"/>
                  </a:gradFill>
                  <a:effectLst/>
                  <a:uLnTx/>
                  <a:uFillTx/>
                  <a:latin typeface="Segoe UI"/>
                  <a:ea typeface="MS PGothic" panose="020B0600070205080204" pitchFamily="34" charset="-128"/>
                  <a:cs typeface="Segoe UI Semilight" panose="020B0402040204020203" pitchFamily="34" charset="0"/>
                </a:rPr>
                <a:t>100s</a:t>
              </a:r>
              <a:r>
                <a:rPr kumimoji="0" lang="en-US" sz="1800" b="0" i="0" u="none" strike="noStrike" kern="1200" cap="none" spc="0" normalizeH="0" baseline="0" noProof="0">
                  <a:ln>
                    <a:noFill/>
                  </a:ln>
                  <a:gradFill>
                    <a:gsLst>
                      <a:gs pos="0">
                        <a:schemeClr val="tx1"/>
                      </a:gs>
                      <a:gs pos="100000">
                        <a:schemeClr val="tx1"/>
                      </a:gs>
                    </a:gsLst>
                    <a:lin ang="5400000" scaled="0"/>
                  </a:gradFill>
                  <a:effectLst/>
                  <a:uLnTx/>
                  <a:uFillTx/>
                  <a:latin typeface="Segoe UI Semilight" panose="020B0402040204020203" pitchFamily="34" charset="0"/>
                  <a:ea typeface="MS PGothic" panose="020B0600070205080204" pitchFamily="34" charset="-128"/>
                  <a:cs typeface="Segoe UI Semilight" panose="020B0402040204020203" pitchFamily="34" charset="0"/>
                </a:rPr>
                <a:t> of service providers</a:t>
              </a:r>
            </a:p>
          </p:txBody>
        </p:sp>
        <p:grpSp>
          <p:nvGrpSpPr>
            <p:cNvPr id="39" name="Green Oval Title">
              <a:extLst>
                <a:ext uri="{FF2B5EF4-FFF2-40B4-BE49-F238E27FC236}">
                  <a16:creationId xmlns:a16="http://schemas.microsoft.com/office/drawing/2014/main" id="{CD76498C-CD00-40DE-9C27-7D3167EA51C7}"/>
                </a:ext>
              </a:extLst>
            </p:cNvPr>
            <p:cNvGrpSpPr>
              <a:grpSpLocks noChangeAspect="1"/>
            </p:cNvGrpSpPr>
            <p:nvPr/>
          </p:nvGrpSpPr>
          <p:grpSpPr>
            <a:xfrm>
              <a:off x="4880162" y="5951589"/>
              <a:ext cx="295820" cy="295820"/>
              <a:chOff x="864708" y="7928616"/>
              <a:chExt cx="402336" cy="402336"/>
            </a:xfrm>
          </p:grpSpPr>
          <p:sp>
            <p:nvSpPr>
              <p:cNvPr id="40" name="Oval 39">
                <a:extLst>
                  <a:ext uri="{FF2B5EF4-FFF2-40B4-BE49-F238E27FC236}">
                    <a16:creationId xmlns:a16="http://schemas.microsoft.com/office/drawing/2014/main" id="{44177BF3-3490-4735-B55D-173DF48131AF}"/>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chemeClr val="tx1"/>
                      </a:gs>
                      <a:gs pos="100000">
                        <a:schemeClr val="tx1"/>
                      </a:gs>
                    </a:gsLst>
                    <a:lin ang="5400000" scaled="0"/>
                  </a:gradFill>
                  <a:effectLst/>
                  <a:uLnTx/>
                  <a:uFillTx/>
                  <a:latin typeface="Segoe UI Semilight"/>
                  <a:ea typeface="Segoe UI" pitchFamily="34" charset="0"/>
                  <a:cs typeface="Segoe UI" pitchFamily="34" charset="0"/>
                </a:endParaRPr>
              </a:p>
            </p:txBody>
          </p:sp>
          <p:sp>
            <p:nvSpPr>
              <p:cNvPr id="41" name="Oval 40">
                <a:extLst>
                  <a:ext uri="{FF2B5EF4-FFF2-40B4-BE49-F238E27FC236}">
                    <a16:creationId xmlns:a16="http://schemas.microsoft.com/office/drawing/2014/main" id="{50394847-59ED-42A3-861A-2BCBB8D1E721}"/>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chemeClr val="tx1"/>
                      </a:gs>
                      <a:gs pos="100000">
                        <a:schemeClr val="tx1"/>
                      </a:gs>
                    </a:gsLst>
                    <a:lin ang="5400000" scaled="0"/>
                  </a:gradFill>
                  <a:effectLst/>
                  <a:uLnTx/>
                  <a:uFillTx/>
                  <a:latin typeface="Segoe UI Semilight"/>
                  <a:ea typeface="Segoe UI" pitchFamily="34" charset="0"/>
                  <a:cs typeface="Segoe UI" pitchFamily="34" charset="0"/>
                </a:endParaRPr>
              </a:p>
            </p:txBody>
          </p:sp>
        </p:grpSp>
      </p:grpSp>
      <p:grpSp>
        <p:nvGrpSpPr>
          <p:cNvPr id="42" name="1000s of enterprises">
            <a:extLst>
              <a:ext uri="{FF2B5EF4-FFF2-40B4-BE49-F238E27FC236}">
                <a16:creationId xmlns:a16="http://schemas.microsoft.com/office/drawing/2014/main" id="{43244C40-26DC-400C-A87D-00C79819FD89}"/>
              </a:ext>
            </a:extLst>
          </p:cNvPr>
          <p:cNvGrpSpPr/>
          <p:nvPr/>
        </p:nvGrpSpPr>
        <p:grpSpPr>
          <a:xfrm>
            <a:off x="9185594" y="6059929"/>
            <a:ext cx="3438409" cy="395126"/>
            <a:chOff x="9005850" y="5941993"/>
            <a:chExt cx="3371773" cy="387469"/>
          </a:xfrm>
        </p:grpSpPr>
        <p:sp>
          <p:nvSpPr>
            <p:cNvPr id="43" name="1,000s of enterprises">
              <a:extLst>
                <a:ext uri="{FF2B5EF4-FFF2-40B4-BE49-F238E27FC236}">
                  <a16:creationId xmlns:a16="http://schemas.microsoft.com/office/drawing/2014/main" id="{5B651239-066C-4DFD-A59F-CA53402FACE9}"/>
                </a:ext>
              </a:extLst>
            </p:cNvPr>
            <p:cNvSpPr txBox="1"/>
            <p:nvPr/>
          </p:nvSpPr>
          <p:spPr>
            <a:xfrm>
              <a:off x="9240136" y="5941993"/>
              <a:ext cx="3137487" cy="387469"/>
            </a:xfrm>
            <a:prstGeom prst="rect">
              <a:avLst/>
            </a:prstGeom>
            <a:noFill/>
          </p:spPr>
          <p:txBody>
            <a:bodyPr wrap="square" lIns="228535" tIns="0" rIns="282981" bIns="0" rtlCol="0" anchor="ctr" anchorCtr="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931000" rtl="0" eaLnBrk="1" fontAlgn="auto" latinLnBrk="0" hangingPunct="1">
                <a:lnSpc>
                  <a:spcPct val="90000"/>
                </a:lnSpc>
                <a:spcBef>
                  <a:spcPts val="0"/>
                </a:spcBef>
                <a:spcAft>
                  <a:spcPts val="599"/>
                </a:spcAft>
                <a:buClrTx/>
                <a:buSzTx/>
                <a:buFontTx/>
                <a:buNone/>
                <a:tabLst/>
                <a:defRPr/>
              </a:pPr>
              <a:r>
                <a:rPr kumimoji="0" lang="en-US" sz="2797" b="0" i="0" u="none" strike="noStrike" kern="1200" cap="none" spc="0" normalizeH="0" baseline="0" noProof="0">
                  <a:ln>
                    <a:noFill/>
                  </a:ln>
                  <a:gradFill>
                    <a:gsLst>
                      <a:gs pos="0">
                        <a:schemeClr val="tx1"/>
                      </a:gs>
                      <a:gs pos="100000">
                        <a:schemeClr val="tx1"/>
                      </a:gs>
                    </a:gsLst>
                    <a:lin ang="5400000" scaled="0"/>
                  </a:gradFill>
                  <a:effectLst/>
                  <a:uLnTx/>
                  <a:uFillTx/>
                  <a:latin typeface="Segoe UI"/>
                  <a:ea typeface="MS PGothic" panose="020B0600070205080204" pitchFamily="34" charset="-128"/>
                  <a:cs typeface="Segoe UI Semilight" panose="020B0402040204020203" pitchFamily="34" charset="0"/>
                </a:rPr>
                <a:t>1,000s</a:t>
              </a:r>
              <a:r>
                <a:rPr kumimoji="0" lang="en-US" sz="1800" b="0" i="0" u="none" strike="noStrike" kern="1200" cap="none" spc="0" normalizeH="0" baseline="0" noProof="0">
                  <a:ln>
                    <a:noFill/>
                  </a:ln>
                  <a:gradFill>
                    <a:gsLst>
                      <a:gs pos="0">
                        <a:schemeClr val="tx1"/>
                      </a:gs>
                      <a:gs pos="100000">
                        <a:schemeClr val="tx1"/>
                      </a:gs>
                    </a:gsLst>
                    <a:lin ang="5400000" scaled="0"/>
                  </a:gradFill>
                  <a:effectLst/>
                  <a:uLnTx/>
                  <a:uFillTx/>
                  <a:latin typeface="Segoe UI Semilight" panose="020B0402040204020203" pitchFamily="34" charset="0"/>
                  <a:ea typeface="MS PGothic" panose="020B0600070205080204" pitchFamily="34" charset="-128"/>
                  <a:cs typeface="Segoe UI Semilight" panose="020B0402040204020203" pitchFamily="34" charset="0"/>
                </a:rPr>
                <a:t> of enterprises</a:t>
              </a:r>
            </a:p>
          </p:txBody>
        </p:sp>
        <p:grpSp>
          <p:nvGrpSpPr>
            <p:cNvPr id="44" name="Yellow Oval Title">
              <a:extLst>
                <a:ext uri="{FF2B5EF4-FFF2-40B4-BE49-F238E27FC236}">
                  <a16:creationId xmlns:a16="http://schemas.microsoft.com/office/drawing/2014/main" id="{0DE2B8C1-850C-45D5-AEC7-8E79097376D1}"/>
                </a:ext>
              </a:extLst>
            </p:cNvPr>
            <p:cNvGrpSpPr>
              <a:grpSpLocks noChangeAspect="1"/>
            </p:cNvGrpSpPr>
            <p:nvPr/>
          </p:nvGrpSpPr>
          <p:grpSpPr>
            <a:xfrm>
              <a:off x="9005850" y="6050235"/>
              <a:ext cx="197213" cy="197213"/>
              <a:chOff x="864708" y="7928616"/>
              <a:chExt cx="402336" cy="402336"/>
            </a:xfrm>
          </p:grpSpPr>
          <p:sp>
            <p:nvSpPr>
              <p:cNvPr id="45" name="Oval 44">
                <a:extLst>
                  <a:ext uri="{FF2B5EF4-FFF2-40B4-BE49-F238E27FC236}">
                    <a16:creationId xmlns:a16="http://schemas.microsoft.com/office/drawing/2014/main" id="{2DC4C17B-951C-4DDD-BE16-8D7A84288B9D}"/>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chemeClr val="tx1"/>
                      </a:gs>
                      <a:gs pos="100000">
                        <a:schemeClr val="tx1"/>
                      </a:gs>
                    </a:gsLst>
                    <a:lin ang="5400000" scaled="0"/>
                  </a:gradFill>
                  <a:effectLst/>
                  <a:uLnTx/>
                  <a:uFillTx/>
                  <a:latin typeface="Segoe UI Semilight"/>
                  <a:ea typeface="Segoe UI" pitchFamily="34" charset="0"/>
                  <a:cs typeface="Segoe UI" pitchFamily="34" charset="0"/>
                </a:endParaRPr>
              </a:p>
            </p:txBody>
          </p:sp>
          <p:sp>
            <p:nvSpPr>
              <p:cNvPr id="46" name="Oval 45">
                <a:extLst>
                  <a:ext uri="{FF2B5EF4-FFF2-40B4-BE49-F238E27FC236}">
                    <a16:creationId xmlns:a16="http://schemas.microsoft.com/office/drawing/2014/main" id="{B3EE0DE1-E16B-4409-8636-335512D261DC}"/>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chemeClr val="tx1"/>
                      </a:gs>
                      <a:gs pos="100000">
                        <a:schemeClr val="tx1"/>
                      </a:gs>
                    </a:gsLst>
                    <a:lin ang="5400000" scaled="0"/>
                  </a:gradFill>
                  <a:effectLst/>
                  <a:uLnTx/>
                  <a:uFillTx/>
                  <a:latin typeface="Segoe UI Semilight"/>
                  <a:ea typeface="Segoe UI" pitchFamily="34" charset="0"/>
                  <a:cs typeface="Segoe UI" pitchFamily="34" charset="0"/>
                </a:endParaRPr>
              </a:p>
            </p:txBody>
          </p:sp>
        </p:grpSp>
      </p:grpSp>
      <p:grpSp>
        <p:nvGrpSpPr>
          <p:cNvPr id="47" name="Green Oval 1">
            <a:extLst>
              <a:ext uri="{FF2B5EF4-FFF2-40B4-BE49-F238E27FC236}">
                <a16:creationId xmlns:a16="http://schemas.microsoft.com/office/drawing/2014/main" id="{F76A162E-77F5-47AB-B7B2-581A0878F74C}"/>
              </a:ext>
            </a:extLst>
          </p:cNvPr>
          <p:cNvGrpSpPr>
            <a:grpSpLocks noChangeAspect="1"/>
          </p:cNvGrpSpPr>
          <p:nvPr/>
        </p:nvGrpSpPr>
        <p:grpSpPr>
          <a:xfrm>
            <a:off x="3248805" y="2659300"/>
            <a:ext cx="301666" cy="301666"/>
            <a:chOff x="864708" y="7928616"/>
            <a:chExt cx="402336" cy="402336"/>
          </a:xfrm>
        </p:grpSpPr>
        <p:sp>
          <p:nvSpPr>
            <p:cNvPr id="48" name="Oval 47">
              <a:extLst>
                <a:ext uri="{FF2B5EF4-FFF2-40B4-BE49-F238E27FC236}">
                  <a16:creationId xmlns:a16="http://schemas.microsoft.com/office/drawing/2014/main" id="{D4C29221-2E39-4DF8-BC6C-A05B55C4B38D}"/>
                </a:ext>
              </a:extLst>
            </p:cNvPr>
            <p:cNvSpPr/>
            <p:nvPr/>
          </p:nvSpPr>
          <p:spPr bwMode="auto">
            <a:xfrm>
              <a:off x="864708" y="7928616"/>
              <a:ext cx="402336" cy="402336"/>
            </a:xfrm>
            <a:prstGeom prst="ellipse">
              <a:avLst/>
            </a:prstGeom>
            <a:solidFill>
              <a:schemeClr val="accent2">
                <a:lumMod val="40000"/>
                <a:lumOff val="6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49" name="Oval 48">
              <a:extLst>
                <a:ext uri="{FF2B5EF4-FFF2-40B4-BE49-F238E27FC236}">
                  <a16:creationId xmlns:a16="http://schemas.microsoft.com/office/drawing/2014/main" id="{2E9ED655-B61D-42B5-B541-299B245209BC}"/>
                </a:ext>
              </a:extLst>
            </p:cNvPr>
            <p:cNvSpPr/>
            <p:nvPr/>
          </p:nvSpPr>
          <p:spPr bwMode="auto">
            <a:xfrm>
              <a:off x="911669" y="7975580"/>
              <a:ext cx="308414" cy="308408"/>
            </a:xfrm>
            <a:prstGeom prst="ellipse">
              <a:avLst/>
            </a:prstGeom>
            <a:solidFill>
              <a:schemeClr val="accent2"/>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grpSp>
      <p:grpSp>
        <p:nvGrpSpPr>
          <p:cNvPr id="50" name="Yellow Oval 1">
            <a:extLst>
              <a:ext uri="{FF2B5EF4-FFF2-40B4-BE49-F238E27FC236}">
                <a16:creationId xmlns:a16="http://schemas.microsoft.com/office/drawing/2014/main" id="{556EE50B-2909-4203-AD4E-8DEFB97B1065}"/>
              </a:ext>
            </a:extLst>
          </p:cNvPr>
          <p:cNvGrpSpPr>
            <a:grpSpLocks noChangeAspect="1"/>
          </p:cNvGrpSpPr>
          <p:nvPr/>
        </p:nvGrpSpPr>
        <p:grpSpPr>
          <a:xfrm>
            <a:off x="989355" y="1173507"/>
            <a:ext cx="201110" cy="201110"/>
            <a:chOff x="864708" y="7928616"/>
            <a:chExt cx="402336" cy="402336"/>
          </a:xfrm>
        </p:grpSpPr>
        <p:sp>
          <p:nvSpPr>
            <p:cNvPr id="51" name="Oval 50">
              <a:extLst>
                <a:ext uri="{FF2B5EF4-FFF2-40B4-BE49-F238E27FC236}">
                  <a16:creationId xmlns:a16="http://schemas.microsoft.com/office/drawing/2014/main" id="{D18437A9-A456-4D61-90D2-677429923410}"/>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2" name="Oval 51">
              <a:extLst>
                <a:ext uri="{FF2B5EF4-FFF2-40B4-BE49-F238E27FC236}">
                  <a16:creationId xmlns:a16="http://schemas.microsoft.com/office/drawing/2014/main" id="{FCC75548-2CE9-4C54-B507-360152407F69}"/>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grpSp>
        <p:nvGrpSpPr>
          <p:cNvPr id="53" name="Yellow Oval 2">
            <a:extLst>
              <a:ext uri="{FF2B5EF4-FFF2-40B4-BE49-F238E27FC236}">
                <a16:creationId xmlns:a16="http://schemas.microsoft.com/office/drawing/2014/main" id="{1F7EE713-8036-439D-8C36-B0F23C7A223D}"/>
              </a:ext>
            </a:extLst>
          </p:cNvPr>
          <p:cNvGrpSpPr>
            <a:grpSpLocks noChangeAspect="1"/>
          </p:cNvGrpSpPr>
          <p:nvPr/>
        </p:nvGrpSpPr>
        <p:grpSpPr>
          <a:xfrm>
            <a:off x="2800975" y="1373791"/>
            <a:ext cx="201110" cy="201110"/>
            <a:chOff x="864708" y="7928616"/>
            <a:chExt cx="402336" cy="402336"/>
          </a:xfrm>
        </p:grpSpPr>
        <p:sp>
          <p:nvSpPr>
            <p:cNvPr id="54" name="Oval 53">
              <a:extLst>
                <a:ext uri="{FF2B5EF4-FFF2-40B4-BE49-F238E27FC236}">
                  <a16:creationId xmlns:a16="http://schemas.microsoft.com/office/drawing/2014/main" id="{EA3AEB66-9342-4A0B-ABB0-676D5C519894}"/>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5" name="Oval 54">
              <a:extLst>
                <a:ext uri="{FF2B5EF4-FFF2-40B4-BE49-F238E27FC236}">
                  <a16:creationId xmlns:a16="http://schemas.microsoft.com/office/drawing/2014/main" id="{4CE26444-A094-41DF-9551-8693BD5A7210}"/>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6" name="Yellow Oval 3">
            <a:extLst>
              <a:ext uri="{FF2B5EF4-FFF2-40B4-BE49-F238E27FC236}">
                <a16:creationId xmlns:a16="http://schemas.microsoft.com/office/drawing/2014/main" id="{E67C6471-A592-4B75-B2DD-527E3AA01064}"/>
              </a:ext>
            </a:extLst>
          </p:cNvPr>
          <p:cNvGrpSpPr>
            <a:grpSpLocks noChangeAspect="1"/>
          </p:cNvGrpSpPr>
          <p:nvPr/>
        </p:nvGrpSpPr>
        <p:grpSpPr>
          <a:xfrm>
            <a:off x="3731778" y="450129"/>
            <a:ext cx="201110" cy="201110"/>
            <a:chOff x="864708" y="7928616"/>
            <a:chExt cx="402336" cy="402336"/>
          </a:xfrm>
        </p:grpSpPr>
        <p:sp>
          <p:nvSpPr>
            <p:cNvPr id="57" name="Oval 56">
              <a:extLst>
                <a:ext uri="{FF2B5EF4-FFF2-40B4-BE49-F238E27FC236}">
                  <a16:creationId xmlns:a16="http://schemas.microsoft.com/office/drawing/2014/main" id="{7993FB1C-E4ED-4BAA-AA8A-6EC3982D5AEE}"/>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8" name="Oval 57">
              <a:extLst>
                <a:ext uri="{FF2B5EF4-FFF2-40B4-BE49-F238E27FC236}">
                  <a16:creationId xmlns:a16="http://schemas.microsoft.com/office/drawing/2014/main" id="{6A1872B6-CA0B-4D4F-930A-4AD3A3E62E7C}"/>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9" name="Yellow Oval 4">
            <a:extLst>
              <a:ext uri="{FF2B5EF4-FFF2-40B4-BE49-F238E27FC236}">
                <a16:creationId xmlns:a16="http://schemas.microsoft.com/office/drawing/2014/main" id="{FA5B8A96-A0C1-492C-A865-F80525C6DF2E}"/>
              </a:ext>
            </a:extLst>
          </p:cNvPr>
          <p:cNvGrpSpPr>
            <a:grpSpLocks noChangeAspect="1"/>
          </p:cNvGrpSpPr>
          <p:nvPr/>
        </p:nvGrpSpPr>
        <p:grpSpPr>
          <a:xfrm>
            <a:off x="2333141" y="2278410"/>
            <a:ext cx="201110" cy="201110"/>
            <a:chOff x="864708" y="7928616"/>
            <a:chExt cx="402336" cy="402336"/>
          </a:xfrm>
        </p:grpSpPr>
        <p:sp>
          <p:nvSpPr>
            <p:cNvPr id="60" name="Oval 59">
              <a:extLst>
                <a:ext uri="{FF2B5EF4-FFF2-40B4-BE49-F238E27FC236}">
                  <a16:creationId xmlns:a16="http://schemas.microsoft.com/office/drawing/2014/main" id="{320E8E19-0A85-4591-A709-1EE107340147}"/>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1" name="Oval 60">
              <a:extLst>
                <a:ext uri="{FF2B5EF4-FFF2-40B4-BE49-F238E27FC236}">
                  <a16:creationId xmlns:a16="http://schemas.microsoft.com/office/drawing/2014/main" id="{4B260E92-7FE4-4F27-A313-56661418C264}"/>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62" name="Yellow Oval 5">
            <a:extLst>
              <a:ext uri="{FF2B5EF4-FFF2-40B4-BE49-F238E27FC236}">
                <a16:creationId xmlns:a16="http://schemas.microsoft.com/office/drawing/2014/main" id="{27C2C8E6-8B59-40F0-8266-99D3A170F7D3}"/>
              </a:ext>
            </a:extLst>
          </p:cNvPr>
          <p:cNvGrpSpPr>
            <a:grpSpLocks noChangeAspect="1"/>
          </p:cNvGrpSpPr>
          <p:nvPr/>
        </p:nvGrpSpPr>
        <p:grpSpPr>
          <a:xfrm>
            <a:off x="2616525" y="3268729"/>
            <a:ext cx="201110" cy="201110"/>
            <a:chOff x="864708" y="7928616"/>
            <a:chExt cx="402336" cy="402336"/>
          </a:xfrm>
        </p:grpSpPr>
        <p:sp>
          <p:nvSpPr>
            <p:cNvPr id="63" name="Oval 62">
              <a:extLst>
                <a:ext uri="{FF2B5EF4-FFF2-40B4-BE49-F238E27FC236}">
                  <a16:creationId xmlns:a16="http://schemas.microsoft.com/office/drawing/2014/main" id="{A0F9214C-62E9-434B-9DB2-BF321F69E52E}"/>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4" name="Oval 63">
              <a:extLst>
                <a:ext uri="{FF2B5EF4-FFF2-40B4-BE49-F238E27FC236}">
                  <a16:creationId xmlns:a16="http://schemas.microsoft.com/office/drawing/2014/main" id="{BA8713B9-3E6A-4A01-A784-E08FF003A57F}"/>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65" name="Yellow Oval 6">
            <a:extLst>
              <a:ext uri="{FF2B5EF4-FFF2-40B4-BE49-F238E27FC236}">
                <a16:creationId xmlns:a16="http://schemas.microsoft.com/office/drawing/2014/main" id="{DA59B962-4D79-41B9-937D-74E3D4E6F37B}"/>
              </a:ext>
            </a:extLst>
          </p:cNvPr>
          <p:cNvGrpSpPr>
            <a:grpSpLocks noChangeAspect="1"/>
          </p:cNvGrpSpPr>
          <p:nvPr/>
        </p:nvGrpSpPr>
        <p:grpSpPr>
          <a:xfrm>
            <a:off x="3912257" y="3801978"/>
            <a:ext cx="201110" cy="201110"/>
            <a:chOff x="864708" y="7928616"/>
            <a:chExt cx="402336" cy="402336"/>
          </a:xfrm>
        </p:grpSpPr>
        <p:sp>
          <p:nvSpPr>
            <p:cNvPr id="66" name="Oval 65">
              <a:extLst>
                <a:ext uri="{FF2B5EF4-FFF2-40B4-BE49-F238E27FC236}">
                  <a16:creationId xmlns:a16="http://schemas.microsoft.com/office/drawing/2014/main" id="{42440172-26B7-4EA1-B1F9-BE066CAC9CC0}"/>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7" name="Oval 66">
              <a:extLst>
                <a:ext uri="{FF2B5EF4-FFF2-40B4-BE49-F238E27FC236}">
                  <a16:creationId xmlns:a16="http://schemas.microsoft.com/office/drawing/2014/main" id="{386ED82D-722D-4682-AB8D-E9946D271832}"/>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68" name="Yellow Oval 7">
            <a:extLst>
              <a:ext uri="{FF2B5EF4-FFF2-40B4-BE49-F238E27FC236}">
                <a16:creationId xmlns:a16="http://schemas.microsoft.com/office/drawing/2014/main" id="{E0E1877F-61D4-46C3-8874-7736F97B9797}"/>
              </a:ext>
            </a:extLst>
          </p:cNvPr>
          <p:cNvGrpSpPr>
            <a:grpSpLocks noChangeAspect="1"/>
          </p:cNvGrpSpPr>
          <p:nvPr/>
        </p:nvGrpSpPr>
        <p:grpSpPr>
          <a:xfrm>
            <a:off x="3530666" y="4667365"/>
            <a:ext cx="201110" cy="201110"/>
            <a:chOff x="864708" y="7928616"/>
            <a:chExt cx="402336" cy="402336"/>
          </a:xfrm>
        </p:grpSpPr>
        <p:sp>
          <p:nvSpPr>
            <p:cNvPr id="69" name="Oval 68">
              <a:extLst>
                <a:ext uri="{FF2B5EF4-FFF2-40B4-BE49-F238E27FC236}">
                  <a16:creationId xmlns:a16="http://schemas.microsoft.com/office/drawing/2014/main" id="{8F137A03-66B7-4AE2-9D18-2A9856B19F9D}"/>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0" name="Oval 69">
              <a:extLst>
                <a:ext uri="{FF2B5EF4-FFF2-40B4-BE49-F238E27FC236}">
                  <a16:creationId xmlns:a16="http://schemas.microsoft.com/office/drawing/2014/main" id="{0D52FC4B-7474-4051-B04E-3B2177556E2D}"/>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71" name="Yellow OVal 8">
            <a:extLst>
              <a:ext uri="{FF2B5EF4-FFF2-40B4-BE49-F238E27FC236}">
                <a16:creationId xmlns:a16="http://schemas.microsoft.com/office/drawing/2014/main" id="{074A815D-5BC1-448B-93C4-7CECFBA6C939}"/>
              </a:ext>
            </a:extLst>
          </p:cNvPr>
          <p:cNvGrpSpPr>
            <a:grpSpLocks noChangeAspect="1"/>
          </p:cNvGrpSpPr>
          <p:nvPr/>
        </p:nvGrpSpPr>
        <p:grpSpPr>
          <a:xfrm>
            <a:off x="4237600" y="4944654"/>
            <a:ext cx="201110" cy="201110"/>
            <a:chOff x="864708" y="7928616"/>
            <a:chExt cx="402336" cy="402336"/>
          </a:xfrm>
        </p:grpSpPr>
        <p:sp>
          <p:nvSpPr>
            <p:cNvPr id="72" name="Oval 71">
              <a:extLst>
                <a:ext uri="{FF2B5EF4-FFF2-40B4-BE49-F238E27FC236}">
                  <a16:creationId xmlns:a16="http://schemas.microsoft.com/office/drawing/2014/main" id="{9A2CD8CF-0A65-461E-AB15-392350B7B464}"/>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3" name="Oval 72">
              <a:extLst>
                <a:ext uri="{FF2B5EF4-FFF2-40B4-BE49-F238E27FC236}">
                  <a16:creationId xmlns:a16="http://schemas.microsoft.com/office/drawing/2014/main" id="{77AB860F-3BC5-4027-83D4-DCC3BA1CE546}"/>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74" name="Yellow Oval 9">
            <a:extLst>
              <a:ext uri="{FF2B5EF4-FFF2-40B4-BE49-F238E27FC236}">
                <a16:creationId xmlns:a16="http://schemas.microsoft.com/office/drawing/2014/main" id="{DB41D83F-D2F5-4ED4-97EC-113707FE3390}"/>
              </a:ext>
            </a:extLst>
          </p:cNvPr>
          <p:cNvGrpSpPr>
            <a:grpSpLocks noChangeAspect="1"/>
          </p:cNvGrpSpPr>
          <p:nvPr/>
        </p:nvGrpSpPr>
        <p:grpSpPr>
          <a:xfrm>
            <a:off x="5837347" y="3552113"/>
            <a:ext cx="201110" cy="201110"/>
            <a:chOff x="864708" y="7928616"/>
            <a:chExt cx="402336" cy="402336"/>
          </a:xfrm>
        </p:grpSpPr>
        <p:sp>
          <p:nvSpPr>
            <p:cNvPr id="75" name="Oval 74">
              <a:extLst>
                <a:ext uri="{FF2B5EF4-FFF2-40B4-BE49-F238E27FC236}">
                  <a16:creationId xmlns:a16="http://schemas.microsoft.com/office/drawing/2014/main" id="{383132C7-07A7-4C0F-9CB3-3F9DFF3063DC}"/>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6" name="Oval 75">
              <a:extLst>
                <a:ext uri="{FF2B5EF4-FFF2-40B4-BE49-F238E27FC236}">
                  <a16:creationId xmlns:a16="http://schemas.microsoft.com/office/drawing/2014/main" id="{DF4135FA-9C55-4F54-B6E6-7733AFCF5E54}"/>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77" name="Yellow Oval 10">
            <a:extLst>
              <a:ext uri="{FF2B5EF4-FFF2-40B4-BE49-F238E27FC236}">
                <a16:creationId xmlns:a16="http://schemas.microsoft.com/office/drawing/2014/main" id="{DE26E12F-EB83-4150-B050-12DA36E22BF0}"/>
              </a:ext>
            </a:extLst>
          </p:cNvPr>
          <p:cNvGrpSpPr>
            <a:grpSpLocks noChangeAspect="1"/>
          </p:cNvGrpSpPr>
          <p:nvPr/>
        </p:nvGrpSpPr>
        <p:grpSpPr>
          <a:xfrm>
            <a:off x="6370596" y="3954335"/>
            <a:ext cx="201110" cy="201110"/>
            <a:chOff x="864708" y="7928616"/>
            <a:chExt cx="402336" cy="402336"/>
          </a:xfrm>
        </p:grpSpPr>
        <p:sp>
          <p:nvSpPr>
            <p:cNvPr id="78" name="Oval 77">
              <a:extLst>
                <a:ext uri="{FF2B5EF4-FFF2-40B4-BE49-F238E27FC236}">
                  <a16:creationId xmlns:a16="http://schemas.microsoft.com/office/drawing/2014/main" id="{48BA3B4E-E098-4401-BBC7-769D9AE13C9F}"/>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9" name="Oval 78">
              <a:extLst>
                <a:ext uri="{FF2B5EF4-FFF2-40B4-BE49-F238E27FC236}">
                  <a16:creationId xmlns:a16="http://schemas.microsoft.com/office/drawing/2014/main" id="{D91E7FC3-F729-4ACA-BA0A-9DE19E8858E4}"/>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80" name="Yellow Oval 11">
            <a:extLst>
              <a:ext uri="{FF2B5EF4-FFF2-40B4-BE49-F238E27FC236}">
                <a16:creationId xmlns:a16="http://schemas.microsoft.com/office/drawing/2014/main" id="{C36DCC9D-BFC5-4529-886E-F039266D5948}"/>
              </a:ext>
            </a:extLst>
          </p:cNvPr>
          <p:cNvGrpSpPr>
            <a:grpSpLocks noChangeAspect="1"/>
          </p:cNvGrpSpPr>
          <p:nvPr/>
        </p:nvGrpSpPr>
        <p:grpSpPr>
          <a:xfrm>
            <a:off x="6827667" y="4335227"/>
            <a:ext cx="201110" cy="201110"/>
            <a:chOff x="864708" y="7928616"/>
            <a:chExt cx="402336" cy="402336"/>
          </a:xfrm>
        </p:grpSpPr>
        <p:sp>
          <p:nvSpPr>
            <p:cNvPr id="81" name="Oval 80">
              <a:extLst>
                <a:ext uri="{FF2B5EF4-FFF2-40B4-BE49-F238E27FC236}">
                  <a16:creationId xmlns:a16="http://schemas.microsoft.com/office/drawing/2014/main" id="{DDF76F25-2F90-4BC7-A60E-E988261A238E}"/>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2" name="Oval 81">
              <a:extLst>
                <a:ext uri="{FF2B5EF4-FFF2-40B4-BE49-F238E27FC236}">
                  <a16:creationId xmlns:a16="http://schemas.microsoft.com/office/drawing/2014/main" id="{0605F180-26C6-4B74-8C07-DEF07ECEDE1B}"/>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83" name="Yellow Oval 12">
            <a:extLst>
              <a:ext uri="{FF2B5EF4-FFF2-40B4-BE49-F238E27FC236}">
                <a16:creationId xmlns:a16="http://schemas.microsoft.com/office/drawing/2014/main" id="{0601FA4D-89FB-46E5-B1EC-D791AB01B4DC}"/>
              </a:ext>
            </a:extLst>
          </p:cNvPr>
          <p:cNvGrpSpPr>
            <a:grpSpLocks noChangeAspect="1"/>
          </p:cNvGrpSpPr>
          <p:nvPr/>
        </p:nvGrpSpPr>
        <p:grpSpPr>
          <a:xfrm>
            <a:off x="5989704" y="2839084"/>
            <a:ext cx="201110" cy="201110"/>
            <a:chOff x="864708" y="7928616"/>
            <a:chExt cx="402336" cy="402336"/>
          </a:xfrm>
        </p:grpSpPr>
        <p:sp>
          <p:nvSpPr>
            <p:cNvPr id="84" name="Oval 83">
              <a:extLst>
                <a:ext uri="{FF2B5EF4-FFF2-40B4-BE49-F238E27FC236}">
                  <a16:creationId xmlns:a16="http://schemas.microsoft.com/office/drawing/2014/main" id="{06F75F10-4D5A-4E88-8394-A6BBFA5BB706}"/>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5" name="Oval 84">
              <a:extLst>
                <a:ext uri="{FF2B5EF4-FFF2-40B4-BE49-F238E27FC236}">
                  <a16:creationId xmlns:a16="http://schemas.microsoft.com/office/drawing/2014/main" id="{A42F695B-9567-44A0-82E6-8F5A35033180}"/>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86" name="Yellow Oval 13">
            <a:extLst>
              <a:ext uri="{FF2B5EF4-FFF2-40B4-BE49-F238E27FC236}">
                <a16:creationId xmlns:a16="http://schemas.microsoft.com/office/drawing/2014/main" id="{185694C0-948B-4C79-959E-6F95B48898B5}"/>
              </a:ext>
            </a:extLst>
          </p:cNvPr>
          <p:cNvGrpSpPr>
            <a:grpSpLocks noChangeAspect="1"/>
          </p:cNvGrpSpPr>
          <p:nvPr/>
        </p:nvGrpSpPr>
        <p:grpSpPr>
          <a:xfrm>
            <a:off x="7056202" y="3192550"/>
            <a:ext cx="201110" cy="201110"/>
            <a:chOff x="864708" y="7928616"/>
            <a:chExt cx="402336" cy="402336"/>
          </a:xfrm>
        </p:grpSpPr>
        <p:sp>
          <p:nvSpPr>
            <p:cNvPr id="87" name="Oval 86">
              <a:extLst>
                <a:ext uri="{FF2B5EF4-FFF2-40B4-BE49-F238E27FC236}">
                  <a16:creationId xmlns:a16="http://schemas.microsoft.com/office/drawing/2014/main" id="{081A7689-2AEF-4F66-883B-D87D79EDD90D}"/>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8" name="Oval 87">
              <a:extLst>
                <a:ext uri="{FF2B5EF4-FFF2-40B4-BE49-F238E27FC236}">
                  <a16:creationId xmlns:a16="http://schemas.microsoft.com/office/drawing/2014/main" id="{97C88FB3-F216-4CC7-B653-765CA9EC526B}"/>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89" name="Yellow Oval 14">
            <a:extLst>
              <a:ext uri="{FF2B5EF4-FFF2-40B4-BE49-F238E27FC236}">
                <a16:creationId xmlns:a16="http://schemas.microsoft.com/office/drawing/2014/main" id="{75BA28AB-812B-440D-800B-5AEA7B1CE0B5}"/>
              </a:ext>
            </a:extLst>
          </p:cNvPr>
          <p:cNvGrpSpPr>
            <a:grpSpLocks noChangeAspect="1"/>
          </p:cNvGrpSpPr>
          <p:nvPr/>
        </p:nvGrpSpPr>
        <p:grpSpPr>
          <a:xfrm>
            <a:off x="6474199" y="1924943"/>
            <a:ext cx="201110" cy="201110"/>
            <a:chOff x="864708" y="7928616"/>
            <a:chExt cx="402336" cy="402336"/>
          </a:xfrm>
        </p:grpSpPr>
        <p:sp>
          <p:nvSpPr>
            <p:cNvPr id="90" name="Oval 89">
              <a:extLst>
                <a:ext uri="{FF2B5EF4-FFF2-40B4-BE49-F238E27FC236}">
                  <a16:creationId xmlns:a16="http://schemas.microsoft.com/office/drawing/2014/main" id="{503BBECF-DC28-4E5B-A070-8D869AEB3E2A}"/>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91" name="Oval 90">
              <a:extLst>
                <a:ext uri="{FF2B5EF4-FFF2-40B4-BE49-F238E27FC236}">
                  <a16:creationId xmlns:a16="http://schemas.microsoft.com/office/drawing/2014/main" id="{813D041C-7FCA-457D-8B89-9E0C85CE8CB2}"/>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92" name="Yellow Oval 15">
            <a:extLst>
              <a:ext uri="{FF2B5EF4-FFF2-40B4-BE49-F238E27FC236}">
                <a16:creationId xmlns:a16="http://schemas.microsoft.com/office/drawing/2014/main" id="{40F95BCA-2EE0-480F-AC36-5B5D00C56BF2}"/>
              </a:ext>
            </a:extLst>
          </p:cNvPr>
          <p:cNvGrpSpPr>
            <a:grpSpLocks noChangeAspect="1"/>
          </p:cNvGrpSpPr>
          <p:nvPr/>
        </p:nvGrpSpPr>
        <p:grpSpPr>
          <a:xfrm>
            <a:off x="6827667" y="1288090"/>
            <a:ext cx="201110" cy="201110"/>
            <a:chOff x="864708" y="7928616"/>
            <a:chExt cx="402336" cy="402336"/>
          </a:xfrm>
        </p:grpSpPr>
        <p:sp>
          <p:nvSpPr>
            <p:cNvPr id="93" name="Oval 92">
              <a:extLst>
                <a:ext uri="{FF2B5EF4-FFF2-40B4-BE49-F238E27FC236}">
                  <a16:creationId xmlns:a16="http://schemas.microsoft.com/office/drawing/2014/main" id="{E77CCC22-6C47-449D-9B01-DD3371444A8B}"/>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94" name="Oval 93">
              <a:extLst>
                <a:ext uri="{FF2B5EF4-FFF2-40B4-BE49-F238E27FC236}">
                  <a16:creationId xmlns:a16="http://schemas.microsoft.com/office/drawing/2014/main" id="{EA603F04-F40D-455A-9087-ED16B668A5DE}"/>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95" name="Yellow Oval 16">
            <a:extLst>
              <a:ext uri="{FF2B5EF4-FFF2-40B4-BE49-F238E27FC236}">
                <a16:creationId xmlns:a16="http://schemas.microsoft.com/office/drawing/2014/main" id="{5F85306B-320C-4616-A5E0-9FF2FFBFB4A6}"/>
              </a:ext>
            </a:extLst>
          </p:cNvPr>
          <p:cNvGrpSpPr>
            <a:grpSpLocks noChangeAspect="1"/>
          </p:cNvGrpSpPr>
          <p:nvPr/>
        </p:nvGrpSpPr>
        <p:grpSpPr>
          <a:xfrm>
            <a:off x="7187229" y="2354588"/>
            <a:ext cx="201110" cy="201110"/>
            <a:chOff x="864708" y="7928616"/>
            <a:chExt cx="402336" cy="402336"/>
          </a:xfrm>
        </p:grpSpPr>
        <p:sp>
          <p:nvSpPr>
            <p:cNvPr id="96" name="Oval 95">
              <a:extLst>
                <a:ext uri="{FF2B5EF4-FFF2-40B4-BE49-F238E27FC236}">
                  <a16:creationId xmlns:a16="http://schemas.microsoft.com/office/drawing/2014/main" id="{C9F4B796-7568-4B2B-94E7-078905112619}"/>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97" name="Oval 96">
              <a:extLst>
                <a:ext uri="{FF2B5EF4-FFF2-40B4-BE49-F238E27FC236}">
                  <a16:creationId xmlns:a16="http://schemas.microsoft.com/office/drawing/2014/main" id="{011901A0-D26E-4849-B95B-18F078186679}"/>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98" name="Yellow Oval 17">
            <a:extLst>
              <a:ext uri="{FF2B5EF4-FFF2-40B4-BE49-F238E27FC236}">
                <a16:creationId xmlns:a16="http://schemas.microsoft.com/office/drawing/2014/main" id="{FAB33619-ECC7-4282-858E-CB7E98E8C270}"/>
              </a:ext>
            </a:extLst>
          </p:cNvPr>
          <p:cNvGrpSpPr>
            <a:grpSpLocks noChangeAspect="1"/>
          </p:cNvGrpSpPr>
          <p:nvPr/>
        </p:nvGrpSpPr>
        <p:grpSpPr>
          <a:xfrm>
            <a:off x="7605004" y="2637655"/>
            <a:ext cx="201110" cy="201110"/>
            <a:chOff x="864708" y="7928616"/>
            <a:chExt cx="402336" cy="402336"/>
          </a:xfrm>
        </p:grpSpPr>
        <p:sp>
          <p:nvSpPr>
            <p:cNvPr id="99" name="Oval 98">
              <a:extLst>
                <a:ext uri="{FF2B5EF4-FFF2-40B4-BE49-F238E27FC236}">
                  <a16:creationId xmlns:a16="http://schemas.microsoft.com/office/drawing/2014/main" id="{BEBC47E0-F4E5-40A9-911A-C7ACC69F4743}"/>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100" name="Oval 99">
              <a:extLst>
                <a:ext uri="{FF2B5EF4-FFF2-40B4-BE49-F238E27FC236}">
                  <a16:creationId xmlns:a16="http://schemas.microsoft.com/office/drawing/2014/main" id="{CBAC8A29-EF59-44BD-86CD-A4208B75B476}"/>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101" name="Yellow Oval 18">
            <a:extLst>
              <a:ext uri="{FF2B5EF4-FFF2-40B4-BE49-F238E27FC236}">
                <a16:creationId xmlns:a16="http://schemas.microsoft.com/office/drawing/2014/main" id="{9D116009-1C8D-4F82-AA75-434914A2B08B}"/>
              </a:ext>
            </a:extLst>
          </p:cNvPr>
          <p:cNvGrpSpPr>
            <a:grpSpLocks noChangeAspect="1"/>
          </p:cNvGrpSpPr>
          <p:nvPr/>
        </p:nvGrpSpPr>
        <p:grpSpPr>
          <a:xfrm>
            <a:off x="7894164" y="1897519"/>
            <a:ext cx="201110" cy="201110"/>
            <a:chOff x="864708" y="7928616"/>
            <a:chExt cx="402336" cy="402336"/>
          </a:xfrm>
        </p:grpSpPr>
        <p:sp>
          <p:nvSpPr>
            <p:cNvPr id="102" name="Oval 101">
              <a:extLst>
                <a:ext uri="{FF2B5EF4-FFF2-40B4-BE49-F238E27FC236}">
                  <a16:creationId xmlns:a16="http://schemas.microsoft.com/office/drawing/2014/main" id="{8BA675F1-64DE-4442-8114-C9FA5D6BBBCB}"/>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103" name="Oval 102">
              <a:extLst>
                <a:ext uri="{FF2B5EF4-FFF2-40B4-BE49-F238E27FC236}">
                  <a16:creationId xmlns:a16="http://schemas.microsoft.com/office/drawing/2014/main" id="{DBAC7EF7-6263-4494-92EA-9C7804B0668D}"/>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104" name="Yellow Oval 19">
            <a:extLst>
              <a:ext uri="{FF2B5EF4-FFF2-40B4-BE49-F238E27FC236}">
                <a16:creationId xmlns:a16="http://schemas.microsoft.com/office/drawing/2014/main" id="{3384C0A7-47C0-4311-867D-4D2D14D4F894}"/>
              </a:ext>
            </a:extLst>
          </p:cNvPr>
          <p:cNvGrpSpPr>
            <a:grpSpLocks noChangeAspect="1"/>
          </p:cNvGrpSpPr>
          <p:nvPr/>
        </p:nvGrpSpPr>
        <p:grpSpPr>
          <a:xfrm>
            <a:off x="8351233" y="1592804"/>
            <a:ext cx="201110" cy="201110"/>
            <a:chOff x="864708" y="7928616"/>
            <a:chExt cx="402336" cy="402336"/>
          </a:xfrm>
        </p:grpSpPr>
        <p:sp>
          <p:nvSpPr>
            <p:cNvPr id="105" name="Oval 104">
              <a:extLst>
                <a:ext uri="{FF2B5EF4-FFF2-40B4-BE49-F238E27FC236}">
                  <a16:creationId xmlns:a16="http://schemas.microsoft.com/office/drawing/2014/main" id="{5758283A-F904-45EA-B4B3-8F6EA5C340B2}"/>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106" name="Oval 105">
              <a:extLst>
                <a:ext uri="{FF2B5EF4-FFF2-40B4-BE49-F238E27FC236}">
                  <a16:creationId xmlns:a16="http://schemas.microsoft.com/office/drawing/2014/main" id="{B3217478-3042-4663-A6DB-79068864A07A}"/>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107" name="Yellow Oval 20">
            <a:extLst>
              <a:ext uri="{FF2B5EF4-FFF2-40B4-BE49-F238E27FC236}">
                <a16:creationId xmlns:a16="http://schemas.microsoft.com/office/drawing/2014/main" id="{49886C32-C13D-4565-BDCD-EBB25BB7D458}"/>
              </a:ext>
            </a:extLst>
          </p:cNvPr>
          <p:cNvGrpSpPr>
            <a:grpSpLocks noChangeAspect="1"/>
          </p:cNvGrpSpPr>
          <p:nvPr/>
        </p:nvGrpSpPr>
        <p:grpSpPr>
          <a:xfrm>
            <a:off x="8481055" y="2354588"/>
            <a:ext cx="201110" cy="201110"/>
            <a:chOff x="864708" y="7928616"/>
            <a:chExt cx="402336" cy="402336"/>
          </a:xfrm>
        </p:grpSpPr>
        <p:sp>
          <p:nvSpPr>
            <p:cNvPr id="108" name="Oval 107">
              <a:extLst>
                <a:ext uri="{FF2B5EF4-FFF2-40B4-BE49-F238E27FC236}">
                  <a16:creationId xmlns:a16="http://schemas.microsoft.com/office/drawing/2014/main" id="{F86ACA8E-58A7-41E7-95D5-492528D6CED9}"/>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109" name="Oval 108">
              <a:extLst>
                <a:ext uri="{FF2B5EF4-FFF2-40B4-BE49-F238E27FC236}">
                  <a16:creationId xmlns:a16="http://schemas.microsoft.com/office/drawing/2014/main" id="{B6CA02CB-DFFA-4C5F-A753-E19A7534B0D7}"/>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110" name="Yellow Oval 21">
            <a:extLst>
              <a:ext uri="{FF2B5EF4-FFF2-40B4-BE49-F238E27FC236}">
                <a16:creationId xmlns:a16="http://schemas.microsoft.com/office/drawing/2014/main" id="{221407D7-7830-4EBB-AC09-5E33125AFB5C}"/>
              </a:ext>
            </a:extLst>
          </p:cNvPr>
          <p:cNvGrpSpPr>
            <a:grpSpLocks noChangeAspect="1"/>
          </p:cNvGrpSpPr>
          <p:nvPr/>
        </p:nvGrpSpPr>
        <p:grpSpPr>
          <a:xfrm>
            <a:off x="8732126" y="3116372"/>
            <a:ext cx="201110" cy="201110"/>
            <a:chOff x="864708" y="7928616"/>
            <a:chExt cx="402336" cy="402336"/>
          </a:xfrm>
        </p:grpSpPr>
        <p:sp>
          <p:nvSpPr>
            <p:cNvPr id="111" name="Oval 110">
              <a:extLst>
                <a:ext uri="{FF2B5EF4-FFF2-40B4-BE49-F238E27FC236}">
                  <a16:creationId xmlns:a16="http://schemas.microsoft.com/office/drawing/2014/main" id="{309921F1-837F-410B-B101-07DF4A2C2AC7}"/>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112" name="Oval 111">
              <a:extLst>
                <a:ext uri="{FF2B5EF4-FFF2-40B4-BE49-F238E27FC236}">
                  <a16:creationId xmlns:a16="http://schemas.microsoft.com/office/drawing/2014/main" id="{5D70DACD-B225-46CD-9CB1-F39520B9953A}"/>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113" name="Yellow Oval 22">
            <a:extLst>
              <a:ext uri="{FF2B5EF4-FFF2-40B4-BE49-F238E27FC236}">
                <a16:creationId xmlns:a16="http://schemas.microsoft.com/office/drawing/2014/main" id="{C13D1C41-9603-4C28-9E0F-5CBDB11F111B}"/>
              </a:ext>
            </a:extLst>
          </p:cNvPr>
          <p:cNvGrpSpPr>
            <a:grpSpLocks noChangeAspect="1"/>
          </p:cNvGrpSpPr>
          <p:nvPr/>
        </p:nvGrpSpPr>
        <p:grpSpPr>
          <a:xfrm>
            <a:off x="9000591" y="2049874"/>
            <a:ext cx="201110" cy="201110"/>
            <a:chOff x="864708" y="7928616"/>
            <a:chExt cx="402336" cy="402336"/>
          </a:xfrm>
        </p:grpSpPr>
        <p:sp>
          <p:nvSpPr>
            <p:cNvPr id="114" name="Oval 113">
              <a:extLst>
                <a:ext uri="{FF2B5EF4-FFF2-40B4-BE49-F238E27FC236}">
                  <a16:creationId xmlns:a16="http://schemas.microsoft.com/office/drawing/2014/main" id="{BE0ECCAE-E39A-4C4A-AC8E-752535A14259}"/>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115" name="Oval 114">
              <a:extLst>
                <a:ext uri="{FF2B5EF4-FFF2-40B4-BE49-F238E27FC236}">
                  <a16:creationId xmlns:a16="http://schemas.microsoft.com/office/drawing/2014/main" id="{B394E019-1DCB-4451-9A45-3D48A09D5B1F}"/>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116" name="Yellow Oval 23">
            <a:extLst>
              <a:ext uri="{FF2B5EF4-FFF2-40B4-BE49-F238E27FC236}">
                <a16:creationId xmlns:a16="http://schemas.microsoft.com/office/drawing/2014/main" id="{FB90CA24-AF0D-4ACF-82C9-B2B08A775A5F}"/>
              </a:ext>
            </a:extLst>
          </p:cNvPr>
          <p:cNvGrpSpPr>
            <a:grpSpLocks noChangeAspect="1"/>
          </p:cNvGrpSpPr>
          <p:nvPr/>
        </p:nvGrpSpPr>
        <p:grpSpPr>
          <a:xfrm>
            <a:off x="9265374" y="1516625"/>
            <a:ext cx="201110" cy="201110"/>
            <a:chOff x="864708" y="7928616"/>
            <a:chExt cx="402336" cy="402336"/>
          </a:xfrm>
        </p:grpSpPr>
        <p:sp>
          <p:nvSpPr>
            <p:cNvPr id="117" name="Oval 116">
              <a:extLst>
                <a:ext uri="{FF2B5EF4-FFF2-40B4-BE49-F238E27FC236}">
                  <a16:creationId xmlns:a16="http://schemas.microsoft.com/office/drawing/2014/main" id="{30DFEDA5-C09A-48B9-8E98-3E66AFFBF111}"/>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118" name="Oval 117">
              <a:extLst>
                <a:ext uri="{FF2B5EF4-FFF2-40B4-BE49-F238E27FC236}">
                  <a16:creationId xmlns:a16="http://schemas.microsoft.com/office/drawing/2014/main" id="{849C478D-1914-4A76-9220-03DDAE8C0DAE}"/>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119" name="Yellow Oval 24">
            <a:extLst>
              <a:ext uri="{FF2B5EF4-FFF2-40B4-BE49-F238E27FC236}">
                <a16:creationId xmlns:a16="http://schemas.microsoft.com/office/drawing/2014/main" id="{98027DC2-6AFF-4F5A-8CB4-2131C1AFAB46}"/>
              </a:ext>
            </a:extLst>
          </p:cNvPr>
          <p:cNvGrpSpPr>
            <a:grpSpLocks noChangeAspect="1"/>
          </p:cNvGrpSpPr>
          <p:nvPr/>
        </p:nvGrpSpPr>
        <p:grpSpPr>
          <a:xfrm>
            <a:off x="9417732" y="3552113"/>
            <a:ext cx="201110" cy="201110"/>
            <a:chOff x="864708" y="7928616"/>
            <a:chExt cx="402336" cy="402336"/>
          </a:xfrm>
        </p:grpSpPr>
        <p:sp>
          <p:nvSpPr>
            <p:cNvPr id="120" name="Oval 119">
              <a:extLst>
                <a:ext uri="{FF2B5EF4-FFF2-40B4-BE49-F238E27FC236}">
                  <a16:creationId xmlns:a16="http://schemas.microsoft.com/office/drawing/2014/main" id="{65B1C364-0043-4CB7-89AE-E19F3D1BA982}"/>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121" name="Oval 120">
              <a:extLst>
                <a:ext uri="{FF2B5EF4-FFF2-40B4-BE49-F238E27FC236}">
                  <a16:creationId xmlns:a16="http://schemas.microsoft.com/office/drawing/2014/main" id="{531FDB69-5331-4D68-94F3-1AC670C9D070}"/>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122" name="Yellow Oval 25">
            <a:extLst>
              <a:ext uri="{FF2B5EF4-FFF2-40B4-BE49-F238E27FC236}">
                <a16:creationId xmlns:a16="http://schemas.microsoft.com/office/drawing/2014/main" id="{B03685EF-5D76-4274-B3B9-EEA17796934B}"/>
              </a:ext>
            </a:extLst>
          </p:cNvPr>
          <p:cNvGrpSpPr>
            <a:grpSpLocks noChangeAspect="1"/>
          </p:cNvGrpSpPr>
          <p:nvPr/>
        </p:nvGrpSpPr>
        <p:grpSpPr>
          <a:xfrm>
            <a:off x="9929651" y="4182870"/>
            <a:ext cx="201110" cy="201110"/>
            <a:chOff x="864708" y="7928616"/>
            <a:chExt cx="402336" cy="402336"/>
          </a:xfrm>
        </p:grpSpPr>
        <p:sp>
          <p:nvSpPr>
            <p:cNvPr id="123" name="Oval 122">
              <a:extLst>
                <a:ext uri="{FF2B5EF4-FFF2-40B4-BE49-F238E27FC236}">
                  <a16:creationId xmlns:a16="http://schemas.microsoft.com/office/drawing/2014/main" id="{9BCD66DF-C92E-4D01-9C6C-AEF6A6ABFB39}"/>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124" name="Oval 123">
              <a:extLst>
                <a:ext uri="{FF2B5EF4-FFF2-40B4-BE49-F238E27FC236}">
                  <a16:creationId xmlns:a16="http://schemas.microsoft.com/office/drawing/2014/main" id="{708ACFC5-BE2F-412A-9F80-A9B01AE08567}"/>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125" name="Yellow Oval 26">
            <a:extLst>
              <a:ext uri="{FF2B5EF4-FFF2-40B4-BE49-F238E27FC236}">
                <a16:creationId xmlns:a16="http://schemas.microsoft.com/office/drawing/2014/main" id="{C7FFDDCE-AA02-402B-B013-7879B363F2D2}"/>
              </a:ext>
            </a:extLst>
          </p:cNvPr>
          <p:cNvGrpSpPr>
            <a:grpSpLocks noChangeAspect="1"/>
          </p:cNvGrpSpPr>
          <p:nvPr/>
        </p:nvGrpSpPr>
        <p:grpSpPr>
          <a:xfrm>
            <a:off x="9922351" y="4792296"/>
            <a:ext cx="201110" cy="201110"/>
            <a:chOff x="864708" y="7928616"/>
            <a:chExt cx="402336" cy="402336"/>
          </a:xfrm>
        </p:grpSpPr>
        <p:sp>
          <p:nvSpPr>
            <p:cNvPr id="126" name="Oval 125">
              <a:extLst>
                <a:ext uri="{FF2B5EF4-FFF2-40B4-BE49-F238E27FC236}">
                  <a16:creationId xmlns:a16="http://schemas.microsoft.com/office/drawing/2014/main" id="{0302C5FD-CF43-48C5-AA3F-CB40D38F5DD2}"/>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127" name="Oval 126">
              <a:extLst>
                <a:ext uri="{FF2B5EF4-FFF2-40B4-BE49-F238E27FC236}">
                  <a16:creationId xmlns:a16="http://schemas.microsoft.com/office/drawing/2014/main" id="{D105F492-491E-468E-BB04-B6A009F4B88C}"/>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128" name="Yellow Oval 27">
            <a:extLst>
              <a:ext uri="{FF2B5EF4-FFF2-40B4-BE49-F238E27FC236}">
                <a16:creationId xmlns:a16="http://schemas.microsoft.com/office/drawing/2014/main" id="{2FBD4C08-48AB-4C73-B73D-758970704FD0}"/>
              </a:ext>
            </a:extLst>
          </p:cNvPr>
          <p:cNvGrpSpPr>
            <a:grpSpLocks noChangeAspect="1"/>
          </p:cNvGrpSpPr>
          <p:nvPr/>
        </p:nvGrpSpPr>
        <p:grpSpPr>
          <a:xfrm>
            <a:off x="9417732" y="5097010"/>
            <a:ext cx="201110" cy="201110"/>
            <a:chOff x="864708" y="7928616"/>
            <a:chExt cx="402336" cy="402336"/>
          </a:xfrm>
        </p:grpSpPr>
        <p:sp>
          <p:nvSpPr>
            <p:cNvPr id="129" name="Oval 128">
              <a:extLst>
                <a:ext uri="{FF2B5EF4-FFF2-40B4-BE49-F238E27FC236}">
                  <a16:creationId xmlns:a16="http://schemas.microsoft.com/office/drawing/2014/main" id="{D38BDE0E-A49A-4D53-9CA1-3DB89449702C}"/>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130" name="Oval 129">
              <a:extLst>
                <a:ext uri="{FF2B5EF4-FFF2-40B4-BE49-F238E27FC236}">
                  <a16:creationId xmlns:a16="http://schemas.microsoft.com/office/drawing/2014/main" id="{11327F4A-2538-4859-B89B-5C42D5B6CEF1}"/>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131" name="Green Oval 2">
            <a:extLst>
              <a:ext uri="{FF2B5EF4-FFF2-40B4-BE49-F238E27FC236}">
                <a16:creationId xmlns:a16="http://schemas.microsoft.com/office/drawing/2014/main" id="{9C4F9ADC-DD28-4BCC-8463-A2D83C5B997E}"/>
              </a:ext>
            </a:extLst>
          </p:cNvPr>
          <p:cNvGrpSpPr>
            <a:grpSpLocks noChangeAspect="1"/>
          </p:cNvGrpSpPr>
          <p:nvPr/>
        </p:nvGrpSpPr>
        <p:grpSpPr>
          <a:xfrm>
            <a:off x="2602407" y="678662"/>
            <a:ext cx="301666" cy="301666"/>
            <a:chOff x="864708" y="7928616"/>
            <a:chExt cx="402336" cy="402336"/>
          </a:xfrm>
        </p:grpSpPr>
        <p:sp>
          <p:nvSpPr>
            <p:cNvPr id="132" name="Oval 131">
              <a:extLst>
                <a:ext uri="{FF2B5EF4-FFF2-40B4-BE49-F238E27FC236}">
                  <a16:creationId xmlns:a16="http://schemas.microsoft.com/office/drawing/2014/main" id="{BC0E3457-11E8-4CBB-A24D-0E8F21EB0EED}"/>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133" name="Oval 132">
              <a:extLst>
                <a:ext uri="{FF2B5EF4-FFF2-40B4-BE49-F238E27FC236}">
                  <a16:creationId xmlns:a16="http://schemas.microsoft.com/office/drawing/2014/main" id="{77581BC6-6A6B-4FFD-ABCD-762239A561E7}"/>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134" name="Green Oval 3">
            <a:extLst>
              <a:ext uri="{FF2B5EF4-FFF2-40B4-BE49-F238E27FC236}">
                <a16:creationId xmlns:a16="http://schemas.microsoft.com/office/drawing/2014/main" id="{0BCA9BDD-061E-4248-AC42-00649013CAF6}"/>
              </a:ext>
            </a:extLst>
          </p:cNvPr>
          <p:cNvGrpSpPr>
            <a:grpSpLocks noChangeAspect="1"/>
          </p:cNvGrpSpPr>
          <p:nvPr/>
        </p:nvGrpSpPr>
        <p:grpSpPr>
          <a:xfrm>
            <a:off x="2616525" y="1175910"/>
            <a:ext cx="301666" cy="301666"/>
            <a:chOff x="864708" y="7928616"/>
            <a:chExt cx="402336" cy="402336"/>
          </a:xfrm>
        </p:grpSpPr>
        <p:sp>
          <p:nvSpPr>
            <p:cNvPr id="135" name="Oval 134">
              <a:extLst>
                <a:ext uri="{FF2B5EF4-FFF2-40B4-BE49-F238E27FC236}">
                  <a16:creationId xmlns:a16="http://schemas.microsoft.com/office/drawing/2014/main" id="{C46AA408-8C4E-498A-9D93-5FD81E8DB5AD}"/>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136" name="Oval 135">
              <a:extLst>
                <a:ext uri="{FF2B5EF4-FFF2-40B4-BE49-F238E27FC236}">
                  <a16:creationId xmlns:a16="http://schemas.microsoft.com/office/drawing/2014/main" id="{69883888-9170-41F8-B947-56B38C795CF0}"/>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137" name="Green Oval 4">
            <a:extLst>
              <a:ext uri="{FF2B5EF4-FFF2-40B4-BE49-F238E27FC236}">
                <a16:creationId xmlns:a16="http://schemas.microsoft.com/office/drawing/2014/main" id="{D11D245A-15D1-48B8-9C64-15502B8729DE}"/>
              </a:ext>
            </a:extLst>
          </p:cNvPr>
          <p:cNvGrpSpPr>
            <a:grpSpLocks noChangeAspect="1"/>
          </p:cNvGrpSpPr>
          <p:nvPr/>
        </p:nvGrpSpPr>
        <p:grpSpPr>
          <a:xfrm>
            <a:off x="3247280" y="279171"/>
            <a:ext cx="301666" cy="301666"/>
            <a:chOff x="864708" y="7928616"/>
            <a:chExt cx="402336" cy="402336"/>
          </a:xfrm>
        </p:grpSpPr>
        <p:sp>
          <p:nvSpPr>
            <p:cNvPr id="138" name="Oval 137">
              <a:extLst>
                <a:ext uri="{FF2B5EF4-FFF2-40B4-BE49-F238E27FC236}">
                  <a16:creationId xmlns:a16="http://schemas.microsoft.com/office/drawing/2014/main" id="{4AC908E4-8187-445B-AAF3-76E507E96AE5}"/>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139" name="Oval 138">
              <a:extLst>
                <a:ext uri="{FF2B5EF4-FFF2-40B4-BE49-F238E27FC236}">
                  <a16:creationId xmlns:a16="http://schemas.microsoft.com/office/drawing/2014/main" id="{A452296B-3FF6-487D-9FF9-F8EF8FB9D702}"/>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140" name="Green Oval 5">
            <a:extLst>
              <a:ext uri="{FF2B5EF4-FFF2-40B4-BE49-F238E27FC236}">
                <a16:creationId xmlns:a16="http://schemas.microsoft.com/office/drawing/2014/main" id="{FB074905-73F0-4467-B376-6F28CC6DEC95}"/>
              </a:ext>
            </a:extLst>
          </p:cNvPr>
          <p:cNvGrpSpPr>
            <a:grpSpLocks noChangeAspect="1"/>
          </p:cNvGrpSpPr>
          <p:nvPr/>
        </p:nvGrpSpPr>
        <p:grpSpPr>
          <a:xfrm>
            <a:off x="3966883" y="319990"/>
            <a:ext cx="301666" cy="301666"/>
            <a:chOff x="864708" y="7928616"/>
            <a:chExt cx="402336" cy="402336"/>
          </a:xfrm>
        </p:grpSpPr>
        <p:sp>
          <p:nvSpPr>
            <p:cNvPr id="141" name="Oval 140">
              <a:extLst>
                <a:ext uri="{FF2B5EF4-FFF2-40B4-BE49-F238E27FC236}">
                  <a16:creationId xmlns:a16="http://schemas.microsoft.com/office/drawing/2014/main" id="{44A237F4-BD91-4687-B79E-D40F846C90CA}"/>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142" name="Oval 141">
              <a:extLst>
                <a:ext uri="{FF2B5EF4-FFF2-40B4-BE49-F238E27FC236}">
                  <a16:creationId xmlns:a16="http://schemas.microsoft.com/office/drawing/2014/main" id="{BE3B1721-FC93-40B8-8D6A-8786E0E19D01}"/>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143" name="Green OVal 6">
            <a:extLst>
              <a:ext uri="{FF2B5EF4-FFF2-40B4-BE49-F238E27FC236}">
                <a16:creationId xmlns:a16="http://schemas.microsoft.com/office/drawing/2014/main" id="{C365ED51-AE02-4F46-B76E-D4431378B56A}"/>
              </a:ext>
            </a:extLst>
          </p:cNvPr>
          <p:cNvGrpSpPr>
            <a:grpSpLocks noChangeAspect="1"/>
          </p:cNvGrpSpPr>
          <p:nvPr/>
        </p:nvGrpSpPr>
        <p:grpSpPr>
          <a:xfrm>
            <a:off x="4444806" y="602484"/>
            <a:ext cx="301666" cy="301666"/>
            <a:chOff x="864708" y="7928616"/>
            <a:chExt cx="402336" cy="402336"/>
          </a:xfrm>
        </p:grpSpPr>
        <p:sp>
          <p:nvSpPr>
            <p:cNvPr id="144" name="Oval 143">
              <a:extLst>
                <a:ext uri="{FF2B5EF4-FFF2-40B4-BE49-F238E27FC236}">
                  <a16:creationId xmlns:a16="http://schemas.microsoft.com/office/drawing/2014/main" id="{924414A2-8CAE-49EE-BA8C-540468BF25F3}"/>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145" name="Oval 144">
              <a:extLst>
                <a:ext uri="{FF2B5EF4-FFF2-40B4-BE49-F238E27FC236}">
                  <a16:creationId xmlns:a16="http://schemas.microsoft.com/office/drawing/2014/main" id="{13F249C0-9073-4577-9538-AB7491F2F691}"/>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146" name="Green Oval 7">
            <a:extLst>
              <a:ext uri="{FF2B5EF4-FFF2-40B4-BE49-F238E27FC236}">
                <a16:creationId xmlns:a16="http://schemas.microsoft.com/office/drawing/2014/main" id="{E781E7D3-5B9E-42C3-B7DB-61E5F3883CF2}"/>
              </a:ext>
            </a:extLst>
          </p:cNvPr>
          <p:cNvGrpSpPr>
            <a:grpSpLocks noChangeAspect="1"/>
          </p:cNvGrpSpPr>
          <p:nvPr/>
        </p:nvGrpSpPr>
        <p:grpSpPr>
          <a:xfrm>
            <a:off x="3530665" y="4106690"/>
            <a:ext cx="301666" cy="301666"/>
            <a:chOff x="864708" y="7928616"/>
            <a:chExt cx="402336" cy="402336"/>
          </a:xfrm>
        </p:grpSpPr>
        <p:sp>
          <p:nvSpPr>
            <p:cNvPr id="147" name="Oval 146">
              <a:extLst>
                <a:ext uri="{FF2B5EF4-FFF2-40B4-BE49-F238E27FC236}">
                  <a16:creationId xmlns:a16="http://schemas.microsoft.com/office/drawing/2014/main" id="{F3D642FC-E146-442A-BB39-7AE6228A18E4}"/>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148" name="Oval 147">
              <a:extLst>
                <a:ext uri="{FF2B5EF4-FFF2-40B4-BE49-F238E27FC236}">
                  <a16:creationId xmlns:a16="http://schemas.microsoft.com/office/drawing/2014/main" id="{6B25D97C-2576-4710-998A-3313379BF875}"/>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149" name="Green Oval 8">
            <a:extLst>
              <a:ext uri="{FF2B5EF4-FFF2-40B4-BE49-F238E27FC236}">
                <a16:creationId xmlns:a16="http://schemas.microsoft.com/office/drawing/2014/main" id="{DC5D0D8B-AC55-4593-9FF3-CBACF41D35F3}"/>
              </a:ext>
            </a:extLst>
          </p:cNvPr>
          <p:cNvGrpSpPr>
            <a:grpSpLocks noChangeAspect="1"/>
          </p:cNvGrpSpPr>
          <p:nvPr/>
        </p:nvGrpSpPr>
        <p:grpSpPr>
          <a:xfrm>
            <a:off x="3932887" y="4466336"/>
            <a:ext cx="301666" cy="301666"/>
            <a:chOff x="864708" y="7928616"/>
            <a:chExt cx="402336" cy="402336"/>
          </a:xfrm>
        </p:grpSpPr>
        <p:sp>
          <p:nvSpPr>
            <p:cNvPr id="150" name="Oval 149">
              <a:extLst>
                <a:ext uri="{FF2B5EF4-FFF2-40B4-BE49-F238E27FC236}">
                  <a16:creationId xmlns:a16="http://schemas.microsoft.com/office/drawing/2014/main" id="{5EE91123-DEB7-4AEE-8E22-F2813A44FF89}"/>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chemeClr val="tx1"/>
                    </a:gs>
                    <a:gs pos="100000">
                      <a:schemeClr val="tx1"/>
                    </a:gs>
                  </a:gsLst>
                  <a:lin ang="5400000" scaled="0"/>
                </a:gradFill>
                <a:latin typeface="Segoe UI Semilight"/>
                <a:cs typeface="Segoe UI" pitchFamily="34" charset="0"/>
              </a:endParaRPr>
            </a:p>
          </p:txBody>
        </p:sp>
        <p:sp>
          <p:nvSpPr>
            <p:cNvPr id="151" name="Oval 150">
              <a:extLst>
                <a:ext uri="{FF2B5EF4-FFF2-40B4-BE49-F238E27FC236}">
                  <a16:creationId xmlns:a16="http://schemas.microsoft.com/office/drawing/2014/main" id="{47FE6CB4-F95C-47CD-B076-FB71379B7234}"/>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152" name="Green Oval 9">
            <a:extLst>
              <a:ext uri="{FF2B5EF4-FFF2-40B4-BE49-F238E27FC236}">
                <a16:creationId xmlns:a16="http://schemas.microsoft.com/office/drawing/2014/main" id="{85DBC0F9-16B0-4BC5-8D81-D9D7B30F3388}"/>
              </a:ext>
            </a:extLst>
          </p:cNvPr>
          <p:cNvGrpSpPr>
            <a:grpSpLocks noChangeAspect="1"/>
          </p:cNvGrpSpPr>
          <p:nvPr/>
        </p:nvGrpSpPr>
        <p:grpSpPr>
          <a:xfrm>
            <a:off x="3731776" y="5097009"/>
            <a:ext cx="301666" cy="301666"/>
            <a:chOff x="864708" y="7928616"/>
            <a:chExt cx="402336" cy="402336"/>
          </a:xfrm>
        </p:grpSpPr>
        <p:sp>
          <p:nvSpPr>
            <p:cNvPr id="153" name="Oval 152">
              <a:extLst>
                <a:ext uri="{FF2B5EF4-FFF2-40B4-BE49-F238E27FC236}">
                  <a16:creationId xmlns:a16="http://schemas.microsoft.com/office/drawing/2014/main" id="{EF936512-85CC-4722-BC59-8960698B36F8}"/>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chemeClr val="tx1"/>
                    </a:gs>
                    <a:gs pos="100000">
                      <a:schemeClr val="tx1"/>
                    </a:gs>
                  </a:gsLst>
                  <a:lin ang="5400000" scaled="0"/>
                </a:gradFill>
                <a:latin typeface="Segoe UI Semilight"/>
                <a:cs typeface="Segoe UI" pitchFamily="34" charset="0"/>
              </a:endParaRPr>
            </a:p>
          </p:txBody>
        </p:sp>
        <p:sp>
          <p:nvSpPr>
            <p:cNvPr id="154" name="Oval 153">
              <a:extLst>
                <a:ext uri="{FF2B5EF4-FFF2-40B4-BE49-F238E27FC236}">
                  <a16:creationId xmlns:a16="http://schemas.microsoft.com/office/drawing/2014/main" id="{26621DE8-09DA-4847-9FB1-5516AA2DB0BD}"/>
                </a:ext>
              </a:extLst>
            </p:cNvPr>
            <p:cNvSpPr/>
            <p:nvPr/>
          </p:nvSpPr>
          <p:spPr bwMode="auto">
            <a:xfrm>
              <a:off x="911671" y="7975584"/>
              <a:ext cx="308415"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155" name="Green Oval 10">
            <a:extLst>
              <a:ext uri="{FF2B5EF4-FFF2-40B4-BE49-F238E27FC236}">
                <a16:creationId xmlns:a16="http://schemas.microsoft.com/office/drawing/2014/main" id="{87C9C6FD-F833-4F02-B323-D91BFFE71B11}"/>
              </a:ext>
            </a:extLst>
          </p:cNvPr>
          <p:cNvGrpSpPr>
            <a:grpSpLocks noChangeAspect="1"/>
          </p:cNvGrpSpPr>
          <p:nvPr/>
        </p:nvGrpSpPr>
        <p:grpSpPr>
          <a:xfrm>
            <a:off x="6273088" y="4466253"/>
            <a:ext cx="301666" cy="301666"/>
            <a:chOff x="864708" y="7928616"/>
            <a:chExt cx="402336" cy="402336"/>
          </a:xfrm>
        </p:grpSpPr>
        <p:sp>
          <p:nvSpPr>
            <p:cNvPr id="156" name="Oval 155">
              <a:extLst>
                <a:ext uri="{FF2B5EF4-FFF2-40B4-BE49-F238E27FC236}">
                  <a16:creationId xmlns:a16="http://schemas.microsoft.com/office/drawing/2014/main" id="{02B8769A-0ABA-4FC1-B330-3DC97B07625C}"/>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157" name="Oval 156">
              <a:extLst>
                <a:ext uri="{FF2B5EF4-FFF2-40B4-BE49-F238E27FC236}">
                  <a16:creationId xmlns:a16="http://schemas.microsoft.com/office/drawing/2014/main" id="{51431C1C-E3A1-47BD-86DE-792510339740}"/>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158" name="Green Oval 11">
            <a:extLst>
              <a:ext uri="{FF2B5EF4-FFF2-40B4-BE49-F238E27FC236}">
                <a16:creationId xmlns:a16="http://schemas.microsoft.com/office/drawing/2014/main" id="{2093B1EB-6A47-4BED-BBC1-BC85A7418C5D}"/>
              </a:ext>
            </a:extLst>
          </p:cNvPr>
          <p:cNvGrpSpPr>
            <a:grpSpLocks noChangeAspect="1"/>
          </p:cNvGrpSpPr>
          <p:nvPr/>
        </p:nvGrpSpPr>
        <p:grpSpPr>
          <a:xfrm>
            <a:off x="6370594" y="4667364"/>
            <a:ext cx="301666" cy="301666"/>
            <a:chOff x="864708" y="7928616"/>
            <a:chExt cx="402336" cy="402336"/>
          </a:xfrm>
        </p:grpSpPr>
        <p:sp>
          <p:nvSpPr>
            <p:cNvPr id="159" name="Oval 158">
              <a:extLst>
                <a:ext uri="{FF2B5EF4-FFF2-40B4-BE49-F238E27FC236}">
                  <a16:creationId xmlns:a16="http://schemas.microsoft.com/office/drawing/2014/main" id="{C2841BF8-935F-4E0E-B5AA-170B54889A3D}"/>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160" name="Oval 159">
              <a:extLst>
                <a:ext uri="{FF2B5EF4-FFF2-40B4-BE49-F238E27FC236}">
                  <a16:creationId xmlns:a16="http://schemas.microsoft.com/office/drawing/2014/main" id="{6E4FD58C-F338-4272-9D49-E773FCECF28D}"/>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161" name="Green Oval 12">
            <a:extLst>
              <a:ext uri="{FF2B5EF4-FFF2-40B4-BE49-F238E27FC236}">
                <a16:creationId xmlns:a16="http://schemas.microsoft.com/office/drawing/2014/main" id="{33E79BF7-2109-4F0C-9646-891C7670273C}"/>
              </a:ext>
            </a:extLst>
          </p:cNvPr>
          <p:cNvGrpSpPr>
            <a:grpSpLocks noChangeAspect="1"/>
          </p:cNvGrpSpPr>
          <p:nvPr/>
        </p:nvGrpSpPr>
        <p:grpSpPr>
          <a:xfrm>
            <a:off x="6474198" y="4868475"/>
            <a:ext cx="301666" cy="301666"/>
            <a:chOff x="864708" y="7928616"/>
            <a:chExt cx="402336" cy="402336"/>
          </a:xfrm>
        </p:grpSpPr>
        <p:sp>
          <p:nvSpPr>
            <p:cNvPr id="162" name="Oval 161">
              <a:extLst>
                <a:ext uri="{FF2B5EF4-FFF2-40B4-BE49-F238E27FC236}">
                  <a16:creationId xmlns:a16="http://schemas.microsoft.com/office/drawing/2014/main" id="{D4B074CF-5688-4E32-9AE7-8BFD2B276B8A}"/>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163" name="Oval 162">
              <a:extLst>
                <a:ext uri="{FF2B5EF4-FFF2-40B4-BE49-F238E27FC236}">
                  <a16:creationId xmlns:a16="http://schemas.microsoft.com/office/drawing/2014/main" id="{9256E9E4-5868-4191-BF62-C6B8E967A0AE}"/>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164" name="Green Oval 13">
            <a:extLst>
              <a:ext uri="{FF2B5EF4-FFF2-40B4-BE49-F238E27FC236}">
                <a16:creationId xmlns:a16="http://schemas.microsoft.com/office/drawing/2014/main" id="{61DE9B55-AA82-4973-9AA3-5273D1BF2C67}"/>
              </a:ext>
            </a:extLst>
          </p:cNvPr>
          <p:cNvGrpSpPr>
            <a:grpSpLocks noChangeAspect="1"/>
          </p:cNvGrpSpPr>
          <p:nvPr/>
        </p:nvGrpSpPr>
        <p:grpSpPr>
          <a:xfrm>
            <a:off x="5417000" y="3572243"/>
            <a:ext cx="301666" cy="301666"/>
            <a:chOff x="864708" y="7928616"/>
            <a:chExt cx="402336" cy="402336"/>
          </a:xfrm>
        </p:grpSpPr>
        <p:sp>
          <p:nvSpPr>
            <p:cNvPr id="165" name="Oval 164">
              <a:extLst>
                <a:ext uri="{FF2B5EF4-FFF2-40B4-BE49-F238E27FC236}">
                  <a16:creationId xmlns:a16="http://schemas.microsoft.com/office/drawing/2014/main" id="{5FF2297D-CE59-4189-AE74-DE50CEAED241}"/>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166" name="Oval 165">
              <a:extLst>
                <a:ext uri="{FF2B5EF4-FFF2-40B4-BE49-F238E27FC236}">
                  <a16:creationId xmlns:a16="http://schemas.microsoft.com/office/drawing/2014/main" id="{C3DD92CB-D8B4-4383-B540-48005F6AE140}"/>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167" name="Green Oval 14">
            <a:extLst>
              <a:ext uri="{FF2B5EF4-FFF2-40B4-BE49-F238E27FC236}">
                <a16:creationId xmlns:a16="http://schemas.microsoft.com/office/drawing/2014/main" id="{F412A221-95BF-4BCB-8F10-A33C85E4FA34}"/>
              </a:ext>
            </a:extLst>
          </p:cNvPr>
          <p:cNvGrpSpPr>
            <a:grpSpLocks noChangeAspect="1"/>
          </p:cNvGrpSpPr>
          <p:nvPr/>
        </p:nvGrpSpPr>
        <p:grpSpPr>
          <a:xfrm>
            <a:off x="5735024" y="3268728"/>
            <a:ext cx="301666" cy="301666"/>
            <a:chOff x="864708" y="7928616"/>
            <a:chExt cx="402336" cy="402336"/>
          </a:xfrm>
        </p:grpSpPr>
        <p:sp>
          <p:nvSpPr>
            <p:cNvPr id="168" name="Oval 167">
              <a:extLst>
                <a:ext uri="{FF2B5EF4-FFF2-40B4-BE49-F238E27FC236}">
                  <a16:creationId xmlns:a16="http://schemas.microsoft.com/office/drawing/2014/main" id="{5F849B3E-6272-4A70-A407-74D2859024E6}"/>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169" name="Oval 168">
              <a:extLst>
                <a:ext uri="{FF2B5EF4-FFF2-40B4-BE49-F238E27FC236}">
                  <a16:creationId xmlns:a16="http://schemas.microsoft.com/office/drawing/2014/main" id="{33D062A6-D1EC-40C1-A319-DFE95225C252}"/>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170" name="Green Oval 15">
            <a:extLst>
              <a:ext uri="{FF2B5EF4-FFF2-40B4-BE49-F238E27FC236}">
                <a16:creationId xmlns:a16="http://schemas.microsoft.com/office/drawing/2014/main" id="{425EF16B-0392-4E89-A2C6-0D1994191942}"/>
              </a:ext>
            </a:extLst>
          </p:cNvPr>
          <p:cNvGrpSpPr>
            <a:grpSpLocks noChangeAspect="1"/>
          </p:cNvGrpSpPr>
          <p:nvPr/>
        </p:nvGrpSpPr>
        <p:grpSpPr>
          <a:xfrm>
            <a:off x="5560057" y="2839082"/>
            <a:ext cx="301666" cy="301666"/>
            <a:chOff x="864708" y="7928616"/>
            <a:chExt cx="402336" cy="402336"/>
          </a:xfrm>
        </p:grpSpPr>
        <p:sp>
          <p:nvSpPr>
            <p:cNvPr id="171" name="Oval 170">
              <a:extLst>
                <a:ext uri="{FF2B5EF4-FFF2-40B4-BE49-F238E27FC236}">
                  <a16:creationId xmlns:a16="http://schemas.microsoft.com/office/drawing/2014/main" id="{8B9CDE87-8832-4454-8FD9-12951139A4E3}"/>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172" name="Oval 171">
              <a:extLst>
                <a:ext uri="{FF2B5EF4-FFF2-40B4-BE49-F238E27FC236}">
                  <a16:creationId xmlns:a16="http://schemas.microsoft.com/office/drawing/2014/main" id="{41BC7A63-9F4F-4B55-ABAE-B4F7DB924074}"/>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173" name="Green Oval 16">
            <a:extLst>
              <a:ext uri="{FF2B5EF4-FFF2-40B4-BE49-F238E27FC236}">
                <a16:creationId xmlns:a16="http://schemas.microsoft.com/office/drawing/2014/main" id="{8F7DD82C-5B94-408A-8A24-9E647ED2ADEC}"/>
              </a:ext>
            </a:extLst>
          </p:cNvPr>
          <p:cNvGrpSpPr>
            <a:grpSpLocks noChangeAspect="1"/>
          </p:cNvGrpSpPr>
          <p:nvPr/>
        </p:nvGrpSpPr>
        <p:grpSpPr>
          <a:xfrm>
            <a:off x="6142059" y="2506943"/>
            <a:ext cx="301666" cy="301666"/>
            <a:chOff x="864708" y="7928616"/>
            <a:chExt cx="402336" cy="402336"/>
          </a:xfrm>
        </p:grpSpPr>
        <p:sp>
          <p:nvSpPr>
            <p:cNvPr id="174" name="Oval 173">
              <a:extLst>
                <a:ext uri="{FF2B5EF4-FFF2-40B4-BE49-F238E27FC236}">
                  <a16:creationId xmlns:a16="http://schemas.microsoft.com/office/drawing/2014/main" id="{694EEE6B-7C4A-4363-A5EA-5E55BC0AAB66}"/>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175" name="Oval 174">
              <a:extLst>
                <a:ext uri="{FF2B5EF4-FFF2-40B4-BE49-F238E27FC236}">
                  <a16:creationId xmlns:a16="http://schemas.microsoft.com/office/drawing/2014/main" id="{95ECD948-976A-4223-B9EC-2FFE412A0F05}"/>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176" name="Green Oval 17">
            <a:extLst>
              <a:ext uri="{FF2B5EF4-FFF2-40B4-BE49-F238E27FC236}">
                <a16:creationId xmlns:a16="http://schemas.microsoft.com/office/drawing/2014/main" id="{1EA6842A-EC54-4756-8070-CF8021F07AFB}"/>
              </a:ext>
            </a:extLst>
          </p:cNvPr>
          <p:cNvGrpSpPr>
            <a:grpSpLocks noChangeAspect="1"/>
          </p:cNvGrpSpPr>
          <p:nvPr/>
        </p:nvGrpSpPr>
        <p:grpSpPr>
          <a:xfrm>
            <a:off x="6291044" y="3040194"/>
            <a:ext cx="301666" cy="301666"/>
            <a:chOff x="864708" y="7928616"/>
            <a:chExt cx="402336" cy="402336"/>
          </a:xfrm>
        </p:grpSpPr>
        <p:sp>
          <p:nvSpPr>
            <p:cNvPr id="177" name="Oval 176">
              <a:extLst>
                <a:ext uri="{FF2B5EF4-FFF2-40B4-BE49-F238E27FC236}">
                  <a16:creationId xmlns:a16="http://schemas.microsoft.com/office/drawing/2014/main" id="{9C6A46A7-E98B-4EC7-9B8B-017D667297FB}"/>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178" name="Oval 177">
              <a:extLst>
                <a:ext uri="{FF2B5EF4-FFF2-40B4-BE49-F238E27FC236}">
                  <a16:creationId xmlns:a16="http://schemas.microsoft.com/office/drawing/2014/main" id="{8639ADB5-6267-4F6C-BA07-833D28089DAF}"/>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179" name="Green Oval 18">
            <a:extLst>
              <a:ext uri="{FF2B5EF4-FFF2-40B4-BE49-F238E27FC236}">
                <a16:creationId xmlns:a16="http://schemas.microsoft.com/office/drawing/2014/main" id="{9F765961-2E9B-44EA-94A6-0B2D1CE4B15F}"/>
              </a:ext>
            </a:extLst>
          </p:cNvPr>
          <p:cNvGrpSpPr>
            <a:grpSpLocks noChangeAspect="1"/>
          </p:cNvGrpSpPr>
          <p:nvPr/>
        </p:nvGrpSpPr>
        <p:grpSpPr>
          <a:xfrm>
            <a:off x="6675309" y="3421084"/>
            <a:ext cx="301666" cy="301666"/>
            <a:chOff x="864708" y="7928616"/>
            <a:chExt cx="402336" cy="402336"/>
          </a:xfrm>
        </p:grpSpPr>
        <p:sp>
          <p:nvSpPr>
            <p:cNvPr id="180" name="Oval 179">
              <a:extLst>
                <a:ext uri="{FF2B5EF4-FFF2-40B4-BE49-F238E27FC236}">
                  <a16:creationId xmlns:a16="http://schemas.microsoft.com/office/drawing/2014/main" id="{3C794F4A-210D-405B-9E13-9F4D76E75E92}"/>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181" name="Oval 180">
              <a:extLst>
                <a:ext uri="{FF2B5EF4-FFF2-40B4-BE49-F238E27FC236}">
                  <a16:creationId xmlns:a16="http://schemas.microsoft.com/office/drawing/2014/main" id="{7722ECED-7863-44AF-868A-0FF9F8CC094A}"/>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182" name="Green Oval 19">
            <a:extLst>
              <a:ext uri="{FF2B5EF4-FFF2-40B4-BE49-F238E27FC236}">
                <a16:creationId xmlns:a16="http://schemas.microsoft.com/office/drawing/2014/main" id="{8177DE3F-CB7D-4274-8794-CCBE01B2E41F}"/>
              </a:ext>
            </a:extLst>
          </p:cNvPr>
          <p:cNvGrpSpPr>
            <a:grpSpLocks noChangeAspect="1"/>
          </p:cNvGrpSpPr>
          <p:nvPr/>
        </p:nvGrpSpPr>
        <p:grpSpPr>
          <a:xfrm>
            <a:off x="6980021" y="2839082"/>
            <a:ext cx="301666" cy="301666"/>
            <a:chOff x="864708" y="7928616"/>
            <a:chExt cx="402336" cy="402336"/>
          </a:xfrm>
        </p:grpSpPr>
        <p:sp>
          <p:nvSpPr>
            <p:cNvPr id="183" name="Oval 182">
              <a:extLst>
                <a:ext uri="{FF2B5EF4-FFF2-40B4-BE49-F238E27FC236}">
                  <a16:creationId xmlns:a16="http://schemas.microsoft.com/office/drawing/2014/main" id="{7539D2B5-F6FC-448B-8AED-FCF791E8398C}"/>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chemeClr val="tx1"/>
                    </a:gs>
                    <a:gs pos="100000">
                      <a:schemeClr val="tx1"/>
                    </a:gs>
                  </a:gsLst>
                  <a:lin ang="5400000" scaled="0"/>
                </a:gradFill>
                <a:latin typeface="Segoe UI Semilight"/>
                <a:cs typeface="Segoe UI" pitchFamily="34" charset="0"/>
              </a:endParaRPr>
            </a:p>
          </p:txBody>
        </p:sp>
        <p:sp>
          <p:nvSpPr>
            <p:cNvPr id="184" name="Oval 183">
              <a:extLst>
                <a:ext uri="{FF2B5EF4-FFF2-40B4-BE49-F238E27FC236}">
                  <a16:creationId xmlns:a16="http://schemas.microsoft.com/office/drawing/2014/main" id="{F665160A-742B-452B-8CB3-D3A9163BAA34}"/>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185" name="Green Oval 20">
            <a:extLst>
              <a:ext uri="{FF2B5EF4-FFF2-40B4-BE49-F238E27FC236}">
                <a16:creationId xmlns:a16="http://schemas.microsoft.com/office/drawing/2014/main" id="{AD601B40-9540-49D4-AA88-BEE0EA09DCC5}"/>
              </a:ext>
            </a:extLst>
          </p:cNvPr>
          <p:cNvGrpSpPr>
            <a:grpSpLocks noChangeAspect="1"/>
          </p:cNvGrpSpPr>
          <p:nvPr/>
        </p:nvGrpSpPr>
        <p:grpSpPr>
          <a:xfrm>
            <a:off x="6675309" y="2354586"/>
            <a:ext cx="301666" cy="301666"/>
            <a:chOff x="864708" y="7928616"/>
            <a:chExt cx="402336" cy="402336"/>
          </a:xfrm>
        </p:grpSpPr>
        <p:sp>
          <p:nvSpPr>
            <p:cNvPr id="186" name="Oval 185">
              <a:extLst>
                <a:ext uri="{FF2B5EF4-FFF2-40B4-BE49-F238E27FC236}">
                  <a16:creationId xmlns:a16="http://schemas.microsoft.com/office/drawing/2014/main" id="{2EB3296A-A843-4CF9-9601-7223252EF968}"/>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187" name="Oval 186">
              <a:extLst>
                <a:ext uri="{FF2B5EF4-FFF2-40B4-BE49-F238E27FC236}">
                  <a16:creationId xmlns:a16="http://schemas.microsoft.com/office/drawing/2014/main" id="{153BE622-47A0-4264-8500-48AEE3FB5911}"/>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188" name="Green Oval 21">
            <a:extLst>
              <a:ext uri="{FF2B5EF4-FFF2-40B4-BE49-F238E27FC236}">
                <a16:creationId xmlns:a16="http://schemas.microsoft.com/office/drawing/2014/main" id="{DAD1BB68-17C0-48C9-A1B9-C54BA9099794}"/>
              </a:ext>
            </a:extLst>
          </p:cNvPr>
          <p:cNvGrpSpPr>
            <a:grpSpLocks noChangeAspect="1"/>
          </p:cNvGrpSpPr>
          <p:nvPr/>
        </p:nvGrpSpPr>
        <p:grpSpPr>
          <a:xfrm>
            <a:off x="6536757" y="1041817"/>
            <a:ext cx="301666" cy="301666"/>
            <a:chOff x="864708" y="7928616"/>
            <a:chExt cx="402336" cy="402336"/>
          </a:xfrm>
        </p:grpSpPr>
        <p:sp>
          <p:nvSpPr>
            <p:cNvPr id="189" name="Oval 188">
              <a:extLst>
                <a:ext uri="{FF2B5EF4-FFF2-40B4-BE49-F238E27FC236}">
                  <a16:creationId xmlns:a16="http://schemas.microsoft.com/office/drawing/2014/main" id="{54F47317-F98F-46C1-9576-49CF284A5046}"/>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190" name="Oval 189">
              <a:extLst>
                <a:ext uri="{FF2B5EF4-FFF2-40B4-BE49-F238E27FC236}">
                  <a16:creationId xmlns:a16="http://schemas.microsoft.com/office/drawing/2014/main" id="{2FCEA877-2D11-4EFC-8D26-1F60C9B4BBD3}"/>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191" name="Green Oval 22">
            <a:extLst>
              <a:ext uri="{FF2B5EF4-FFF2-40B4-BE49-F238E27FC236}">
                <a16:creationId xmlns:a16="http://schemas.microsoft.com/office/drawing/2014/main" id="{31E953F8-9B5B-4F85-B15B-FCB445A655AE}"/>
              </a:ext>
            </a:extLst>
          </p:cNvPr>
          <p:cNvGrpSpPr>
            <a:grpSpLocks noChangeAspect="1"/>
          </p:cNvGrpSpPr>
          <p:nvPr/>
        </p:nvGrpSpPr>
        <p:grpSpPr>
          <a:xfrm>
            <a:off x="7563305" y="1211912"/>
            <a:ext cx="301666" cy="301666"/>
            <a:chOff x="864708" y="7928616"/>
            <a:chExt cx="402336" cy="402336"/>
          </a:xfrm>
        </p:grpSpPr>
        <p:sp>
          <p:nvSpPr>
            <p:cNvPr id="192" name="Oval 191">
              <a:extLst>
                <a:ext uri="{FF2B5EF4-FFF2-40B4-BE49-F238E27FC236}">
                  <a16:creationId xmlns:a16="http://schemas.microsoft.com/office/drawing/2014/main" id="{CA57B751-2B75-4E5B-B4E6-E9DF507C0935}"/>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193" name="Oval 192">
              <a:extLst>
                <a:ext uri="{FF2B5EF4-FFF2-40B4-BE49-F238E27FC236}">
                  <a16:creationId xmlns:a16="http://schemas.microsoft.com/office/drawing/2014/main" id="{C0AC6F98-4EBC-43CE-B652-AB2E46756D60}"/>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194" name="Green Oval 23">
            <a:extLst>
              <a:ext uri="{FF2B5EF4-FFF2-40B4-BE49-F238E27FC236}">
                <a16:creationId xmlns:a16="http://schemas.microsoft.com/office/drawing/2014/main" id="{B76DAE13-7884-4008-A927-AA090C62A5FB}"/>
              </a:ext>
            </a:extLst>
          </p:cNvPr>
          <p:cNvGrpSpPr>
            <a:grpSpLocks noChangeAspect="1"/>
          </p:cNvGrpSpPr>
          <p:nvPr/>
        </p:nvGrpSpPr>
        <p:grpSpPr>
          <a:xfrm>
            <a:off x="7388339" y="1719905"/>
            <a:ext cx="301666" cy="301666"/>
            <a:chOff x="864708" y="7928616"/>
            <a:chExt cx="402336" cy="402336"/>
          </a:xfrm>
        </p:grpSpPr>
        <p:sp>
          <p:nvSpPr>
            <p:cNvPr id="195" name="Oval 194">
              <a:extLst>
                <a:ext uri="{FF2B5EF4-FFF2-40B4-BE49-F238E27FC236}">
                  <a16:creationId xmlns:a16="http://schemas.microsoft.com/office/drawing/2014/main" id="{B6673C7D-7D5A-4597-9A5D-564A400A7CD6}"/>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196" name="Oval 195">
              <a:extLst>
                <a:ext uri="{FF2B5EF4-FFF2-40B4-BE49-F238E27FC236}">
                  <a16:creationId xmlns:a16="http://schemas.microsoft.com/office/drawing/2014/main" id="{8AFD68E9-5820-4C35-9458-CC31E8BAB969}"/>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197" name="Green Oval 24">
            <a:extLst>
              <a:ext uri="{FF2B5EF4-FFF2-40B4-BE49-F238E27FC236}">
                <a16:creationId xmlns:a16="http://schemas.microsoft.com/office/drawing/2014/main" id="{930A49FF-946B-4544-8415-0BCF913918DC}"/>
              </a:ext>
            </a:extLst>
          </p:cNvPr>
          <p:cNvGrpSpPr>
            <a:grpSpLocks noChangeAspect="1"/>
          </p:cNvGrpSpPr>
          <p:nvPr/>
        </p:nvGrpSpPr>
        <p:grpSpPr>
          <a:xfrm>
            <a:off x="7513270" y="2278408"/>
            <a:ext cx="301666" cy="301666"/>
            <a:chOff x="864708" y="7928616"/>
            <a:chExt cx="402336" cy="402336"/>
          </a:xfrm>
        </p:grpSpPr>
        <p:sp>
          <p:nvSpPr>
            <p:cNvPr id="198" name="Oval 197">
              <a:extLst>
                <a:ext uri="{FF2B5EF4-FFF2-40B4-BE49-F238E27FC236}">
                  <a16:creationId xmlns:a16="http://schemas.microsoft.com/office/drawing/2014/main" id="{020F51AA-1C89-4E58-985E-1789F8929DE4}"/>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199" name="Oval 198">
              <a:extLst>
                <a:ext uri="{FF2B5EF4-FFF2-40B4-BE49-F238E27FC236}">
                  <a16:creationId xmlns:a16="http://schemas.microsoft.com/office/drawing/2014/main" id="{855367E5-279A-457F-8614-98DA7DF48A7A}"/>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200" name="Green Oval 25">
            <a:extLst>
              <a:ext uri="{FF2B5EF4-FFF2-40B4-BE49-F238E27FC236}">
                <a16:creationId xmlns:a16="http://schemas.microsoft.com/office/drawing/2014/main" id="{B1F578FA-04E3-48C7-941D-943FEE6980D2}"/>
              </a:ext>
            </a:extLst>
          </p:cNvPr>
          <p:cNvGrpSpPr>
            <a:grpSpLocks noChangeAspect="1"/>
          </p:cNvGrpSpPr>
          <p:nvPr/>
        </p:nvGrpSpPr>
        <p:grpSpPr>
          <a:xfrm>
            <a:off x="8101369" y="2278408"/>
            <a:ext cx="301666" cy="301666"/>
            <a:chOff x="864708" y="7928616"/>
            <a:chExt cx="402336" cy="402336"/>
          </a:xfrm>
        </p:grpSpPr>
        <p:sp>
          <p:nvSpPr>
            <p:cNvPr id="201" name="Oval 200">
              <a:extLst>
                <a:ext uri="{FF2B5EF4-FFF2-40B4-BE49-F238E27FC236}">
                  <a16:creationId xmlns:a16="http://schemas.microsoft.com/office/drawing/2014/main" id="{FCC5EA0A-9A23-472B-8D98-857D253A08B7}"/>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chemeClr val="tx1"/>
                    </a:gs>
                    <a:gs pos="100000">
                      <a:schemeClr val="tx1"/>
                    </a:gs>
                  </a:gsLst>
                  <a:lin ang="5400000" scaled="0"/>
                </a:gradFill>
                <a:latin typeface="Segoe UI Semilight"/>
                <a:cs typeface="Segoe UI" pitchFamily="34" charset="0"/>
              </a:endParaRPr>
            </a:p>
          </p:txBody>
        </p:sp>
        <p:sp>
          <p:nvSpPr>
            <p:cNvPr id="202" name="Oval 201">
              <a:extLst>
                <a:ext uri="{FF2B5EF4-FFF2-40B4-BE49-F238E27FC236}">
                  <a16:creationId xmlns:a16="http://schemas.microsoft.com/office/drawing/2014/main" id="{DE769FD4-C0DA-437C-B6C8-02F3B65841DF}"/>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03" name="Green Oval 26">
            <a:extLst>
              <a:ext uri="{FF2B5EF4-FFF2-40B4-BE49-F238E27FC236}">
                <a16:creationId xmlns:a16="http://schemas.microsoft.com/office/drawing/2014/main" id="{5BFAA90C-C055-419E-850B-5CD473F9215E}"/>
              </a:ext>
            </a:extLst>
          </p:cNvPr>
          <p:cNvGrpSpPr>
            <a:grpSpLocks noChangeAspect="1"/>
          </p:cNvGrpSpPr>
          <p:nvPr/>
        </p:nvGrpSpPr>
        <p:grpSpPr>
          <a:xfrm>
            <a:off x="8101369" y="1364269"/>
            <a:ext cx="301666" cy="301666"/>
            <a:chOff x="864708" y="7928616"/>
            <a:chExt cx="402336" cy="402336"/>
          </a:xfrm>
        </p:grpSpPr>
        <p:sp>
          <p:nvSpPr>
            <p:cNvPr id="204" name="Oval 203">
              <a:extLst>
                <a:ext uri="{FF2B5EF4-FFF2-40B4-BE49-F238E27FC236}">
                  <a16:creationId xmlns:a16="http://schemas.microsoft.com/office/drawing/2014/main" id="{279A62C4-71AF-4DD8-B6B2-D20DFEA2E13D}"/>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205" name="Oval 204">
              <a:extLst>
                <a:ext uri="{FF2B5EF4-FFF2-40B4-BE49-F238E27FC236}">
                  <a16:creationId xmlns:a16="http://schemas.microsoft.com/office/drawing/2014/main" id="{B7D04695-601B-4D75-9DD5-50821A268C71}"/>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06" name="Green Oval 27">
            <a:extLst>
              <a:ext uri="{FF2B5EF4-FFF2-40B4-BE49-F238E27FC236}">
                <a16:creationId xmlns:a16="http://schemas.microsoft.com/office/drawing/2014/main" id="{28B5D344-0189-4A66-AE33-E2C756729BB8}"/>
              </a:ext>
            </a:extLst>
          </p:cNvPr>
          <p:cNvGrpSpPr>
            <a:grpSpLocks noChangeAspect="1"/>
          </p:cNvGrpSpPr>
          <p:nvPr/>
        </p:nvGrpSpPr>
        <p:grpSpPr>
          <a:xfrm>
            <a:off x="8655945" y="1723831"/>
            <a:ext cx="301666" cy="301666"/>
            <a:chOff x="864708" y="7928616"/>
            <a:chExt cx="402336" cy="402336"/>
          </a:xfrm>
        </p:grpSpPr>
        <p:sp>
          <p:nvSpPr>
            <p:cNvPr id="207" name="Oval 206">
              <a:extLst>
                <a:ext uri="{FF2B5EF4-FFF2-40B4-BE49-F238E27FC236}">
                  <a16:creationId xmlns:a16="http://schemas.microsoft.com/office/drawing/2014/main" id="{B5ABE147-30FB-4439-ABD9-532762D2D05E}"/>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208" name="Oval 207">
              <a:extLst>
                <a:ext uri="{FF2B5EF4-FFF2-40B4-BE49-F238E27FC236}">
                  <a16:creationId xmlns:a16="http://schemas.microsoft.com/office/drawing/2014/main" id="{F56AF65B-9CCC-41BB-8428-9BEAB56481E3}"/>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09" name="Green Oval 28">
            <a:extLst>
              <a:ext uri="{FF2B5EF4-FFF2-40B4-BE49-F238E27FC236}">
                <a16:creationId xmlns:a16="http://schemas.microsoft.com/office/drawing/2014/main" id="{B2E46F73-B6D3-46C9-99A4-3337CEFED996}"/>
              </a:ext>
            </a:extLst>
          </p:cNvPr>
          <p:cNvGrpSpPr>
            <a:grpSpLocks noChangeAspect="1"/>
          </p:cNvGrpSpPr>
          <p:nvPr/>
        </p:nvGrpSpPr>
        <p:grpSpPr>
          <a:xfrm>
            <a:off x="9216619" y="1211912"/>
            <a:ext cx="301666" cy="301666"/>
            <a:chOff x="864708" y="7928616"/>
            <a:chExt cx="402336" cy="402336"/>
          </a:xfrm>
        </p:grpSpPr>
        <p:sp>
          <p:nvSpPr>
            <p:cNvPr id="210" name="Oval 209">
              <a:extLst>
                <a:ext uri="{FF2B5EF4-FFF2-40B4-BE49-F238E27FC236}">
                  <a16:creationId xmlns:a16="http://schemas.microsoft.com/office/drawing/2014/main" id="{3E2AEF99-2BAF-49BF-B7E1-6DBDA7498066}"/>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chemeClr val="tx1"/>
                    </a:gs>
                    <a:gs pos="100000">
                      <a:schemeClr val="tx1"/>
                    </a:gs>
                  </a:gsLst>
                  <a:lin ang="5400000" scaled="0"/>
                </a:gradFill>
                <a:latin typeface="Segoe UI Semilight"/>
                <a:cs typeface="Segoe UI" pitchFamily="34" charset="0"/>
              </a:endParaRPr>
            </a:p>
          </p:txBody>
        </p:sp>
        <p:sp>
          <p:nvSpPr>
            <p:cNvPr id="211" name="Oval 210">
              <a:extLst>
                <a:ext uri="{FF2B5EF4-FFF2-40B4-BE49-F238E27FC236}">
                  <a16:creationId xmlns:a16="http://schemas.microsoft.com/office/drawing/2014/main" id="{C139A242-9503-4116-B543-4F04FFED3D49}"/>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12" name="Green Oval 29">
            <a:extLst>
              <a:ext uri="{FF2B5EF4-FFF2-40B4-BE49-F238E27FC236}">
                <a16:creationId xmlns:a16="http://schemas.microsoft.com/office/drawing/2014/main" id="{AACC3ED9-6D9E-4941-B724-D6E216AFD6B2}"/>
              </a:ext>
            </a:extLst>
          </p:cNvPr>
          <p:cNvGrpSpPr>
            <a:grpSpLocks noChangeAspect="1"/>
          </p:cNvGrpSpPr>
          <p:nvPr/>
        </p:nvGrpSpPr>
        <p:grpSpPr>
          <a:xfrm>
            <a:off x="9929651" y="1010801"/>
            <a:ext cx="301666" cy="301666"/>
            <a:chOff x="864708" y="7928616"/>
            <a:chExt cx="402336" cy="402336"/>
          </a:xfrm>
        </p:grpSpPr>
        <p:sp>
          <p:nvSpPr>
            <p:cNvPr id="213" name="Oval 212">
              <a:extLst>
                <a:ext uri="{FF2B5EF4-FFF2-40B4-BE49-F238E27FC236}">
                  <a16:creationId xmlns:a16="http://schemas.microsoft.com/office/drawing/2014/main" id="{A6023970-52EA-49A5-9E79-323A5D23D0A5}"/>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214" name="Oval 213">
              <a:extLst>
                <a:ext uri="{FF2B5EF4-FFF2-40B4-BE49-F238E27FC236}">
                  <a16:creationId xmlns:a16="http://schemas.microsoft.com/office/drawing/2014/main" id="{16DA005F-0DE8-4AC1-A5CD-653BA1178AFE}"/>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215" name="Green Oval 30">
            <a:extLst>
              <a:ext uri="{FF2B5EF4-FFF2-40B4-BE49-F238E27FC236}">
                <a16:creationId xmlns:a16="http://schemas.microsoft.com/office/drawing/2014/main" id="{8C9F11BA-63DF-423F-953D-305D9120CBB8}"/>
              </a:ext>
            </a:extLst>
          </p:cNvPr>
          <p:cNvGrpSpPr>
            <a:grpSpLocks noChangeAspect="1"/>
          </p:cNvGrpSpPr>
          <p:nvPr/>
        </p:nvGrpSpPr>
        <p:grpSpPr>
          <a:xfrm>
            <a:off x="10130761" y="1516624"/>
            <a:ext cx="301666" cy="301666"/>
            <a:chOff x="864708" y="7928616"/>
            <a:chExt cx="402336" cy="402336"/>
          </a:xfrm>
        </p:grpSpPr>
        <p:sp>
          <p:nvSpPr>
            <p:cNvPr id="216" name="Oval 215">
              <a:extLst>
                <a:ext uri="{FF2B5EF4-FFF2-40B4-BE49-F238E27FC236}">
                  <a16:creationId xmlns:a16="http://schemas.microsoft.com/office/drawing/2014/main" id="{8EE25BF0-2CBC-42B6-8B2A-CFD8CF86D929}"/>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chemeClr val="tx1"/>
                    </a:gs>
                    <a:gs pos="100000">
                      <a:schemeClr val="tx1"/>
                    </a:gs>
                  </a:gsLst>
                  <a:lin ang="5400000" scaled="0"/>
                </a:gradFill>
                <a:latin typeface="Segoe UI Semilight"/>
                <a:cs typeface="Segoe UI" pitchFamily="34" charset="0"/>
              </a:endParaRPr>
            </a:p>
          </p:txBody>
        </p:sp>
        <p:sp>
          <p:nvSpPr>
            <p:cNvPr id="217" name="Oval 216">
              <a:extLst>
                <a:ext uri="{FF2B5EF4-FFF2-40B4-BE49-F238E27FC236}">
                  <a16:creationId xmlns:a16="http://schemas.microsoft.com/office/drawing/2014/main" id="{D2B51F0D-45CF-4CA6-B507-885A8939FF89}"/>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18" name="Green Oval 31">
            <a:extLst>
              <a:ext uri="{FF2B5EF4-FFF2-40B4-BE49-F238E27FC236}">
                <a16:creationId xmlns:a16="http://schemas.microsoft.com/office/drawing/2014/main" id="{CE499B2C-D65B-4339-9C1A-DFED35B1B464}"/>
              </a:ext>
            </a:extLst>
          </p:cNvPr>
          <p:cNvGrpSpPr>
            <a:grpSpLocks noChangeAspect="1"/>
          </p:cNvGrpSpPr>
          <p:nvPr/>
        </p:nvGrpSpPr>
        <p:grpSpPr>
          <a:xfrm>
            <a:off x="10636584" y="1220014"/>
            <a:ext cx="301666" cy="301666"/>
            <a:chOff x="864708" y="7928616"/>
            <a:chExt cx="402336" cy="402336"/>
          </a:xfrm>
        </p:grpSpPr>
        <p:sp>
          <p:nvSpPr>
            <p:cNvPr id="219" name="Oval 218">
              <a:extLst>
                <a:ext uri="{FF2B5EF4-FFF2-40B4-BE49-F238E27FC236}">
                  <a16:creationId xmlns:a16="http://schemas.microsoft.com/office/drawing/2014/main" id="{2D4A1B29-3FE7-4B65-B7C7-E66EFE6D31AA}"/>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220" name="Oval 219">
              <a:extLst>
                <a:ext uri="{FF2B5EF4-FFF2-40B4-BE49-F238E27FC236}">
                  <a16:creationId xmlns:a16="http://schemas.microsoft.com/office/drawing/2014/main" id="{7E74EE9A-A0C8-4A0A-AEBB-531A0E3763BC}"/>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21" name="Green Oval 32">
            <a:extLst>
              <a:ext uri="{FF2B5EF4-FFF2-40B4-BE49-F238E27FC236}">
                <a16:creationId xmlns:a16="http://schemas.microsoft.com/office/drawing/2014/main" id="{9DE321DE-2E10-4AD1-8C79-62A3BEA9BC9A}"/>
              </a:ext>
            </a:extLst>
          </p:cNvPr>
          <p:cNvGrpSpPr>
            <a:grpSpLocks noChangeAspect="1"/>
          </p:cNvGrpSpPr>
          <p:nvPr/>
        </p:nvGrpSpPr>
        <p:grpSpPr>
          <a:xfrm>
            <a:off x="3399638" y="1061080"/>
            <a:ext cx="301666" cy="301666"/>
            <a:chOff x="864708" y="7928616"/>
            <a:chExt cx="402336" cy="402336"/>
          </a:xfrm>
        </p:grpSpPr>
        <p:sp>
          <p:nvSpPr>
            <p:cNvPr id="222" name="Oval 221">
              <a:extLst>
                <a:ext uri="{FF2B5EF4-FFF2-40B4-BE49-F238E27FC236}">
                  <a16:creationId xmlns:a16="http://schemas.microsoft.com/office/drawing/2014/main" id="{F9CA7260-F1B4-42FF-A634-117E2D0B8C57}"/>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223" name="Oval 222">
              <a:extLst>
                <a:ext uri="{FF2B5EF4-FFF2-40B4-BE49-F238E27FC236}">
                  <a16:creationId xmlns:a16="http://schemas.microsoft.com/office/drawing/2014/main" id="{B8211DBA-D3A0-4CF1-9778-E5EE79A95C47}"/>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24" name="Green Oval 33">
            <a:extLst>
              <a:ext uri="{FF2B5EF4-FFF2-40B4-BE49-F238E27FC236}">
                <a16:creationId xmlns:a16="http://schemas.microsoft.com/office/drawing/2014/main" id="{AC58B2F9-2984-4A36-8992-0AC5E9340DBE}"/>
              </a:ext>
            </a:extLst>
          </p:cNvPr>
          <p:cNvGrpSpPr>
            <a:grpSpLocks noChangeAspect="1"/>
          </p:cNvGrpSpPr>
          <p:nvPr/>
        </p:nvGrpSpPr>
        <p:grpSpPr>
          <a:xfrm>
            <a:off x="9722443" y="1975220"/>
            <a:ext cx="301666" cy="301666"/>
            <a:chOff x="864708" y="7928616"/>
            <a:chExt cx="402336" cy="402336"/>
          </a:xfrm>
        </p:grpSpPr>
        <p:sp>
          <p:nvSpPr>
            <p:cNvPr id="225" name="Oval 224">
              <a:extLst>
                <a:ext uri="{FF2B5EF4-FFF2-40B4-BE49-F238E27FC236}">
                  <a16:creationId xmlns:a16="http://schemas.microsoft.com/office/drawing/2014/main" id="{52FD80F2-F593-473B-B3DF-2D007F4EA9D7}"/>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226" name="Oval 225">
              <a:extLst>
                <a:ext uri="{FF2B5EF4-FFF2-40B4-BE49-F238E27FC236}">
                  <a16:creationId xmlns:a16="http://schemas.microsoft.com/office/drawing/2014/main" id="{FC4CF8FF-3129-4341-8210-7BCD541427F4}"/>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27" name="Green Oval 34">
            <a:extLst>
              <a:ext uri="{FF2B5EF4-FFF2-40B4-BE49-F238E27FC236}">
                <a16:creationId xmlns:a16="http://schemas.microsoft.com/office/drawing/2014/main" id="{6DF4F2BB-EC84-45B7-9131-E074AE399DC5}"/>
              </a:ext>
            </a:extLst>
          </p:cNvPr>
          <p:cNvGrpSpPr>
            <a:grpSpLocks noChangeAspect="1"/>
          </p:cNvGrpSpPr>
          <p:nvPr/>
        </p:nvGrpSpPr>
        <p:grpSpPr>
          <a:xfrm>
            <a:off x="8808302" y="2430765"/>
            <a:ext cx="301666" cy="301666"/>
            <a:chOff x="864708" y="7928616"/>
            <a:chExt cx="402336" cy="402336"/>
          </a:xfrm>
        </p:grpSpPr>
        <p:sp>
          <p:nvSpPr>
            <p:cNvPr id="228" name="Oval 227">
              <a:extLst>
                <a:ext uri="{FF2B5EF4-FFF2-40B4-BE49-F238E27FC236}">
                  <a16:creationId xmlns:a16="http://schemas.microsoft.com/office/drawing/2014/main" id="{F733BDD3-B0BD-4306-96A7-6A9F3BDC80BB}"/>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229" name="Oval 228">
              <a:extLst>
                <a:ext uri="{FF2B5EF4-FFF2-40B4-BE49-F238E27FC236}">
                  <a16:creationId xmlns:a16="http://schemas.microsoft.com/office/drawing/2014/main" id="{C2B2FE52-E0A5-4842-8715-0F5C97C9B39A}"/>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30" name="Green Oval 35">
            <a:extLst>
              <a:ext uri="{FF2B5EF4-FFF2-40B4-BE49-F238E27FC236}">
                <a16:creationId xmlns:a16="http://schemas.microsoft.com/office/drawing/2014/main" id="{96825177-19E3-40F3-9EA6-8280EE87B54F}"/>
              </a:ext>
            </a:extLst>
          </p:cNvPr>
          <p:cNvGrpSpPr>
            <a:grpSpLocks noChangeAspect="1"/>
          </p:cNvGrpSpPr>
          <p:nvPr/>
        </p:nvGrpSpPr>
        <p:grpSpPr>
          <a:xfrm>
            <a:off x="8352756" y="2583122"/>
            <a:ext cx="301666" cy="301666"/>
            <a:chOff x="864708" y="7928616"/>
            <a:chExt cx="402336" cy="402336"/>
          </a:xfrm>
        </p:grpSpPr>
        <p:sp>
          <p:nvSpPr>
            <p:cNvPr id="231" name="Oval 230">
              <a:extLst>
                <a:ext uri="{FF2B5EF4-FFF2-40B4-BE49-F238E27FC236}">
                  <a16:creationId xmlns:a16="http://schemas.microsoft.com/office/drawing/2014/main" id="{777441B1-E927-4B20-B069-3EFC9C6D78DE}"/>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232" name="Oval 231">
              <a:extLst>
                <a:ext uri="{FF2B5EF4-FFF2-40B4-BE49-F238E27FC236}">
                  <a16:creationId xmlns:a16="http://schemas.microsoft.com/office/drawing/2014/main" id="{46847542-49F6-4B2A-AC6E-5960806B4FC3}"/>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33" name="Green Oval 36">
            <a:extLst>
              <a:ext uri="{FF2B5EF4-FFF2-40B4-BE49-F238E27FC236}">
                <a16:creationId xmlns:a16="http://schemas.microsoft.com/office/drawing/2014/main" id="{A4726244-C405-4282-861C-C62BB2F66C76}"/>
              </a:ext>
            </a:extLst>
          </p:cNvPr>
          <p:cNvGrpSpPr>
            <a:grpSpLocks noChangeAspect="1"/>
          </p:cNvGrpSpPr>
          <p:nvPr/>
        </p:nvGrpSpPr>
        <p:grpSpPr>
          <a:xfrm>
            <a:off x="7894163" y="2659300"/>
            <a:ext cx="301666" cy="301666"/>
            <a:chOff x="864708" y="7928616"/>
            <a:chExt cx="402336" cy="402336"/>
          </a:xfrm>
        </p:grpSpPr>
        <p:sp>
          <p:nvSpPr>
            <p:cNvPr id="234" name="Oval 233">
              <a:extLst>
                <a:ext uri="{FF2B5EF4-FFF2-40B4-BE49-F238E27FC236}">
                  <a16:creationId xmlns:a16="http://schemas.microsoft.com/office/drawing/2014/main" id="{C79F3FC3-CD57-4C3D-8816-5A5C7D18FE99}"/>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235" name="Oval 234">
              <a:extLst>
                <a:ext uri="{FF2B5EF4-FFF2-40B4-BE49-F238E27FC236}">
                  <a16:creationId xmlns:a16="http://schemas.microsoft.com/office/drawing/2014/main" id="{944F8A2F-AB8B-47C7-B7F6-9B9848BADF29}"/>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36" name="Green Oval 37">
            <a:extLst>
              <a:ext uri="{FF2B5EF4-FFF2-40B4-BE49-F238E27FC236}">
                <a16:creationId xmlns:a16="http://schemas.microsoft.com/office/drawing/2014/main" id="{0777BAE5-8345-400E-BE5A-54ECA1911416}"/>
              </a:ext>
            </a:extLst>
          </p:cNvPr>
          <p:cNvGrpSpPr>
            <a:grpSpLocks noChangeAspect="1"/>
          </p:cNvGrpSpPr>
          <p:nvPr/>
        </p:nvGrpSpPr>
        <p:grpSpPr>
          <a:xfrm>
            <a:off x="7132379" y="3421084"/>
            <a:ext cx="301666" cy="301666"/>
            <a:chOff x="864708" y="7928616"/>
            <a:chExt cx="402336" cy="402336"/>
          </a:xfrm>
        </p:grpSpPr>
        <p:sp>
          <p:nvSpPr>
            <p:cNvPr id="237" name="Oval 236">
              <a:extLst>
                <a:ext uri="{FF2B5EF4-FFF2-40B4-BE49-F238E27FC236}">
                  <a16:creationId xmlns:a16="http://schemas.microsoft.com/office/drawing/2014/main" id="{EBBAD363-D422-48F1-A23D-D2D30BE2BAFE}"/>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chemeClr val="tx1"/>
                    </a:gs>
                    <a:gs pos="100000">
                      <a:schemeClr val="tx1"/>
                    </a:gs>
                  </a:gsLst>
                  <a:lin ang="5400000" scaled="0"/>
                </a:gradFill>
                <a:latin typeface="Segoe UI Semilight"/>
                <a:cs typeface="Segoe UI" pitchFamily="34" charset="0"/>
              </a:endParaRPr>
            </a:p>
          </p:txBody>
        </p:sp>
        <p:sp>
          <p:nvSpPr>
            <p:cNvPr id="238" name="Oval 237">
              <a:extLst>
                <a:ext uri="{FF2B5EF4-FFF2-40B4-BE49-F238E27FC236}">
                  <a16:creationId xmlns:a16="http://schemas.microsoft.com/office/drawing/2014/main" id="{007A3683-BBAE-4ABB-B9CE-3000035F5B80}"/>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39" name="Green Oval 38">
            <a:extLst>
              <a:ext uri="{FF2B5EF4-FFF2-40B4-BE49-F238E27FC236}">
                <a16:creationId xmlns:a16="http://schemas.microsoft.com/office/drawing/2014/main" id="{040F9C46-2EDE-454F-A3B2-7F7AB6354B06}"/>
              </a:ext>
            </a:extLst>
          </p:cNvPr>
          <p:cNvGrpSpPr>
            <a:grpSpLocks noChangeAspect="1"/>
          </p:cNvGrpSpPr>
          <p:nvPr/>
        </p:nvGrpSpPr>
        <p:grpSpPr>
          <a:xfrm>
            <a:off x="9874800" y="5020829"/>
            <a:ext cx="301666" cy="301666"/>
            <a:chOff x="864708" y="7928616"/>
            <a:chExt cx="402336" cy="402336"/>
          </a:xfrm>
        </p:grpSpPr>
        <p:sp>
          <p:nvSpPr>
            <p:cNvPr id="240" name="Oval 239">
              <a:extLst>
                <a:ext uri="{FF2B5EF4-FFF2-40B4-BE49-F238E27FC236}">
                  <a16:creationId xmlns:a16="http://schemas.microsoft.com/office/drawing/2014/main" id="{17F03B44-009D-4A18-AE34-2A5AB7196FB6}"/>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241" name="Oval 240">
              <a:extLst>
                <a:ext uri="{FF2B5EF4-FFF2-40B4-BE49-F238E27FC236}">
                  <a16:creationId xmlns:a16="http://schemas.microsoft.com/office/drawing/2014/main" id="{1F564138-3483-42EB-BC25-6429B0DEFE82}"/>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42" name="Green Oval 39">
            <a:extLst>
              <a:ext uri="{FF2B5EF4-FFF2-40B4-BE49-F238E27FC236}">
                <a16:creationId xmlns:a16="http://schemas.microsoft.com/office/drawing/2014/main" id="{9EDDC578-343C-4F16-B64E-DBBC92F5ADC2}"/>
              </a:ext>
            </a:extLst>
          </p:cNvPr>
          <p:cNvGrpSpPr>
            <a:grpSpLocks noChangeAspect="1"/>
          </p:cNvGrpSpPr>
          <p:nvPr/>
        </p:nvGrpSpPr>
        <p:grpSpPr>
          <a:xfrm>
            <a:off x="7056200" y="1516624"/>
            <a:ext cx="301666" cy="301666"/>
            <a:chOff x="864708" y="7928616"/>
            <a:chExt cx="402336" cy="402336"/>
          </a:xfrm>
        </p:grpSpPr>
        <p:sp>
          <p:nvSpPr>
            <p:cNvPr id="243" name="Oval 242">
              <a:extLst>
                <a:ext uri="{FF2B5EF4-FFF2-40B4-BE49-F238E27FC236}">
                  <a16:creationId xmlns:a16="http://schemas.microsoft.com/office/drawing/2014/main" id="{12AAC000-E974-4879-AF33-7AD726154F78}"/>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244" name="Oval 243">
              <a:extLst>
                <a:ext uri="{FF2B5EF4-FFF2-40B4-BE49-F238E27FC236}">
                  <a16:creationId xmlns:a16="http://schemas.microsoft.com/office/drawing/2014/main" id="{C4351AF4-8CA5-4951-B10D-6407B7ADEDC3}"/>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45" name="Green Oval 40">
            <a:extLst>
              <a:ext uri="{FF2B5EF4-FFF2-40B4-BE49-F238E27FC236}">
                <a16:creationId xmlns:a16="http://schemas.microsoft.com/office/drawing/2014/main" id="{86BC0870-2AEF-42EB-A66B-E3F411C97006}"/>
              </a:ext>
            </a:extLst>
          </p:cNvPr>
          <p:cNvGrpSpPr>
            <a:grpSpLocks noChangeAspect="1"/>
          </p:cNvGrpSpPr>
          <p:nvPr/>
        </p:nvGrpSpPr>
        <p:grpSpPr>
          <a:xfrm>
            <a:off x="10331872" y="4182868"/>
            <a:ext cx="301666" cy="301666"/>
            <a:chOff x="864708" y="7928616"/>
            <a:chExt cx="402336" cy="402336"/>
          </a:xfrm>
        </p:grpSpPr>
        <p:sp>
          <p:nvSpPr>
            <p:cNvPr id="246" name="Oval 245">
              <a:extLst>
                <a:ext uri="{FF2B5EF4-FFF2-40B4-BE49-F238E27FC236}">
                  <a16:creationId xmlns:a16="http://schemas.microsoft.com/office/drawing/2014/main" id="{919F355C-81B9-49A4-874D-3A98F64C45FA}"/>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247" name="Oval 246">
              <a:extLst>
                <a:ext uri="{FF2B5EF4-FFF2-40B4-BE49-F238E27FC236}">
                  <a16:creationId xmlns:a16="http://schemas.microsoft.com/office/drawing/2014/main" id="{5761859E-4D94-4BFA-91BD-634841CD7FC4}"/>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48" name="Green Oval 41">
            <a:extLst>
              <a:ext uri="{FF2B5EF4-FFF2-40B4-BE49-F238E27FC236}">
                <a16:creationId xmlns:a16="http://schemas.microsoft.com/office/drawing/2014/main" id="{EF5E6432-DF2D-4272-8513-E8DDA60458BE}"/>
              </a:ext>
            </a:extLst>
          </p:cNvPr>
          <p:cNvGrpSpPr>
            <a:grpSpLocks noChangeAspect="1"/>
          </p:cNvGrpSpPr>
          <p:nvPr/>
        </p:nvGrpSpPr>
        <p:grpSpPr>
          <a:xfrm>
            <a:off x="9493908" y="1668981"/>
            <a:ext cx="301666" cy="301666"/>
            <a:chOff x="864708" y="7928616"/>
            <a:chExt cx="402336" cy="402336"/>
          </a:xfrm>
        </p:grpSpPr>
        <p:sp>
          <p:nvSpPr>
            <p:cNvPr id="249" name="Oval 248">
              <a:extLst>
                <a:ext uri="{FF2B5EF4-FFF2-40B4-BE49-F238E27FC236}">
                  <a16:creationId xmlns:a16="http://schemas.microsoft.com/office/drawing/2014/main" id="{9DAEF29B-B058-45D7-99AA-4C6FCC2C96E4}"/>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chemeClr val="tx1"/>
                    </a:gs>
                    <a:gs pos="100000">
                      <a:schemeClr val="tx1"/>
                    </a:gs>
                  </a:gsLst>
                  <a:lin ang="5400000" scaled="0"/>
                </a:gradFill>
                <a:latin typeface="Segoe UI Semilight"/>
                <a:cs typeface="Segoe UI" pitchFamily="34" charset="0"/>
              </a:endParaRPr>
            </a:p>
          </p:txBody>
        </p:sp>
        <p:sp>
          <p:nvSpPr>
            <p:cNvPr id="250" name="Oval 249">
              <a:extLst>
                <a:ext uri="{FF2B5EF4-FFF2-40B4-BE49-F238E27FC236}">
                  <a16:creationId xmlns:a16="http://schemas.microsoft.com/office/drawing/2014/main" id="{CC84A9C4-9DFE-4E84-A122-2B06087ED155}"/>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51" name="Green Oval 42">
            <a:extLst>
              <a:ext uri="{FF2B5EF4-FFF2-40B4-BE49-F238E27FC236}">
                <a16:creationId xmlns:a16="http://schemas.microsoft.com/office/drawing/2014/main" id="{060089C7-8002-4C90-A8F7-0C8E75AB2DEC}"/>
              </a:ext>
            </a:extLst>
          </p:cNvPr>
          <p:cNvGrpSpPr>
            <a:grpSpLocks noChangeAspect="1"/>
          </p:cNvGrpSpPr>
          <p:nvPr/>
        </p:nvGrpSpPr>
        <p:grpSpPr>
          <a:xfrm>
            <a:off x="7132379" y="3803501"/>
            <a:ext cx="301666" cy="301666"/>
            <a:chOff x="864708" y="7928616"/>
            <a:chExt cx="402336" cy="402336"/>
          </a:xfrm>
        </p:grpSpPr>
        <p:sp>
          <p:nvSpPr>
            <p:cNvPr id="252" name="Oval 251">
              <a:extLst>
                <a:ext uri="{FF2B5EF4-FFF2-40B4-BE49-F238E27FC236}">
                  <a16:creationId xmlns:a16="http://schemas.microsoft.com/office/drawing/2014/main" id="{97B1278D-C128-4980-9A36-0BDBC010AFA4}"/>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253" name="Oval 252">
              <a:extLst>
                <a:ext uri="{FF2B5EF4-FFF2-40B4-BE49-F238E27FC236}">
                  <a16:creationId xmlns:a16="http://schemas.microsoft.com/office/drawing/2014/main" id="{4EFF5894-0334-4A1F-8567-E3B211A12CA5}"/>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54" name="Green Oval 43">
            <a:extLst>
              <a:ext uri="{FF2B5EF4-FFF2-40B4-BE49-F238E27FC236}">
                <a16:creationId xmlns:a16="http://schemas.microsoft.com/office/drawing/2014/main" id="{64DD0F3D-C7D0-485D-B3FD-ABF13B7C71EA}"/>
              </a:ext>
            </a:extLst>
          </p:cNvPr>
          <p:cNvGrpSpPr>
            <a:grpSpLocks noChangeAspect="1"/>
          </p:cNvGrpSpPr>
          <p:nvPr/>
        </p:nvGrpSpPr>
        <p:grpSpPr>
          <a:xfrm>
            <a:off x="10181038" y="4835147"/>
            <a:ext cx="301666" cy="301666"/>
            <a:chOff x="864708" y="7928616"/>
            <a:chExt cx="402336" cy="402336"/>
          </a:xfrm>
        </p:grpSpPr>
        <p:sp>
          <p:nvSpPr>
            <p:cNvPr id="255" name="Oval 254">
              <a:extLst>
                <a:ext uri="{FF2B5EF4-FFF2-40B4-BE49-F238E27FC236}">
                  <a16:creationId xmlns:a16="http://schemas.microsoft.com/office/drawing/2014/main" id="{9CC7BBCC-11BE-4487-A856-3CCE8B4D0A7D}"/>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chemeClr val="tx1"/>
                    </a:gs>
                    <a:gs pos="100000">
                      <a:schemeClr val="tx1"/>
                    </a:gs>
                  </a:gsLst>
                  <a:lin ang="5400000" scaled="0"/>
                </a:gradFill>
                <a:latin typeface="Segoe UI Semilight"/>
                <a:cs typeface="Segoe UI" pitchFamily="34" charset="0"/>
              </a:endParaRPr>
            </a:p>
          </p:txBody>
        </p:sp>
        <p:sp>
          <p:nvSpPr>
            <p:cNvPr id="256" name="Oval 255">
              <a:extLst>
                <a:ext uri="{FF2B5EF4-FFF2-40B4-BE49-F238E27FC236}">
                  <a16:creationId xmlns:a16="http://schemas.microsoft.com/office/drawing/2014/main" id="{19FF353A-9EE7-4732-8435-BD43B7C6BC9D}"/>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57" name="Green Oval 44">
            <a:extLst>
              <a:ext uri="{FF2B5EF4-FFF2-40B4-BE49-F238E27FC236}">
                <a16:creationId xmlns:a16="http://schemas.microsoft.com/office/drawing/2014/main" id="{0C2B04F2-B7AB-457B-8851-2666DE0F373D}"/>
              </a:ext>
            </a:extLst>
          </p:cNvPr>
          <p:cNvGrpSpPr>
            <a:grpSpLocks noChangeAspect="1"/>
          </p:cNvGrpSpPr>
          <p:nvPr/>
        </p:nvGrpSpPr>
        <p:grpSpPr>
          <a:xfrm>
            <a:off x="8808302" y="1364269"/>
            <a:ext cx="301666" cy="301666"/>
            <a:chOff x="864708" y="7928616"/>
            <a:chExt cx="402336" cy="402336"/>
          </a:xfrm>
        </p:grpSpPr>
        <p:sp>
          <p:nvSpPr>
            <p:cNvPr id="258" name="Oval 257">
              <a:extLst>
                <a:ext uri="{FF2B5EF4-FFF2-40B4-BE49-F238E27FC236}">
                  <a16:creationId xmlns:a16="http://schemas.microsoft.com/office/drawing/2014/main" id="{19F1FE1F-84C7-4544-9457-D062AB563F08}"/>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chemeClr val="tx1"/>
                    </a:gs>
                    <a:gs pos="100000">
                      <a:schemeClr val="tx1"/>
                    </a:gs>
                  </a:gsLst>
                  <a:lin ang="5400000" scaled="0"/>
                </a:gradFill>
                <a:latin typeface="Segoe UI Semilight"/>
                <a:cs typeface="Segoe UI" pitchFamily="34" charset="0"/>
              </a:endParaRPr>
            </a:p>
          </p:txBody>
        </p:sp>
        <p:sp>
          <p:nvSpPr>
            <p:cNvPr id="259" name="Oval 258">
              <a:extLst>
                <a:ext uri="{FF2B5EF4-FFF2-40B4-BE49-F238E27FC236}">
                  <a16:creationId xmlns:a16="http://schemas.microsoft.com/office/drawing/2014/main" id="{D70B3A89-47C8-4BC5-9C46-25F0ED4723AF}"/>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60" name="Green Oval 45">
            <a:extLst>
              <a:ext uri="{FF2B5EF4-FFF2-40B4-BE49-F238E27FC236}">
                <a16:creationId xmlns:a16="http://schemas.microsoft.com/office/drawing/2014/main" id="{DFD8225B-A556-481C-ADE8-37218A5BD23E}"/>
              </a:ext>
            </a:extLst>
          </p:cNvPr>
          <p:cNvGrpSpPr>
            <a:grpSpLocks noChangeAspect="1"/>
          </p:cNvGrpSpPr>
          <p:nvPr/>
        </p:nvGrpSpPr>
        <p:grpSpPr>
          <a:xfrm>
            <a:off x="8884480" y="3632036"/>
            <a:ext cx="301666" cy="301666"/>
            <a:chOff x="864708" y="7928616"/>
            <a:chExt cx="402336" cy="402336"/>
          </a:xfrm>
        </p:grpSpPr>
        <p:sp>
          <p:nvSpPr>
            <p:cNvPr id="261" name="Oval 260">
              <a:extLst>
                <a:ext uri="{FF2B5EF4-FFF2-40B4-BE49-F238E27FC236}">
                  <a16:creationId xmlns:a16="http://schemas.microsoft.com/office/drawing/2014/main" id="{7C9685C7-AEF3-4083-8A2F-373FCAAC6763}"/>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262" name="Oval 261">
              <a:extLst>
                <a:ext uri="{FF2B5EF4-FFF2-40B4-BE49-F238E27FC236}">
                  <a16:creationId xmlns:a16="http://schemas.microsoft.com/office/drawing/2014/main" id="{EC72785B-E281-4F74-B97F-72EA51E91C13}"/>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63" name="Green Oval 46">
            <a:extLst>
              <a:ext uri="{FF2B5EF4-FFF2-40B4-BE49-F238E27FC236}">
                <a16:creationId xmlns:a16="http://schemas.microsoft.com/office/drawing/2014/main" id="{CE705661-390D-48EA-AEAA-3D849EB25C7D}"/>
              </a:ext>
            </a:extLst>
          </p:cNvPr>
          <p:cNvGrpSpPr>
            <a:grpSpLocks noChangeAspect="1"/>
          </p:cNvGrpSpPr>
          <p:nvPr/>
        </p:nvGrpSpPr>
        <p:grpSpPr>
          <a:xfrm>
            <a:off x="9570086" y="4944651"/>
            <a:ext cx="301666" cy="301666"/>
            <a:chOff x="864708" y="7928616"/>
            <a:chExt cx="402336" cy="402336"/>
          </a:xfrm>
        </p:grpSpPr>
        <p:sp>
          <p:nvSpPr>
            <p:cNvPr id="264" name="Oval 263">
              <a:extLst>
                <a:ext uri="{FF2B5EF4-FFF2-40B4-BE49-F238E27FC236}">
                  <a16:creationId xmlns:a16="http://schemas.microsoft.com/office/drawing/2014/main" id="{B1620CA2-6DE3-42EF-922E-C710D81A3CC9}"/>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265" name="Oval 264">
              <a:extLst>
                <a:ext uri="{FF2B5EF4-FFF2-40B4-BE49-F238E27FC236}">
                  <a16:creationId xmlns:a16="http://schemas.microsoft.com/office/drawing/2014/main" id="{211AA73F-7CAC-43AB-BE79-5C5E56D76B36}"/>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66" name="Green Oval 47">
            <a:extLst>
              <a:ext uri="{FF2B5EF4-FFF2-40B4-BE49-F238E27FC236}">
                <a16:creationId xmlns:a16="http://schemas.microsoft.com/office/drawing/2014/main" id="{E14A50F4-3323-42DE-906A-12CA370542E9}"/>
              </a:ext>
            </a:extLst>
          </p:cNvPr>
          <p:cNvGrpSpPr>
            <a:grpSpLocks noChangeAspect="1"/>
          </p:cNvGrpSpPr>
          <p:nvPr/>
        </p:nvGrpSpPr>
        <p:grpSpPr>
          <a:xfrm>
            <a:off x="1342822" y="1242065"/>
            <a:ext cx="301666" cy="301666"/>
            <a:chOff x="864708" y="7928616"/>
            <a:chExt cx="402336" cy="402336"/>
          </a:xfrm>
        </p:grpSpPr>
        <p:sp>
          <p:nvSpPr>
            <p:cNvPr id="267" name="Oval 266">
              <a:extLst>
                <a:ext uri="{FF2B5EF4-FFF2-40B4-BE49-F238E27FC236}">
                  <a16:creationId xmlns:a16="http://schemas.microsoft.com/office/drawing/2014/main" id="{0E3E9C0B-643F-439F-AB84-D60A374D128C}"/>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268" name="Oval 267">
              <a:extLst>
                <a:ext uri="{FF2B5EF4-FFF2-40B4-BE49-F238E27FC236}">
                  <a16:creationId xmlns:a16="http://schemas.microsoft.com/office/drawing/2014/main" id="{BEE2CF87-4250-477F-B28D-D374640048AF}"/>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69" name="Green Oval 48">
            <a:extLst>
              <a:ext uri="{FF2B5EF4-FFF2-40B4-BE49-F238E27FC236}">
                <a16:creationId xmlns:a16="http://schemas.microsoft.com/office/drawing/2014/main" id="{57D759E7-FC6A-4375-925E-ED546BFD3AC7}"/>
              </a:ext>
            </a:extLst>
          </p:cNvPr>
          <p:cNvGrpSpPr>
            <a:grpSpLocks noChangeAspect="1"/>
          </p:cNvGrpSpPr>
          <p:nvPr/>
        </p:nvGrpSpPr>
        <p:grpSpPr>
          <a:xfrm>
            <a:off x="2104605" y="1288089"/>
            <a:ext cx="301666" cy="301666"/>
            <a:chOff x="864708" y="7928616"/>
            <a:chExt cx="402336" cy="402336"/>
          </a:xfrm>
        </p:grpSpPr>
        <p:sp>
          <p:nvSpPr>
            <p:cNvPr id="270" name="Oval 269">
              <a:extLst>
                <a:ext uri="{FF2B5EF4-FFF2-40B4-BE49-F238E27FC236}">
                  <a16:creationId xmlns:a16="http://schemas.microsoft.com/office/drawing/2014/main" id="{0E01ED1E-06EE-4E5D-A8B4-35C6B99AAD9D}"/>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271" name="Oval 270">
              <a:extLst>
                <a:ext uri="{FF2B5EF4-FFF2-40B4-BE49-F238E27FC236}">
                  <a16:creationId xmlns:a16="http://schemas.microsoft.com/office/drawing/2014/main" id="{6CC9B52B-61F2-4CE5-A08F-0B1C69F31274}"/>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72" name="Green Oval 49">
            <a:extLst>
              <a:ext uri="{FF2B5EF4-FFF2-40B4-BE49-F238E27FC236}">
                <a16:creationId xmlns:a16="http://schemas.microsoft.com/office/drawing/2014/main" id="{052558F5-5ACC-455C-9A49-C586EB70A46E}"/>
              </a:ext>
            </a:extLst>
          </p:cNvPr>
          <p:cNvGrpSpPr>
            <a:grpSpLocks noChangeAspect="1"/>
          </p:cNvGrpSpPr>
          <p:nvPr/>
        </p:nvGrpSpPr>
        <p:grpSpPr>
          <a:xfrm>
            <a:off x="1953773" y="1816451"/>
            <a:ext cx="301666" cy="301666"/>
            <a:chOff x="864708" y="7928616"/>
            <a:chExt cx="402336" cy="402336"/>
          </a:xfrm>
        </p:grpSpPr>
        <p:sp>
          <p:nvSpPr>
            <p:cNvPr id="273" name="Oval 272">
              <a:extLst>
                <a:ext uri="{FF2B5EF4-FFF2-40B4-BE49-F238E27FC236}">
                  <a16:creationId xmlns:a16="http://schemas.microsoft.com/office/drawing/2014/main" id="{3ECCC58B-9D5C-409D-9A8C-1FBF604000B1}"/>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274" name="Oval 273">
              <a:extLst>
                <a:ext uri="{FF2B5EF4-FFF2-40B4-BE49-F238E27FC236}">
                  <a16:creationId xmlns:a16="http://schemas.microsoft.com/office/drawing/2014/main" id="{275F087E-D309-43FD-AF3F-15F361483394}"/>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275" name="Green Oval 50">
            <a:extLst>
              <a:ext uri="{FF2B5EF4-FFF2-40B4-BE49-F238E27FC236}">
                <a16:creationId xmlns:a16="http://schemas.microsoft.com/office/drawing/2014/main" id="{A7367897-B16A-4BB6-990A-4807A7A05282}"/>
              </a:ext>
            </a:extLst>
          </p:cNvPr>
          <p:cNvGrpSpPr>
            <a:grpSpLocks noChangeAspect="1"/>
          </p:cNvGrpSpPr>
          <p:nvPr/>
        </p:nvGrpSpPr>
        <p:grpSpPr>
          <a:xfrm>
            <a:off x="3018747" y="754841"/>
            <a:ext cx="301666" cy="301666"/>
            <a:chOff x="864708" y="7928616"/>
            <a:chExt cx="402336" cy="402336"/>
          </a:xfrm>
        </p:grpSpPr>
        <p:sp>
          <p:nvSpPr>
            <p:cNvPr id="276" name="Oval 275">
              <a:extLst>
                <a:ext uri="{FF2B5EF4-FFF2-40B4-BE49-F238E27FC236}">
                  <a16:creationId xmlns:a16="http://schemas.microsoft.com/office/drawing/2014/main" id="{D1136110-968E-46C0-B43D-922751B14767}"/>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277" name="Oval 276">
              <a:extLst>
                <a:ext uri="{FF2B5EF4-FFF2-40B4-BE49-F238E27FC236}">
                  <a16:creationId xmlns:a16="http://schemas.microsoft.com/office/drawing/2014/main" id="{157726F8-F03E-4D2D-9FE8-FE550D6DE01E}"/>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78" name="Green Oval 51">
            <a:extLst>
              <a:ext uri="{FF2B5EF4-FFF2-40B4-BE49-F238E27FC236}">
                <a16:creationId xmlns:a16="http://schemas.microsoft.com/office/drawing/2014/main" id="{E5F3DDF7-B993-4EC4-871B-C01CCC51E3A9}"/>
              </a:ext>
            </a:extLst>
          </p:cNvPr>
          <p:cNvGrpSpPr>
            <a:grpSpLocks noChangeAspect="1"/>
          </p:cNvGrpSpPr>
          <p:nvPr/>
        </p:nvGrpSpPr>
        <p:grpSpPr>
          <a:xfrm>
            <a:off x="2333141" y="1765665"/>
            <a:ext cx="301666" cy="301666"/>
            <a:chOff x="864708" y="7928616"/>
            <a:chExt cx="402336" cy="402336"/>
          </a:xfrm>
        </p:grpSpPr>
        <p:sp>
          <p:nvSpPr>
            <p:cNvPr id="279" name="Oval 278">
              <a:extLst>
                <a:ext uri="{FF2B5EF4-FFF2-40B4-BE49-F238E27FC236}">
                  <a16:creationId xmlns:a16="http://schemas.microsoft.com/office/drawing/2014/main" id="{ECA12A85-11CE-4079-8669-9BA1DC9576EF}"/>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280" name="Oval 279">
              <a:extLst>
                <a:ext uri="{FF2B5EF4-FFF2-40B4-BE49-F238E27FC236}">
                  <a16:creationId xmlns:a16="http://schemas.microsoft.com/office/drawing/2014/main" id="{33517646-DC1C-41C9-B8D0-1A10C24DEDC7}"/>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81" name="Green Oval 52">
            <a:extLst>
              <a:ext uri="{FF2B5EF4-FFF2-40B4-BE49-F238E27FC236}">
                <a16:creationId xmlns:a16="http://schemas.microsoft.com/office/drawing/2014/main" id="{463B789D-406E-4A95-813D-CC3C7EB65BE6}"/>
              </a:ext>
            </a:extLst>
          </p:cNvPr>
          <p:cNvGrpSpPr>
            <a:grpSpLocks noChangeAspect="1"/>
          </p:cNvGrpSpPr>
          <p:nvPr/>
        </p:nvGrpSpPr>
        <p:grpSpPr>
          <a:xfrm>
            <a:off x="2409318" y="2583122"/>
            <a:ext cx="301666" cy="301666"/>
            <a:chOff x="864708" y="7928616"/>
            <a:chExt cx="402336" cy="402336"/>
          </a:xfrm>
        </p:grpSpPr>
        <p:sp>
          <p:nvSpPr>
            <p:cNvPr id="282" name="Oval 281">
              <a:extLst>
                <a:ext uri="{FF2B5EF4-FFF2-40B4-BE49-F238E27FC236}">
                  <a16:creationId xmlns:a16="http://schemas.microsoft.com/office/drawing/2014/main" id="{8DF08378-4E28-4DA0-B443-99094944A727}"/>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chemeClr val="tx1"/>
                    </a:gs>
                    <a:gs pos="100000">
                      <a:schemeClr val="tx1"/>
                    </a:gs>
                  </a:gsLst>
                  <a:lin ang="5400000" scaled="0"/>
                </a:gradFill>
                <a:latin typeface="Segoe UI Semilight"/>
                <a:cs typeface="Segoe UI" pitchFamily="34" charset="0"/>
              </a:endParaRPr>
            </a:p>
          </p:txBody>
        </p:sp>
        <p:sp>
          <p:nvSpPr>
            <p:cNvPr id="283" name="Oval 282">
              <a:extLst>
                <a:ext uri="{FF2B5EF4-FFF2-40B4-BE49-F238E27FC236}">
                  <a16:creationId xmlns:a16="http://schemas.microsoft.com/office/drawing/2014/main" id="{C2A4DB2C-8297-4A4A-8015-4BF8627E76FA}"/>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84" name="Green Oval 53">
            <a:extLst>
              <a:ext uri="{FF2B5EF4-FFF2-40B4-BE49-F238E27FC236}">
                <a16:creationId xmlns:a16="http://schemas.microsoft.com/office/drawing/2014/main" id="{9BC4E16F-8D40-43E8-B6DA-CC0476183741}"/>
              </a:ext>
            </a:extLst>
          </p:cNvPr>
          <p:cNvGrpSpPr>
            <a:grpSpLocks noChangeAspect="1"/>
          </p:cNvGrpSpPr>
          <p:nvPr/>
        </p:nvGrpSpPr>
        <p:grpSpPr>
          <a:xfrm>
            <a:off x="2778822" y="2358682"/>
            <a:ext cx="301666" cy="301666"/>
            <a:chOff x="864708" y="7928616"/>
            <a:chExt cx="402336" cy="402336"/>
          </a:xfrm>
        </p:grpSpPr>
        <p:sp>
          <p:nvSpPr>
            <p:cNvPr id="285" name="Oval 284">
              <a:extLst>
                <a:ext uri="{FF2B5EF4-FFF2-40B4-BE49-F238E27FC236}">
                  <a16:creationId xmlns:a16="http://schemas.microsoft.com/office/drawing/2014/main" id="{3232FE8D-02E8-4C1C-93DA-0037E01CC38B}"/>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chemeClr val="tx1"/>
                    </a:gs>
                    <a:gs pos="100000">
                      <a:schemeClr val="tx1"/>
                    </a:gs>
                  </a:gsLst>
                  <a:lin ang="5400000" scaled="0"/>
                </a:gradFill>
                <a:latin typeface="Segoe UI Semilight"/>
                <a:cs typeface="Segoe UI" pitchFamily="34" charset="0"/>
              </a:endParaRPr>
            </a:p>
          </p:txBody>
        </p:sp>
        <p:sp>
          <p:nvSpPr>
            <p:cNvPr id="286" name="Oval 285">
              <a:extLst>
                <a:ext uri="{FF2B5EF4-FFF2-40B4-BE49-F238E27FC236}">
                  <a16:creationId xmlns:a16="http://schemas.microsoft.com/office/drawing/2014/main" id="{37223D79-A787-4893-9205-55D17CC877CA}"/>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287" name="Green Oval 54">
            <a:extLst>
              <a:ext uri="{FF2B5EF4-FFF2-40B4-BE49-F238E27FC236}">
                <a16:creationId xmlns:a16="http://schemas.microsoft.com/office/drawing/2014/main" id="{46C6E232-AE98-4E8B-8B56-A074592B53B8}"/>
              </a:ext>
            </a:extLst>
          </p:cNvPr>
          <p:cNvGrpSpPr>
            <a:grpSpLocks noChangeAspect="1"/>
          </p:cNvGrpSpPr>
          <p:nvPr/>
        </p:nvGrpSpPr>
        <p:grpSpPr>
          <a:xfrm>
            <a:off x="6067406" y="3344906"/>
            <a:ext cx="301666" cy="301666"/>
            <a:chOff x="864708" y="7928616"/>
            <a:chExt cx="402336" cy="402336"/>
          </a:xfrm>
        </p:grpSpPr>
        <p:sp>
          <p:nvSpPr>
            <p:cNvPr id="288" name="Oval 287">
              <a:extLst>
                <a:ext uri="{FF2B5EF4-FFF2-40B4-BE49-F238E27FC236}">
                  <a16:creationId xmlns:a16="http://schemas.microsoft.com/office/drawing/2014/main" id="{596D297B-5120-4D39-AF36-A6DC71649E74}"/>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chemeClr val="tx1"/>
                    </a:gs>
                    <a:gs pos="100000">
                      <a:schemeClr val="tx1"/>
                    </a:gs>
                  </a:gsLst>
                  <a:lin ang="5400000" scaled="0"/>
                </a:gradFill>
                <a:latin typeface="Segoe UI Semilight"/>
                <a:cs typeface="Segoe UI" pitchFamily="34" charset="0"/>
              </a:endParaRPr>
            </a:p>
          </p:txBody>
        </p:sp>
        <p:sp>
          <p:nvSpPr>
            <p:cNvPr id="289" name="Oval 288">
              <a:extLst>
                <a:ext uri="{FF2B5EF4-FFF2-40B4-BE49-F238E27FC236}">
                  <a16:creationId xmlns:a16="http://schemas.microsoft.com/office/drawing/2014/main" id="{E7114C77-FD26-4AEC-B42A-B23709E6EEFB}"/>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90" name="Green Oval 55">
            <a:extLst>
              <a:ext uri="{FF2B5EF4-FFF2-40B4-BE49-F238E27FC236}">
                <a16:creationId xmlns:a16="http://schemas.microsoft.com/office/drawing/2014/main" id="{FFB9AA15-41DE-457A-9D75-98E0E1F3FE7F}"/>
              </a:ext>
            </a:extLst>
          </p:cNvPr>
          <p:cNvGrpSpPr>
            <a:grpSpLocks noChangeAspect="1"/>
          </p:cNvGrpSpPr>
          <p:nvPr/>
        </p:nvGrpSpPr>
        <p:grpSpPr>
          <a:xfrm>
            <a:off x="2180783" y="2889361"/>
            <a:ext cx="301666" cy="301666"/>
            <a:chOff x="864708" y="7928616"/>
            <a:chExt cx="402336" cy="402336"/>
          </a:xfrm>
        </p:grpSpPr>
        <p:sp>
          <p:nvSpPr>
            <p:cNvPr id="291" name="Oval 290">
              <a:extLst>
                <a:ext uri="{FF2B5EF4-FFF2-40B4-BE49-F238E27FC236}">
                  <a16:creationId xmlns:a16="http://schemas.microsoft.com/office/drawing/2014/main" id="{0EBA4654-C616-4B92-A98B-9D98D10E6FD8}"/>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chemeClr val="tx1"/>
                    </a:gs>
                    <a:gs pos="100000">
                      <a:schemeClr val="tx1"/>
                    </a:gs>
                  </a:gsLst>
                  <a:lin ang="5400000" scaled="0"/>
                </a:gradFill>
                <a:latin typeface="Segoe UI Semilight"/>
                <a:cs typeface="Segoe UI" pitchFamily="34" charset="0"/>
              </a:endParaRPr>
            </a:p>
          </p:txBody>
        </p:sp>
        <p:sp>
          <p:nvSpPr>
            <p:cNvPr id="292" name="Oval 291">
              <a:extLst>
                <a:ext uri="{FF2B5EF4-FFF2-40B4-BE49-F238E27FC236}">
                  <a16:creationId xmlns:a16="http://schemas.microsoft.com/office/drawing/2014/main" id="{91EBCD81-B414-4E59-B178-DD069B669F09}"/>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93" name="Green Oval 56">
            <a:extLst>
              <a:ext uri="{FF2B5EF4-FFF2-40B4-BE49-F238E27FC236}">
                <a16:creationId xmlns:a16="http://schemas.microsoft.com/office/drawing/2014/main" id="{5C80013C-8EDF-404C-B128-47EE9873C4A1}"/>
              </a:ext>
            </a:extLst>
          </p:cNvPr>
          <p:cNvGrpSpPr>
            <a:grpSpLocks noChangeAspect="1"/>
          </p:cNvGrpSpPr>
          <p:nvPr/>
        </p:nvGrpSpPr>
        <p:grpSpPr>
          <a:xfrm>
            <a:off x="2637853" y="1592803"/>
            <a:ext cx="301666" cy="301666"/>
            <a:chOff x="864708" y="7928616"/>
            <a:chExt cx="402336" cy="402336"/>
          </a:xfrm>
        </p:grpSpPr>
        <p:sp>
          <p:nvSpPr>
            <p:cNvPr id="294" name="Oval 293">
              <a:extLst>
                <a:ext uri="{FF2B5EF4-FFF2-40B4-BE49-F238E27FC236}">
                  <a16:creationId xmlns:a16="http://schemas.microsoft.com/office/drawing/2014/main" id="{0D41959A-418B-41ED-9C07-4E94CCAD49C9}"/>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295" name="Oval 294">
              <a:extLst>
                <a:ext uri="{FF2B5EF4-FFF2-40B4-BE49-F238E27FC236}">
                  <a16:creationId xmlns:a16="http://schemas.microsoft.com/office/drawing/2014/main" id="{690FCD65-25F3-4CFE-9101-0DEC8C19ADE9}"/>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296" name="Green Oval 57">
            <a:extLst>
              <a:ext uri="{FF2B5EF4-FFF2-40B4-BE49-F238E27FC236}">
                <a16:creationId xmlns:a16="http://schemas.microsoft.com/office/drawing/2014/main" id="{628FDB5A-321E-4971-8EC1-9E5364DDB79E}"/>
              </a:ext>
            </a:extLst>
          </p:cNvPr>
          <p:cNvGrpSpPr>
            <a:grpSpLocks noChangeAspect="1"/>
          </p:cNvGrpSpPr>
          <p:nvPr/>
        </p:nvGrpSpPr>
        <p:grpSpPr>
          <a:xfrm>
            <a:off x="3902733" y="5422228"/>
            <a:ext cx="301666" cy="301666"/>
            <a:chOff x="864708" y="7928616"/>
            <a:chExt cx="402336" cy="402336"/>
          </a:xfrm>
        </p:grpSpPr>
        <p:sp>
          <p:nvSpPr>
            <p:cNvPr id="297" name="Oval 296">
              <a:extLst>
                <a:ext uri="{FF2B5EF4-FFF2-40B4-BE49-F238E27FC236}">
                  <a16:creationId xmlns:a16="http://schemas.microsoft.com/office/drawing/2014/main" id="{55175418-D849-46D2-8999-B6573B44C123}"/>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chemeClr val="tx1"/>
                    </a:gs>
                    <a:gs pos="100000">
                      <a:schemeClr val="tx1"/>
                    </a:gs>
                  </a:gsLst>
                  <a:lin ang="5400000" scaled="0"/>
                </a:gradFill>
                <a:latin typeface="Segoe UI Semilight"/>
                <a:cs typeface="Segoe UI" pitchFamily="34" charset="0"/>
              </a:endParaRPr>
            </a:p>
          </p:txBody>
        </p:sp>
        <p:sp>
          <p:nvSpPr>
            <p:cNvPr id="298" name="Oval 297">
              <a:extLst>
                <a:ext uri="{FF2B5EF4-FFF2-40B4-BE49-F238E27FC236}">
                  <a16:creationId xmlns:a16="http://schemas.microsoft.com/office/drawing/2014/main" id="{6FA0E58B-A55E-4F85-8578-A8A1F6C62B23}"/>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299" name="Green Oval 58">
            <a:extLst>
              <a:ext uri="{FF2B5EF4-FFF2-40B4-BE49-F238E27FC236}">
                <a16:creationId xmlns:a16="http://schemas.microsoft.com/office/drawing/2014/main" id="{B3E00C94-8C32-4E7D-B170-A76A42B7E5AF}"/>
              </a:ext>
            </a:extLst>
          </p:cNvPr>
          <p:cNvGrpSpPr>
            <a:grpSpLocks noChangeAspect="1"/>
          </p:cNvGrpSpPr>
          <p:nvPr/>
        </p:nvGrpSpPr>
        <p:grpSpPr>
          <a:xfrm>
            <a:off x="3601067" y="1516624"/>
            <a:ext cx="301666" cy="301666"/>
            <a:chOff x="864708" y="7928616"/>
            <a:chExt cx="402336" cy="402336"/>
          </a:xfrm>
        </p:grpSpPr>
        <p:sp>
          <p:nvSpPr>
            <p:cNvPr id="300" name="Oval 299">
              <a:extLst>
                <a:ext uri="{FF2B5EF4-FFF2-40B4-BE49-F238E27FC236}">
                  <a16:creationId xmlns:a16="http://schemas.microsoft.com/office/drawing/2014/main" id="{FDBAF6AD-9720-44ED-99DE-6B34B8848333}"/>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301" name="Oval 300">
              <a:extLst>
                <a:ext uri="{FF2B5EF4-FFF2-40B4-BE49-F238E27FC236}">
                  <a16:creationId xmlns:a16="http://schemas.microsoft.com/office/drawing/2014/main" id="{C895BEEA-485D-41FF-AD07-A2F8F7E5ACEB}"/>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302" name="Green Oval 59">
            <a:extLst>
              <a:ext uri="{FF2B5EF4-FFF2-40B4-BE49-F238E27FC236}">
                <a16:creationId xmlns:a16="http://schemas.microsoft.com/office/drawing/2014/main" id="{ED88020C-59E3-4B6C-AC51-AD751A253C39}"/>
              </a:ext>
            </a:extLst>
          </p:cNvPr>
          <p:cNvGrpSpPr>
            <a:grpSpLocks noChangeAspect="1"/>
          </p:cNvGrpSpPr>
          <p:nvPr/>
        </p:nvGrpSpPr>
        <p:grpSpPr>
          <a:xfrm>
            <a:off x="3018747" y="3421084"/>
            <a:ext cx="301666" cy="301666"/>
            <a:chOff x="864708" y="7928616"/>
            <a:chExt cx="402336" cy="402336"/>
          </a:xfrm>
        </p:grpSpPr>
        <p:sp>
          <p:nvSpPr>
            <p:cNvPr id="303" name="Oval 302">
              <a:extLst>
                <a:ext uri="{FF2B5EF4-FFF2-40B4-BE49-F238E27FC236}">
                  <a16:creationId xmlns:a16="http://schemas.microsoft.com/office/drawing/2014/main" id="{389A4325-1C81-4488-B8C6-C8DA7C7B6420}"/>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chemeClr val="tx1"/>
                    </a:gs>
                    <a:gs pos="100000">
                      <a:schemeClr val="tx1"/>
                    </a:gs>
                  </a:gsLst>
                  <a:lin ang="5400000" scaled="0"/>
                </a:gradFill>
                <a:latin typeface="Segoe UI Semilight"/>
                <a:cs typeface="Segoe UI" pitchFamily="34" charset="0"/>
              </a:endParaRPr>
            </a:p>
          </p:txBody>
        </p:sp>
        <p:sp>
          <p:nvSpPr>
            <p:cNvPr id="304" name="Oval 303">
              <a:extLst>
                <a:ext uri="{FF2B5EF4-FFF2-40B4-BE49-F238E27FC236}">
                  <a16:creationId xmlns:a16="http://schemas.microsoft.com/office/drawing/2014/main" id="{9B7654F9-0A09-434B-BD69-62A2464A4054}"/>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Semilight"/>
                <a:cs typeface="Segoe UI" pitchFamily="34" charset="0"/>
              </a:endParaRPr>
            </a:p>
          </p:txBody>
        </p:sp>
      </p:grpSp>
      <p:grpSp>
        <p:nvGrpSpPr>
          <p:cNvPr id="305" name="Green Oval 60">
            <a:extLst>
              <a:ext uri="{FF2B5EF4-FFF2-40B4-BE49-F238E27FC236}">
                <a16:creationId xmlns:a16="http://schemas.microsoft.com/office/drawing/2014/main" id="{04A283E4-9F6F-4A58-9E7A-C8BA37E7F2C3}"/>
              </a:ext>
            </a:extLst>
          </p:cNvPr>
          <p:cNvGrpSpPr>
            <a:grpSpLocks noChangeAspect="1"/>
          </p:cNvGrpSpPr>
          <p:nvPr/>
        </p:nvGrpSpPr>
        <p:grpSpPr>
          <a:xfrm>
            <a:off x="4009064" y="4182868"/>
            <a:ext cx="301666" cy="301666"/>
            <a:chOff x="864708" y="7928616"/>
            <a:chExt cx="402336" cy="402336"/>
          </a:xfrm>
        </p:grpSpPr>
        <p:sp>
          <p:nvSpPr>
            <p:cNvPr id="306" name="Oval 305">
              <a:extLst>
                <a:ext uri="{FF2B5EF4-FFF2-40B4-BE49-F238E27FC236}">
                  <a16:creationId xmlns:a16="http://schemas.microsoft.com/office/drawing/2014/main" id="{36BFC6D5-47D1-451D-B7CE-88D1495A9490}"/>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a:gradFill>
                  <a:gsLst>
                    <a:gs pos="0">
                      <a:schemeClr val="tx1"/>
                    </a:gs>
                    <a:gs pos="100000">
                      <a:schemeClr val="tx1"/>
                    </a:gs>
                  </a:gsLst>
                  <a:lin ang="5400000" scaled="0"/>
                </a:gradFill>
                <a:latin typeface="Segoe UI Semilight"/>
                <a:cs typeface="Segoe UI" pitchFamily="34" charset="0"/>
              </a:endParaRPr>
            </a:p>
          </p:txBody>
        </p:sp>
        <p:sp>
          <p:nvSpPr>
            <p:cNvPr id="307" name="Oval 306">
              <a:extLst>
                <a:ext uri="{FF2B5EF4-FFF2-40B4-BE49-F238E27FC236}">
                  <a16:creationId xmlns:a16="http://schemas.microsoft.com/office/drawing/2014/main" id="{3ADDE012-1A61-4909-B7B2-81B93257C43B}"/>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08" name="Yellow Oval 28">
            <a:extLst>
              <a:ext uri="{FF2B5EF4-FFF2-40B4-BE49-F238E27FC236}">
                <a16:creationId xmlns:a16="http://schemas.microsoft.com/office/drawing/2014/main" id="{3ADF61E4-8F8A-460E-B04A-2F51A8B35A48}"/>
              </a:ext>
            </a:extLst>
          </p:cNvPr>
          <p:cNvGrpSpPr>
            <a:grpSpLocks noChangeAspect="1"/>
          </p:cNvGrpSpPr>
          <p:nvPr/>
        </p:nvGrpSpPr>
        <p:grpSpPr>
          <a:xfrm>
            <a:off x="1799892" y="1364269"/>
            <a:ext cx="201110" cy="201110"/>
            <a:chOff x="864708" y="7928616"/>
            <a:chExt cx="402336" cy="402336"/>
          </a:xfrm>
        </p:grpSpPr>
        <p:sp>
          <p:nvSpPr>
            <p:cNvPr id="309" name="Oval 308">
              <a:extLst>
                <a:ext uri="{FF2B5EF4-FFF2-40B4-BE49-F238E27FC236}">
                  <a16:creationId xmlns:a16="http://schemas.microsoft.com/office/drawing/2014/main" id="{498EA2E3-C01D-4230-BA72-4423B6A49C2C}"/>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10" name="Oval 309">
              <a:extLst>
                <a:ext uri="{FF2B5EF4-FFF2-40B4-BE49-F238E27FC236}">
                  <a16:creationId xmlns:a16="http://schemas.microsoft.com/office/drawing/2014/main" id="{2B624B7C-A437-4568-B6CA-A32098FF1A99}"/>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11" name="Yellow Oval 29">
            <a:extLst>
              <a:ext uri="{FF2B5EF4-FFF2-40B4-BE49-F238E27FC236}">
                <a16:creationId xmlns:a16="http://schemas.microsoft.com/office/drawing/2014/main" id="{825C35FB-C236-4101-8EFB-225910AE1EB5}"/>
              </a:ext>
            </a:extLst>
          </p:cNvPr>
          <p:cNvGrpSpPr>
            <a:grpSpLocks noChangeAspect="1"/>
          </p:cNvGrpSpPr>
          <p:nvPr/>
        </p:nvGrpSpPr>
        <p:grpSpPr>
          <a:xfrm>
            <a:off x="3094924" y="1745162"/>
            <a:ext cx="201110" cy="201110"/>
            <a:chOff x="864708" y="7928616"/>
            <a:chExt cx="402336" cy="402336"/>
          </a:xfrm>
        </p:grpSpPr>
        <p:sp>
          <p:nvSpPr>
            <p:cNvPr id="312" name="Oval 311">
              <a:extLst>
                <a:ext uri="{FF2B5EF4-FFF2-40B4-BE49-F238E27FC236}">
                  <a16:creationId xmlns:a16="http://schemas.microsoft.com/office/drawing/2014/main" id="{6B1CEB29-1935-43AE-AAA7-0207F14AA6A0}"/>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13" name="Oval 312">
              <a:extLst>
                <a:ext uri="{FF2B5EF4-FFF2-40B4-BE49-F238E27FC236}">
                  <a16:creationId xmlns:a16="http://schemas.microsoft.com/office/drawing/2014/main" id="{DAC825F2-1E5F-4D28-9BFE-010243219850}"/>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14" name="Yellow Oval 30">
            <a:extLst>
              <a:ext uri="{FF2B5EF4-FFF2-40B4-BE49-F238E27FC236}">
                <a16:creationId xmlns:a16="http://schemas.microsoft.com/office/drawing/2014/main" id="{1EB3AC24-323A-423F-A6F5-659D06758FCE}"/>
              </a:ext>
            </a:extLst>
          </p:cNvPr>
          <p:cNvGrpSpPr>
            <a:grpSpLocks noChangeAspect="1"/>
          </p:cNvGrpSpPr>
          <p:nvPr/>
        </p:nvGrpSpPr>
        <p:grpSpPr>
          <a:xfrm>
            <a:off x="1647536" y="1516625"/>
            <a:ext cx="201110" cy="201110"/>
            <a:chOff x="864708" y="7928616"/>
            <a:chExt cx="402336" cy="402336"/>
          </a:xfrm>
        </p:grpSpPr>
        <p:sp>
          <p:nvSpPr>
            <p:cNvPr id="315" name="Oval 314">
              <a:extLst>
                <a:ext uri="{FF2B5EF4-FFF2-40B4-BE49-F238E27FC236}">
                  <a16:creationId xmlns:a16="http://schemas.microsoft.com/office/drawing/2014/main" id="{C0C59BF0-0E09-4B31-A2CE-BB73C4918224}"/>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16" name="Oval 315">
              <a:extLst>
                <a:ext uri="{FF2B5EF4-FFF2-40B4-BE49-F238E27FC236}">
                  <a16:creationId xmlns:a16="http://schemas.microsoft.com/office/drawing/2014/main" id="{D535ECEF-2CB7-45A9-9D10-D7191DD8DBFC}"/>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17" name="Yellow Oval 31">
            <a:extLst>
              <a:ext uri="{FF2B5EF4-FFF2-40B4-BE49-F238E27FC236}">
                <a16:creationId xmlns:a16="http://schemas.microsoft.com/office/drawing/2014/main" id="{4AB29CCC-BB60-4D41-A1BD-6C4666362B7A}"/>
              </a:ext>
            </a:extLst>
          </p:cNvPr>
          <p:cNvGrpSpPr>
            <a:grpSpLocks noChangeAspect="1"/>
          </p:cNvGrpSpPr>
          <p:nvPr/>
        </p:nvGrpSpPr>
        <p:grpSpPr>
          <a:xfrm>
            <a:off x="2409319" y="1111358"/>
            <a:ext cx="201110" cy="201110"/>
            <a:chOff x="864708" y="7928616"/>
            <a:chExt cx="402336" cy="402336"/>
          </a:xfrm>
        </p:grpSpPr>
        <p:sp>
          <p:nvSpPr>
            <p:cNvPr id="318" name="Oval 317">
              <a:extLst>
                <a:ext uri="{FF2B5EF4-FFF2-40B4-BE49-F238E27FC236}">
                  <a16:creationId xmlns:a16="http://schemas.microsoft.com/office/drawing/2014/main" id="{1161EDBB-D2FC-4CBA-98CA-6516F4E25FD3}"/>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19" name="Oval 318">
              <a:extLst>
                <a:ext uri="{FF2B5EF4-FFF2-40B4-BE49-F238E27FC236}">
                  <a16:creationId xmlns:a16="http://schemas.microsoft.com/office/drawing/2014/main" id="{E3B3ACE4-79E7-450F-8277-EDEDAC3D8561}"/>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20" name="Yellow Oval 32">
            <a:extLst>
              <a:ext uri="{FF2B5EF4-FFF2-40B4-BE49-F238E27FC236}">
                <a16:creationId xmlns:a16="http://schemas.microsoft.com/office/drawing/2014/main" id="{961E47AE-7F00-423A-A2CD-0BAC66512CE2}"/>
              </a:ext>
            </a:extLst>
          </p:cNvPr>
          <p:cNvGrpSpPr>
            <a:grpSpLocks noChangeAspect="1"/>
          </p:cNvGrpSpPr>
          <p:nvPr/>
        </p:nvGrpSpPr>
        <p:grpSpPr>
          <a:xfrm>
            <a:off x="3299084" y="4182870"/>
            <a:ext cx="201110" cy="201110"/>
            <a:chOff x="864708" y="7928616"/>
            <a:chExt cx="402336" cy="402336"/>
          </a:xfrm>
        </p:grpSpPr>
        <p:sp>
          <p:nvSpPr>
            <p:cNvPr id="321" name="Oval 320">
              <a:extLst>
                <a:ext uri="{FF2B5EF4-FFF2-40B4-BE49-F238E27FC236}">
                  <a16:creationId xmlns:a16="http://schemas.microsoft.com/office/drawing/2014/main" id="{69E1494B-F41C-43C3-A36F-0A60102E096A}"/>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22" name="Oval 321">
              <a:extLst>
                <a:ext uri="{FF2B5EF4-FFF2-40B4-BE49-F238E27FC236}">
                  <a16:creationId xmlns:a16="http://schemas.microsoft.com/office/drawing/2014/main" id="{8D0CC744-5522-49E5-84B0-D80B3E93D41D}"/>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23" name="Yellow Oval 33">
            <a:extLst>
              <a:ext uri="{FF2B5EF4-FFF2-40B4-BE49-F238E27FC236}">
                <a16:creationId xmlns:a16="http://schemas.microsoft.com/office/drawing/2014/main" id="{6683747B-D774-4A02-AC59-EB92F9F549DB}"/>
              </a:ext>
            </a:extLst>
          </p:cNvPr>
          <p:cNvGrpSpPr>
            <a:grpSpLocks noChangeAspect="1"/>
          </p:cNvGrpSpPr>
          <p:nvPr/>
        </p:nvGrpSpPr>
        <p:grpSpPr>
          <a:xfrm>
            <a:off x="2918193" y="1111358"/>
            <a:ext cx="201110" cy="201110"/>
            <a:chOff x="864708" y="7928616"/>
            <a:chExt cx="402336" cy="402336"/>
          </a:xfrm>
        </p:grpSpPr>
        <p:sp>
          <p:nvSpPr>
            <p:cNvPr id="324" name="Oval 323">
              <a:extLst>
                <a:ext uri="{FF2B5EF4-FFF2-40B4-BE49-F238E27FC236}">
                  <a16:creationId xmlns:a16="http://schemas.microsoft.com/office/drawing/2014/main" id="{0839D667-7677-4850-9D2B-ADCE7DC74311}"/>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25" name="Oval 324">
              <a:extLst>
                <a:ext uri="{FF2B5EF4-FFF2-40B4-BE49-F238E27FC236}">
                  <a16:creationId xmlns:a16="http://schemas.microsoft.com/office/drawing/2014/main" id="{99EC60D9-EA9B-4D33-992B-20BFAF4CA72A}"/>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26" name="Yellow Oval 34">
            <a:extLst>
              <a:ext uri="{FF2B5EF4-FFF2-40B4-BE49-F238E27FC236}">
                <a16:creationId xmlns:a16="http://schemas.microsoft.com/office/drawing/2014/main" id="{5D389B83-9705-4797-A6BB-C43A783443E7}"/>
              </a:ext>
            </a:extLst>
          </p:cNvPr>
          <p:cNvGrpSpPr>
            <a:grpSpLocks noChangeAspect="1"/>
          </p:cNvGrpSpPr>
          <p:nvPr/>
        </p:nvGrpSpPr>
        <p:grpSpPr>
          <a:xfrm>
            <a:off x="6660391" y="1668984"/>
            <a:ext cx="201110" cy="201110"/>
            <a:chOff x="864708" y="7928616"/>
            <a:chExt cx="402336" cy="402336"/>
          </a:xfrm>
        </p:grpSpPr>
        <p:sp>
          <p:nvSpPr>
            <p:cNvPr id="327" name="Oval 326">
              <a:extLst>
                <a:ext uri="{FF2B5EF4-FFF2-40B4-BE49-F238E27FC236}">
                  <a16:creationId xmlns:a16="http://schemas.microsoft.com/office/drawing/2014/main" id="{3F869983-AF6A-4615-B970-5A29CFED9BE4}"/>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28" name="Oval 327">
              <a:extLst>
                <a:ext uri="{FF2B5EF4-FFF2-40B4-BE49-F238E27FC236}">
                  <a16:creationId xmlns:a16="http://schemas.microsoft.com/office/drawing/2014/main" id="{1D28A461-232D-45FE-9141-C59EA0BDA8A4}"/>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29" name="Yellow Oval 34">
            <a:extLst>
              <a:ext uri="{FF2B5EF4-FFF2-40B4-BE49-F238E27FC236}">
                <a16:creationId xmlns:a16="http://schemas.microsoft.com/office/drawing/2014/main" id="{E1AED361-7D7F-46ED-B9C3-C7BF28244A4B}"/>
              </a:ext>
            </a:extLst>
          </p:cNvPr>
          <p:cNvGrpSpPr>
            <a:grpSpLocks noChangeAspect="1"/>
          </p:cNvGrpSpPr>
          <p:nvPr/>
        </p:nvGrpSpPr>
        <p:grpSpPr>
          <a:xfrm>
            <a:off x="7589451" y="2095264"/>
            <a:ext cx="201110" cy="201110"/>
            <a:chOff x="864708" y="7928616"/>
            <a:chExt cx="402336" cy="402336"/>
          </a:xfrm>
        </p:grpSpPr>
        <p:sp>
          <p:nvSpPr>
            <p:cNvPr id="330" name="Oval 329">
              <a:extLst>
                <a:ext uri="{FF2B5EF4-FFF2-40B4-BE49-F238E27FC236}">
                  <a16:creationId xmlns:a16="http://schemas.microsoft.com/office/drawing/2014/main" id="{F8BC52DD-9835-4DBF-A5CA-2409CACB5B7E}"/>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31" name="Oval 330">
              <a:extLst>
                <a:ext uri="{FF2B5EF4-FFF2-40B4-BE49-F238E27FC236}">
                  <a16:creationId xmlns:a16="http://schemas.microsoft.com/office/drawing/2014/main" id="{4091A559-313E-409F-B0AD-BB5B3B0976C8}"/>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32" name="Yellow Oval 35">
            <a:extLst>
              <a:ext uri="{FF2B5EF4-FFF2-40B4-BE49-F238E27FC236}">
                <a16:creationId xmlns:a16="http://schemas.microsoft.com/office/drawing/2014/main" id="{11EFDC78-DD15-4F6F-ACF4-26AE0EC60492}"/>
              </a:ext>
            </a:extLst>
          </p:cNvPr>
          <p:cNvGrpSpPr>
            <a:grpSpLocks noChangeAspect="1"/>
          </p:cNvGrpSpPr>
          <p:nvPr/>
        </p:nvGrpSpPr>
        <p:grpSpPr>
          <a:xfrm>
            <a:off x="1799892" y="1048573"/>
            <a:ext cx="201110" cy="201110"/>
            <a:chOff x="864708" y="7928616"/>
            <a:chExt cx="402336" cy="402336"/>
          </a:xfrm>
        </p:grpSpPr>
        <p:sp>
          <p:nvSpPr>
            <p:cNvPr id="333" name="Oval 332">
              <a:extLst>
                <a:ext uri="{FF2B5EF4-FFF2-40B4-BE49-F238E27FC236}">
                  <a16:creationId xmlns:a16="http://schemas.microsoft.com/office/drawing/2014/main" id="{5B3FF5EE-8171-461B-A751-4C68E8AB47F3}"/>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34" name="Oval 333">
              <a:extLst>
                <a:ext uri="{FF2B5EF4-FFF2-40B4-BE49-F238E27FC236}">
                  <a16:creationId xmlns:a16="http://schemas.microsoft.com/office/drawing/2014/main" id="{72345C9D-90CD-4C41-BB62-B5DE96FDBED9}"/>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35" name="Yellow Oval 36">
            <a:extLst>
              <a:ext uri="{FF2B5EF4-FFF2-40B4-BE49-F238E27FC236}">
                <a16:creationId xmlns:a16="http://schemas.microsoft.com/office/drawing/2014/main" id="{EB01AF38-A32C-46A9-B3BC-B0203147E417}"/>
              </a:ext>
            </a:extLst>
          </p:cNvPr>
          <p:cNvGrpSpPr>
            <a:grpSpLocks noChangeAspect="1"/>
          </p:cNvGrpSpPr>
          <p:nvPr/>
        </p:nvGrpSpPr>
        <p:grpSpPr>
          <a:xfrm>
            <a:off x="2256963" y="1592804"/>
            <a:ext cx="201110" cy="201110"/>
            <a:chOff x="864708" y="7928616"/>
            <a:chExt cx="402336" cy="402336"/>
          </a:xfrm>
        </p:grpSpPr>
        <p:sp>
          <p:nvSpPr>
            <p:cNvPr id="336" name="Oval 335">
              <a:extLst>
                <a:ext uri="{FF2B5EF4-FFF2-40B4-BE49-F238E27FC236}">
                  <a16:creationId xmlns:a16="http://schemas.microsoft.com/office/drawing/2014/main" id="{4A99EAA8-7BE1-459D-B271-A75A589E7942}"/>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37" name="Oval 336">
              <a:extLst>
                <a:ext uri="{FF2B5EF4-FFF2-40B4-BE49-F238E27FC236}">
                  <a16:creationId xmlns:a16="http://schemas.microsoft.com/office/drawing/2014/main" id="{953C2940-2FA4-4A72-BECA-58B00626650A}"/>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38" name="Yellow Oval 37">
            <a:extLst>
              <a:ext uri="{FF2B5EF4-FFF2-40B4-BE49-F238E27FC236}">
                <a16:creationId xmlns:a16="http://schemas.microsoft.com/office/drawing/2014/main" id="{01777C9E-7F40-4337-ACBB-ACCCE527EF73}"/>
              </a:ext>
            </a:extLst>
          </p:cNvPr>
          <p:cNvGrpSpPr>
            <a:grpSpLocks noChangeAspect="1"/>
          </p:cNvGrpSpPr>
          <p:nvPr/>
        </p:nvGrpSpPr>
        <p:grpSpPr>
          <a:xfrm>
            <a:off x="2485498" y="1364269"/>
            <a:ext cx="201110" cy="201110"/>
            <a:chOff x="864708" y="7928616"/>
            <a:chExt cx="402336" cy="402336"/>
          </a:xfrm>
        </p:grpSpPr>
        <p:sp>
          <p:nvSpPr>
            <p:cNvPr id="339" name="Oval 338">
              <a:extLst>
                <a:ext uri="{FF2B5EF4-FFF2-40B4-BE49-F238E27FC236}">
                  <a16:creationId xmlns:a16="http://schemas.microsoft.com/office/drawing/2014/main" id="{E6CA4D2F-C175-4F7B-A9FF-AF58C5D3A220}"/>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40" name="Oval 339">
              <a:extLst>
                <a:ext uri="{FF2B5EF4-FFF2-40B4-BE49-F238E27FC236}">
                  <a16:creationId xmlns:a16="http://schemas.microsoft.com/office/drawing/2014/main" id="{E79E638F-812C-4F48-9993-BE9A3F84E606}"/>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41" name="Yellow Oval 38">
            <a:extLst>
              <a:ext uri="{FF2B5EF4-FFF2-40B4-BE49-F238E27FC236}">
                <a16:creationId xmlns:a16="http://schemas.microsoft.com/office/drawing/2014/main" id="{19028A4C-0FD9-4C6D-A46F-FE1564BCC054}"/>
              </a:ext>
            </a:extLst>
          </p:cNvPr>
          <p:cNvGrpSpPr>
            <a:grpSpLocks noChangeAspect="1"/>
          </p:cNvGrpSpPr>
          <p:nvPr/>
        </p:nvGrpSpPr>
        <p:grpSpPr>
          <a:xfrm>
            <a:off x="2097306" y="831021"/>
            <a:ext cx="201110" cy="201110"/>
            <a:chOff x="864708" y="7928616"/>
            <a:chExt cx="402336" cy="402336"/>
          </a:xfrm>
        </p:grpSpPr>
        <p:sp>
          <p:nvSpPr>
            <p:cNvPr id="342" name="Oval 341">
              <a:extLst>
                <a:ext uri="{FF2B5EF4-FFF2-40B4-BE49-F238E27FC236}">
                  <a16:creationId xmlns:a16="http://schemas.microsoft.com/office/drawing/2014/main" id="{AFA02B29-E9F8-4D68-96C3-3AE81B26734B}"/>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43" name="Oval 342">
              <a:extLst>
                <a:ext uri="{FF2B5EF4-FFF2-40B4-BE49-F238E27FC236}">
                  <a16:creationId xmlns:a16="http://schemas.microsoft.com/office/drawing/2014/main" id="{31C67B0E-08C1-40A8-AEBB-EDF31C730EB4}"/>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44" name="Yellow Oval 39">
            <a:extLst>
              <a:ext uri="{FF2B5EF4-FFF2-40B4-BE49-F238E27FC236}">
                <a16:creationId xmlns:a16="http://schemas.microsoft.com/office/drawing/2014/main" id="{062B8801-D4CC-49AB-A20D-F3B21C33B8E0}"/>
              </a:ext>
            </a:extLst>
          </p:cNvPr>
          <p:cNvGrpSpPr>
            <a:grpSpLocks noChangeAspect="1"/>
          </p:cNvGrpSpPr>
          <p:nvPr/>
        </p:nvGrpSpPr>
        <p:grpSpPr>
          <a:xfrm>
            <a:off x="6980023" y="2202231"/>
            <a:ext cx="201110" cy="201110"/>
            <a:chOff x="864708" y="7928616"/>
            <a:chExt cx="402336" cy="402336"/>
          </a:xfrm>
        </p:grpSpPr>
        <p:sp>
          <p:nvSpPr>
            <p:cNvPr id="345" name="Oval 344">
              <a:extLst>
                <a:ext uri="{FF2B5EF4-FFF2-40B4-BE49-F238E27FC236}">
                  <a16:creationId xmlns:a16="http://schemas.microsoft.com/office/drawing/2014/main" id="{26382076-BC2A-428E-86E6-CA7C7EB1BE2B}"/>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46" name="Oval 345">
              <a:extLst>
                <a:ext uri="{FF2B5EF4-FFF2-40B4-BE49-F238E27FC236}">
                  <a16:creationId xmlns:a16="http://schemas.microsoft.com/office/drawing/2014/main" id="{4464B4B6-003A-46C7-9AD3-C6930CB6E7FB}"/>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47" name="Yellow Oval 40">
            <a:extLst>
              <a:ext uri="{FF2B5EF4-FFF2-40B4-BE49-F238E27FC236}">
                <a16:creationId xmlns:a16="http://schemas.microsoft.com/office/drawing/2014/main" id="{6971A017-16BD-4DB9-8727-1FE0DC4B8E8E}"/>
              </a:ext>
            </a:extLst>
          </p:cNvPr>
          <p:cNvGrpSpPr>
            <a:grpSpLocks noChangeAspect="1"/>
          </p:cNvGrpSpPr>
          <p:nvPr/>
        </p:nvGrpSpPr>
        <p:grpSpPr>
          <a:xfrm>
            <a:off x="2256963" y="2659301"/>
            <a:ext cx="201110" cy="201110"/>
            <a:chOff x="864708" y="7928616"/>
            <a:chExt cx="402336" cy="402336"/>
          </a:xfrm>
        </p:grpSpPr>
        <p:sp>
          <p:nvSpPr>
            <p:cNvPr id="348" name="Oval 347">
              <a:extLst>
                <a:ext uri="{FF2B5EF4-FFF2-40B4-BE49-F238E27FC236}">
                  <a16:creationId xmlns:a16="http://schemas.microsoft.com/office/drawing/2014/main" id="{1D40134C-EFBA-4C27-BE88-3421BA9E6976}"/>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49" name="Oval 348">
              <a:extLst>
                <a:ext uri="{FF2B5EF4-FFF2-40B4-BE49-F238E27FC236}">
                  <a16:creationId xmlns:a16="http://schemas.microsoft.com/office/drawing/2014/main" id="{6CCF3C05-97CD-42DD-966D-FE5E5FAFF0E8}"/>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50" name="Yellow Oval 41">
            <a:extLst>
              <a:ext uri="{FF2B5EF4-FFF2-40B4-BE49-F238E27FC236}">
                <a16:creationId xmlns:a16="http://schemas.microsoft.com/office/drawing/2014/main" id="{AFFF77A5-73FD-4A56-8E8D-9A6E5A58015F}"/>
              </a:ext>
            </a:extLst>
          </p:cNvPr>
          <p:cNvGrpSpPr>
            <a:grpSpLocks noChangeAspect="1"/>
          </p:cNvGrpSpPr>
          <p:nvPr/>
        </p:nvGrpSpPr>
        <p:grpSpPr>
          <a:xfrm>
            <a:off x="2333141" y="831021"/>
            <a:ext cx="201110" cy="201110"/>
            <a:chOff x="864708" y="7928616"/>
            <a:chExt cx="402336" cy="402336"/>
          </a:xfrm>
        </p:grpSpPr>
        <p:sp>
          <p:nvSpPr>
            <p:cNvPr id="351" name="Oval 350">
              <a:extLst>
                <a:ext uri="{FF2B5EF4-FFF2-40B4-BE49-F238E27FC236}">
                  <a16:creationId xmlns:a16="http://schemas.microsoft.com/office/drawing/2014/main" id="{1AA11BCB-941F-4761-BAE7-13344912D30F}"/>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52" name="Oval 351">
              <a:extLst>
                <a:ext uri="{FF2B5EF4-FFF2-40B4-BE49-F238E27FC236}">
                  <a16:creationId xmlns:a16="http://schemas.microsoft.com/office/drawing/2014/main" id="{2633A092-DDE9-487C-BF44-1ABA7E2B929A}"/>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53" name="Yellow Oval 42">
            <a:extLst>
              <a:ext uri="{FF2B5EF4-FFF2-40B4-BE49-F238E27FC236}">
                <a16:creationId xmlns:a16="http://schemas.microsoft.com/office/drawing/2014/main" id="{C814742E-AAFE-48AA-A48D-01E6D4DBF5A5}"/>
              </a:ext>
            </a:extLst>
          </p:cNvPr>
          <p:cNvGrpSpPr>
            <a:grpSpLocks noChangeAspect="1"/>
          </p:cNvGrpSpPr>
          <p:nvPr/>
        </p:nvGrpSpPr>
        <p:grpSpPr>
          <a:xfrm>
            <a:off x="3731778" y="1821340"/>
            <a:ext cx="201110" cy="201110"/>
            <a:chOff x="864708" y="7928616"/>
            <a:chExt cx="402336" cy="402336"/>
          </a:xfrm>
        </p:grpSpPr>
        <p:sp>
          <p:nvSpPr>
            <p:cNvPr id="354" name="Oval 353">
              <a:extLst>
                <a:ext uri="{FF2B5EF4-FFF2-40B4-BE49-F238E27FC236}">
                  <a16:creationId xmlns:a16="http://schemas.microsoft.com/office/drawing/2014/main" id="{269EC0E8-4403-48BE-AC8C-4583851CB1E8}"/>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55" name="Oval 354">
              <a:extLst>
                <a:ext uri="{FF2B5EF4-FFF2-40B4-BE49-F238E27FC236}">
                  <a16:creationId xmlns:a16="http://schemas.microsoft.com/office/drawing/2014/main" id="{C685DE83-0078-41B6-821A-F422138B241B}"/>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56" name="Yellow Oval 43">
            <a:extLst>
              <a:ext uri="{FF2B5EF4-FFF2-40B4-BE49-F238E27FC236}">
                <a16:creationId xmlns:a16="http://schemas.microsoft.com/office/drawing/2014/main" id="{B2CD2356-836C-4F51-BF3A-5C795177676F}"/>
              </a:ext>
            </a:extLst>
          </p:cNvPr>
          <p:cNvGrpSpPr>
            <a:grpSpLocks noChangeAspect="1"/>
          </p:cNvGrpSpPr>
          <p:nvPr/>
        </p:nvGrpSpPr>
        <p:grpSpPr>
          <a:xfrm>
            <a:off x="2409319" y="3040195"/>
            <a:ext cx="201110" cy="201110"/>
            <a:chOff x="864708" y="7928616"/>
            <a:chExt cx="402336" cy="402336"/>
          </a:xfrm>
        </p:grpSpPr>
        <p:sp>
          <p:nvSpPr>
            <p:cNvPr id="357" name="Oval 356">
              <a:extLst>
                <a:ext uri="{FF2B5EF4-FFF2-40B4-BE49-F238E27FC236}">
                  <a16:creationId xmlns:a16="http://schemas.microsoft.com/office/drawing/2014/main" id="{6F8045CC-807D-4550-A6C5-AE57A2D2CE8F}"/>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58" name="Oval 357">
              <a:extLst>
                <a:ext uri="{FF2B5EF4-FFF2-40B4-BE49-F238E27FC236}">
                  <a16:creationId xmlns:a16="http://schemas.microsoft.com/office/drawing/2014/main" id="{6CFACAE4-59F5-4A76-8C45-50110DD40E78}"/>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59" name="Yellow Oval 44">
            <a:extLst>
              <a:ext uri="{FF2B5EF4-FFF2-40B4-BE49-F238E27FC236}">
                <a16:creationId xmlns:a16="http://schemas.microsoft.com/office/drawing/2014/main" id="{7327B5FB-ED52-4731-9851-9D5B02E0BBA8}"/>
              </a:ext>
            </a:extLst>
          </p:cNvPr>
          <p:cNvGrpSpPr>
            <a:grpSpLocks noChangeAspect="1"/>
          </p:cNvGrpSpPr>
          <p:nvPr/>
        </p:nvGrpSpPr>
        <p:grpSpPr>
          <a:xfrm>
            <a:off x="6637538" y="1440447"/>
            <a:ext cx="201110" cy="201110"/>
            <a:chOff x="864708" y="7928616"/>
            <a:chExt cx="402336" cy="402336"/>
          </a:xfrm>
        </p:grpSpPr>
        <p:sp>
          <p:nvSpPr>
            <p:cNvPr id="360" name="Oval 359">
              <a:extLst>
                <a:ext uri="{FF2B5EF4-FFF2-40B4-BE49-F238E27FC236}">
                  <a16:creationId xmlns:a16="http://schemas.microsoft.com/office/drawing/2014/main" id="{75BA12A8-F5CB-4B89-BFF1-D3C1DCAB2F94}"/>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61" name="Oval 360">
              <a:extLst>
                <a:ext uri="{FF2B5EF4-FFF2-40B4-BE49-F238E27FC236}">
                  <a16:creationId xmlns:a16="http://schemas.microsoft.com/office/drawing/2014/main" id="{6B920576-8377-478D-BCA5-77AEA56BD7EF}"/>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62" name="Yellow Oval 45">
            <a:extLst>
              <a:ext uri="{FF2B5EF4-FFF2-40B4-BE49-F238E27FC236}">
                <a16:creationId xmlns:a16="http://schemas.microsoft.com/office/drawing/2014/main" id="{E4CA512C-B053-4CB4-AD67-0E0956338FC9}"/>
              </a:ext>
            </a:extLst>
          </p:cNvPr>
          <p:cNvGrpSpPr>
            <a:grpSpLocks noChangeAspect="1"/>
          </p:cNvGrpSpPr>
          <p:nvPr/>
        </p:nvGrpSpPr>
        <p:grpSpPr>
          <a:xfrm>
            <a:off x="7284736" y="2110501"/>
            <a:ext cx="201110" cy="201110"/>
            <a:chOff x="864708" y="7928616"/>
            <a:chExt cx="402336" cy="402336"/>
          </a:xfrm>
        </p:grpSpPr>
        <p:sp>
          <p:nvSpPr>
            <p:cNvPr id="363" name="Oval 362">
              <a:extLst>
                <a:ext uri="{FF2B5EF4-FFF2-40B4-BE49-F238E27FC236}">
                  <a16:creationId xmlns:a16="http://schemas.microsoft.com/office/drawing/2014/main" id="{FC2A94C4-DED2-4573-BA6C-2CDE4A6625C2}"/>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64" name="Oval 363">
              <a:extLst>
                <a:ext uri="{FF2B5EF4-FFF2-40B4-BE49-F238E27FC236}">
                  <a16:creationId xmlns:a16="http://schemas.microsoft.com/office/drawing/2014/main" id="{5F882AFD-1C1F-4128-9757-0EF8E48E76F3}"/>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65" name="Yellow Oval 46">
            <a:extLst>
              <a:ext uri="{FF2B5EF4-FFF2-40B4-BE49-F238E27FC236}">
                <a16:creationId xmlns:a16="http://schemas.microsoft.com/office/drawing/2014/main" id="{307AD2A7-7937-42C3-8508-0F4B64FC7D27}"/>
              </a:ext>
            </a:extLst>
          </p:cNvPr>
          <p:cNvGrpSpPr>
            <a:grpSpLocks noChangeAspect="1"/>
          </p:cNvGrpSpPr>
          <p:nvPr/>
        </p:nvGrpSpPr>
        <p:grpSpPr>
          <a:xfrm>
            <a:off x="6474199" y="3344907"/>
            <a:ext cx="201110" cy="201110"/>
            <a:chOff x="864708" y="7928616"/>
            <a:chExt cx="402336" cy="402336"/>
          </a:xfrm>
        </p:grpSpPr>
        <p:sp>
          <p:nvSpPr>
            <p:cNvPr id="366" name="Oval 365">
              <a:extLst>
                <a:ext uri="{FF2B5EF4-FFF2-40B4-BE49-F238E27FC236}">
                  <a16:creationId xmlns:a16="http://schemas.microsoft.com/office/drawing/2014/main" id="{E38CFD2B-3348-46C3-A225-CF78A0FE7FE9}"/>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67" name="Oval 366">
              <a:extLst>
                <a:ext uri="{FF2B5EF4-FFF2-40B4-BE49-F238E27FC236}">
                  <a16:creationId xmlns:a16="http://schemas.microsoft.com/office/drawing/2014/main" id="{FE5402C8-6D48-4E67-B5C8-82C179C54583}"/>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68" name="Yellow Oval 47">
            <a:extLst>
              <a:ext uri="{FF2B5EF4-FFF2-40B4-BE49-F238E27FC236}">
                <a16:creationId xmlns:a16="http://schemas.microsoft.com/office/drawing/2014/main" id="{AA77BD20-4D60-4AC6-9002-2475A4911D12}"/>
              </a:ext>
            </a:extLst>
          </p:cNvPr>
          <p:cNvGrpSpPr>
            <a:grpSpLocks noChangeAspect="1"/>
          </p:cNvGrpSpPr>
          <p:nvPr/>
        </p:nvGrpSpPr>
        <p:grpSpPr>
          <a:xfrm>
            <a:off x="2485498" y="2126053"/>
            <a:ext cx="201110" cy="201110"/>
            <a:chOff x="864708" y="7928616"/>
            <a:chExt cx="402336" cy="402336"/>
          </a:xfrm>
        </p:grpSpPr>
        <p:sp>
          <p:nvSpPr>
            <p:cNvPr id="369" name="Oval 368">
              <a:extLst>
                <a:ext uri="{FF2B5EF4-FFF2-40B4-BE49-F238E27FC236}">
                  <a16:creationId xmlns:a16="http://schemas.microsoft.com/office/drawing/2014/main" id="{06D20313-FE45-4B5C-8001-647911397F60}"/>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70" name="Oval 369">
              <a:extLst>
                <a:ext uri="{FF2B5EF4-FFF2-40B4-BE49-F238E27FC236}">
                  <a16:creationId xmlns:a16="http://schemas.microsoft.com/office/drawing/2014/main" id="{F5C7D108-B2B5-4D43-BCBA-E4221826E990}"/>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71" name="Yellow Oval 48">
            <a:extLst>
              <a:ext uri="{FF2B5EF4-FFF2-40B4-BE49-F238E27FC236}">
                <a16:creationId xmlns:a16="http://schemas.microsoft.com/office/drawing/2014/main" id="{D2C71000-8E9F-43CB-9204-BA1E5BE26F2F}"/>
              </a:ext>
            </a:extLst>
          </p:cNvPr>
          <p:cNvGrpSpPr>
            <a:grpSpLocks noChangeAspect="1"/>
          </p:cNvGrpSpPr>
          <p:nvPr/>
        </p:nvGrpSpPr>
        <p:grpSpPr>
          <a:xfrm>
            <a:off x="2918193" y="2735481"/>
            <a:ext cx="201110" cy="201110"/>
            <a:chOff x="864708" y="7928616"/>
            <a:chExt cx="402336" cy="402336"/>
          </a:xfrm>
        </p:grpSpPr>
        <p:sp>
          <p:nvSpPr>
            <p:cNvPr id="372" name="Oval 371">
              <a:extLst>
                <a:ext uri="{FF2B5EF4-FFF2-40B4-BE49-F238E27FC236}">
                  <a16:creationId xmlns:a16="http://schemas.microsoft.com/office/drawing/2014/main" id="{DF6ED9BB-0510-4FBE-81D4-C62073EF62FA}"/>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73" name="Oval 372">
              <a:extLst>
                <a:ext uri="{FF2B5EF4-FFF2-40B4-BE49-F238E27FC236}">
                  <a16:creationId xmlns:a16="http://schemas.microsoft.com/office/drawing/2014/main" id="{5C54D491-F10F-436E-AA5B-CB028323F417}"/>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74" name="Yellow Oval 49">
            <a:extLst>
              <a:ext uri="{FF2B5EF4-FFF2-40B4-BE49-F238E27FC236}">
                <a16:creationId xmlns:a16="http://schemas.microsoft.com/office/drawing/2014/main" id="{79674E32-DE7D-470D-9D5C-4E430B8B44CA}"/>
              </a:ext>
            </a:extLst>
          </p:cNvPr>
          <p:cNvGrpSpPr>
            <a:grpSpLocks noChangeAspect="1"/>
          </p:cNvGrpSpPr>
          <p:nvPr/>
        </p:nvGrpSpPr>
        <p:grpSpPr>
          <a:xfrm>
            <a:off x="2561677" y="907199"/>
            <a:ext cx="201110" cy="201110"/>
            <a:chOff x="864708" y="7928616"/>
            <a:chExt cx="402336" cy="402336"/>
          </a:xfrm>
        </p:grpSpPr>
        <p:sp>
          <p:nvSpPr>
            <p:cNvPr id="375" name="Oval 374">
              <a:extLst>
                <a:ext uri="{FF2B5EF4-FFF2-40B4-BE49-F238E27FC236}">
                  <a16:creationId xmlns:a16="http://schemas.microsoft.com/office/drawing/2014/main" id="{128C8456-16FB-44CC-BDC8-674000825E60}"/>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76" name="Oval 375">
              <a:extLst>
                <a:ext uri="{FF2B5EF4-FFF2-40B4-BE49-F238E27FC236}">
                  <a16:creationId xmlns:a16="http://schemas.microsoft.com/office/drawing/2014/main" id="{34E4C938-2EFA-435D-8514-99CC4B3496B0}"/>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77" name="Yellow Oval 50">
            <a:extLst>
              <a:ext uri="{FF2B5EF4-FFF2-40B4-BE49-F238E27FC236}">
                <a16:creationId xmlns:a16="http://schemas.microsoft.com/office/drawing/2014/main" id="{6A580A2A-8D74-40C1-9927-893807B95A4F}"/>
              </a:ext>
            </a:extLst>
          </p:cNvPr>
          <p:cNvGrpSpPr>
            <a:grpSpLocks noChangeAspect="1"/>
          </p:cNvGrpSpPr>
          <p:nvPr/>
        </p:nvGrpSpPr>
        <p:grpSpPr>
          <a:xfrm>
            <a:off x="7741807" y="1592804"/>
            <a:ext cx="201110" cy="201110"/>
            <a:chOff x="864708" y="7928616"/>
            <a:chExt cx="402336" cy="402336"/>
          </a:xfrm>
        </p:grpSpPr>
        <p:sp>
          <p:nvSpPr>
            <p:cNvPr id="378" name="Oval 377">
              <a:extLst>
                <a:ext uri="{FF2B5EF4-FFF2-40B4-BE49-F238E27FC236}">
                  <a16:creationId xmlns:a16="http://schemas.microsoft.com/office/drawing/2014/main" id="{CB64B517-FA6D-41A2-91B4-875F3A429910}"/>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79" name="Oval 378">
              <a:extLst>
                <a:ext uri="{FF2B5EF4-FFF2-40B4-BE49-F238E27FC236}">
                  <a16:creationId xmlns:a16="http://schemas.microsoft.com/office/drawing/2014/main" id="{66DA5E89-E486-464E-9003-6CC1ECD3E176}"/>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80" name="Yellow Oval 51">
            <a:extLst>
              <a:ext uri="{FF2B5EF4-FFF2-40B4-BE49-F238E27FC236}">
                <a16:creationId xmlns:a16="http://schemas.microsoft.com/office/drawing/2014/main" id="{A01D1883-A75E-451D-801B-FFA9E7CEC6C4}"/>
              </a:ext>
            </a:extLst>
          </p:cNvPr>
          <p:cNvGrpSpPr>
            <a:grpSpLocks noChangeAspect="1"/>
          </p:cNvGrpSpPr>
          <p:nvPr/>
        </p:nvGrpSpPr>
        <p:grpSpPr>
          <a:xfrm>
            <a:off x="7488895" y="3047494"/>
            <a:ext cx="201110" cy="201110"/>
            <a:chOff x="864708" y="7928616"/>
            <a:chExt cx="402336" cy="402336"/>
          </a:xfrm>
        </p:grpSpPr>
        <p:sp>
          <p:nvSpPr>
            <p:cNvPr id="381" name="Oval 380">
              <a:extLst>
                <a:ext uri="{FF2B5EF4-FFF2-40B4-BE49-F238E27FC236}">
                  <a16:creationId xmlns:a16="http://schemas.microsoft.com/office/drawing/2014/main" id="{C99C5277-E06C-4486-A89C-94DF07221B39}"/>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82" name="Oval 381">
              <a:extLst>
                <a:ext uri="{FF2B5EF4-FFF2-40B4-BE49-F238E27FC236}">
                  <a16:creationId xmlns:a16="http://schemas.microsoft.com/office/drawing/2014/main" id="{FADE666F-AFE8-43B6-96A1-E762B637C9D5}"/>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83" name="Yellow Oval 52">
            <a:extLst>
              <a:ext uri="{FF2B5EF4-FFF2-40B4-BE49-F238E27FC236}">
                <a16:creationId xmlns:a16="http://schemas.microsoft.com/office/drawing/2014/main" id="{E33B0874-5EA4-44EC-B7B1-6EC2037A27A3}"/>
              </a:ext>
            </a:extLst>
          </p:cNvPr>
          <p:cNvGrpSpPr>
            <a:grpSpLocks noChangeAspect="1"/>
          </p:cNvGrpSpPr>
          <p:nvPr/>
        </p:nvGrpSpPr>
        <p:grpSpPr>
          <a:xfrm>
            <a:off x="6675310" y="4767920"/>
            <a:ext cx="201110" cy="201110"/>
            <a:chOff x="864708" y="7928616"/>
            <a:chExt cx="402336" cy="402336"/>
          </a:xfrm>
        </p:grpSpPr>
        <p:sp>
          <p:nvSpPr>
            <p:cNvPr id="384" name="Oval 383">
              <a:extLst>
                <a:ext uri="{FF2B5EF4-FFF2-40B4-BE49-F238E27FC236}">
                  <a16:creationId xmlns:a16="http://schemas.microsoft.com/office/drawing/2014/main" id="{C50A1E29-8AB7-47C8-84F5-DD9A0A121C5B}"/>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85" name="Oval 384">
              <a:extLst>
                <a:ext uri="{FF2B5EF4-FFF2-40B4-BE49-F238E27FC236}">
                  <a16:creationId xmlns:a16="http://schemas.microsoft.com/office/drawing/2014/main" id="{39421FAF-32BC-49AE-831A-0B4567A3995D}"/>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86" name="Yellow Oval 53">
            <a:extLst>
              <a:ext uri="{FF2B5EF4-FFF2-40B4-BE49-F238E27FC236}">
                <a16:creationId xmlns:a16="http://schemas.microsoft.com/office/drawing/2014/main" id="{FBD6C169-41D8-441B-9131-7344E27773BB}"/>
              </a:ext>
            </a:extLst>
          </p:cNvPr>
          <p:cNvGrpSpPr>
            <a:grpSpLocks noChangeAspect="1"/>
          </p:cNvGrpSpPr>
          <p:nvPr/>
        </p:nvGrpSpPr>
        <p:grpSpPr>
          <a:xfrm>
            <a:off x="5660615" y="2354588"/>
            <a:ext cx="201110" cy="201110"/>
            <a:chOff x="864708" y="7928616"/>
            <a:chExt cx="402336" cy="402336"/>
          </a:xfrm>
        </p:grpSpPr>
        <p:sp>
          <p:nvSpPr>
            <p:cNvPr id="387" name="Oval 386">
              <a:extLst>
                <a:ext uri="{FF2B5EF4-FFF2-40B4-BE49-F238E27FC236}">
                  <a16:creationId xmlns:a16="http://schemas.microsoft.com/office/drawing/2014/main" id="{3033E000-6627-43B1-A385-979BA47ECBB1}"/>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88" name="Oval 387">
              <a:extLst>
                <a:ext uri="{FF2B5EF4-FFF2-40B4-BE49-F238E27FC236}">
                  <a16:creationId xmlns:a16="http://schemas.microsoft.com/office/drawing/2014/main" id="{8D6DA60A-E281-4151-8929-D5E21B3EEECC}"/>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89" name="Yellow Oval 54">
            <a:extLst>
              <a:ext uri="{FF2B5EF4-FFF2-40B4-BE49-F238E27FC236}">
                <a16:creationId xmlns:a16="http://schemas.microsoft.com/office/drawing/2014/main" id="{BAD6C0F9-1412-453D-9ED4-27B3C95DE96F}"/>
              </a:ext>
            </a:extLst>
          </p:cNvPr>
          <p:cNvGrpSpPr>
            <a:grpSpLocks noChangeAspect="1"/>
          </p:cNvGrpSpPr>
          <p:nvPr/>
        </p:nvGrpSpPr>
        <p:grpSpPr>
          <a:xfrm>
            <a:off x="2485498" y="1592804"/>
            <a:ext cx="201110" cy="201110"/>
            <a:chOff x="864708" y="7928616"/>
            <a:chExt cx="402336" cy="402336"/>
          </a:xfrm>
        </p:grpSpPr>
        <p:sp>
          <p:nvSpPr>
            <p:cNvPr id="390" name="Oval 389">
              <a:extLst>
                <a:ext uri="{FF2B5EF4-FFF2-40B4-BE49-F238E27FC236}">
                  <a16:creationId xmlns:a16="http://schemas.microsoft.com/office/drawing/2014/main" id="{B371A357-8D1A-4994-BB00-551DA7156B6E}"/>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91" name="Oval 390">
              <a:extLst>
                <a:ext uri="{FF2B5EF4-FFF2-40B4-BE49-F238E27FC236}">
                  <a16:creationId xmlns:a16="http://schemas.microsoft.com/office/drawing/2014/main" id="{2E3FA08A-0945-43D1-A124-A53D53501786}"/>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92" name="Yellow Oval 55">
            <a:extLst>
              <a:ext uri="{FF2B5EF4-FFF2-40B4-BE49-F238E27FC236}">
                <a16:creationId xmlns:a16="http://schemas.microsoft.com/office/drawing/2014/main" id="{7B35BEA9-CA2E-4373-ACC7-79C0FCC53BCD}"/>
              </a:ext>
            </a:extLst>
          </p:cNvPr>
          <p:cNvGrpSpPr>
            <a:grpSpLocks noChangeAspect="1"/>
          </p:cNvGrpSpPr>
          <p:nvPr/>
        </p:nvGrpSpPr>
        <p:grpSpPr>
          <a:xfrm>
            <a:off x="3018747" y="518055"/>
            <a:ext cx="201110" cy="201110"/>
            <a:chOff x="864708" y="7928616"/>
            <a:chExt cx="402336" cy="402336"/>
          </a:xfrm>
        </p:grpSpPr>
        <p:sp>
          <p:nvSpPr>
            <p:cNvPr id="393" name="Oval 392">
              <a:extLst>
                <a:ext uri="{FF2B5EF4-FFF2-40B4-BE49-F238E27FC236}">
                  <a16:creationId xmlns:a16="http://schemas.microsoft.com/office/drawing/2014/main" id="{90C3BE5A-A0C9-4A93-8D3A-BF346EC72016}"/>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94" name="Oval 393">
              <a:extLst>
                <a:ext uri="{FF2B5EF4-FFF2-40B4-BE49-F238E27FC236}">
                  <a16:creationId xmlns:a16="http://schemas.microsoft.com/office/drawing/2014/main" id="{BA0A5F36-E92A-4BCF-B68A-E1F67469A382}"/>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95" name="Yellow Oval 56">
            <a:extLst>
              <a:ext uri="{FF2B5EF4-FFF2-40B4-BE49-F238E27FC236}">
                <a16:creationId xmlns:a16="http://schemas.microsoft.com/office/drawing/2014/main" id="{360812EA-D00F-4B1C-956D-A52FA3805FEC}"/>
              </a:ext>
            </a:extLst>
          </p:cNvPr>
          <p:cNvGrpSpPr>
            <a:grpSpLocks noChangeAspect="1"/>
          </p:cNvGrpSpPr>
          <p:nvPr/>
        </p:nvGrpSpPr>
        <p:grpSpPr>
          <a:xfrm>
            <a:off x="7284736" y="2659301"/>
            <a:ext cx="201110" cy="201110"/>
            <a:chOff x="864708" y="7928616"/>
            <a:chExt cx="402336" cy="402336"/>
          </a:xfrm>
        </p:grpSpPr>
        <p:sp>
          <p:nvSpPr>
            <p:cNvPr id="396" name="Oval 395">
              <a:extLst>
                <a:ext uri="{FF2B5EF4-FFF2-40B4-BE49-F238E27FC236}">
                  <a16:creationId xmlns:a16="http://schemas.microsoft.com/office/drawing/2014/main" id="{A3F6D403-0FCD-4936-B088-F7C9990056D1}"/>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97" name="Oval 396">
              <a:extLst>
                <a:ext uri="{FF2B5EF4-FFF2-40B4-BE49-F238E27FC236}">
                  <a16:creationId xmlns:a16="http://schemas.microsoft.com/office/drawing/2014/main" id="{F76419D0-F29C-4A23-A26D-F7FDDBAD38C2}"/>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398" name="Yellow Oval 57">
            <a:extLst>
              <a:ext uri="{FF2B5EF4-FFF2-40B4-BE49-F238E27FC236}">
                <a16:creationId xmlns:a16="http://schemas.microsoft.com/office/drawing/2014/main" id="{A8867319-999C-4F39-BCE4-91C78FE138B0}"/>
              </a:ext>
            </a:extLst>
          </p:cNvPr>
          <p:cNvGrpSpPr>
            <a:grpSpLocks noChangeAspect="1"/>
          </p:cNvGrpSpPr>
          <p:nvPr/>
        </p:nvGrpSpPr>
        <p:grpSpPr>
          <a:xfrm>
            <a:off x="6980023" y="4182870"/>
            <a:ext cx="201110" cy="201110"/>
            <a:chOff x="864708" y="7928616"/>
            <a:chExt cx="402336" cy="402336"/>
          </a:xfrm>
        </p:grpSpPr>
        <p:sp>
          <p:nvSpPr>
            <p:cNvPr id="399" name="Oval 398">
              <a:extLst>
                <a:ext uri="{FF2B5EF4-FFF2-40B4-BE49-F238E27FC236}">
                  <a16:creationId xmlns:a16="http://schemas.microsoft.com/office/drawing/2014/main" id="{06FAE6FD-E480-4DB1-BF01-C5D7222AD25B}"/>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00" name="Oval 399">
              <a:extLst>
                <a:ext uri="{FF2B5EF4-FFF2-40B4-BE49-F238E27FC236}">
                  <a16:creationId xmlns:a16="http://schemas.microsoft.com/office/drawing/2014/main" id="{9DDCFD84-07E6-407D-A60D-9D96CD624BE8}"/>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01" name="Yellow Oval 58">
            <a:extLst>
              <a:ext uri="{FF2B5EF4-FFF2-40B4-BE49-F238E27FC236}">
                <a16:creationId xmlns:a16="http://schemas.microsoft.com/office/drawing/2014/main" id="{6797429E-8741-4175-B2F2-6ECE2DEF9FF0}"/>
              </a:ext>
            </a:extLst>
          </p:cNvPr>
          <p:cNvGrpSpPr>
            <a:grpSpLocks noChangeAspect="1"/>
          </p:cNvGrpSpPr>
          <p:nvPr/>
        </p:nvGrpSpPr>
        <p:grpSpPr>
          <a:xfrm>
            <a:off x="6444045" y="2202231"/>
            <a:ext cx="201110" cy="201110"/>
            <a:chOff x="864708" y="7928616"/>
            <a:chExt cx="402336" cy="402336"/>
          </a:xfrm>
        </p:grpSpPr>
        <p:sp>
          <p:nvSpPr>
            <p:cNvPr id="402" name="Oval 401">
              <a:extLst>
                <a:ext uri="{FF2B5EF4-FFF2-40B4-BE49-F238E27FC236}">
                  <a16:creationId xmlns:a16="http://schemas.microsoft.com/office/drawing/2014/main" id="{25645394-7154-4599-82BC-371C5F0919DF}"/>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03" name="Oval 402">
              <a:extLst>
                <a:ext uri="{FF2B5EF4-FFF2-40B4-BE49-F238E27FC236}">
                  <a16:creationId xmlns:a16="http://schemas.microsoft.com/office/drawing/2014/main" id="{5C09F044-C904-4BEB-AB16-1BE8FABEF964}"/>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04" name="Yellow Oval 59">
            <a:extLst>
              <a:ext uri="{FF2B5EF4-FFF2-40B4-BE49-F238E27FC236}">
                <a16:creationId xmlns:a16="http://schemas.microsoft.com/office/drawing/2014/main" id="{60A561C9-8370-4415-A3E3-63E363EBF326}"/>
              </a:ext>
            </a:extLst>
          </p:cNvPr>
          <p:cNvGrpSpPr>
            <a:grpSpLocks noChangeAspect="1"/>
          </p:cNvGrpSpPr>
          <p:nvPr/>
        </p:nvGrpSpPr>
        <p:grpSpPr>
          <a:xfrm>
            <a:off x="2256963" y="2025498"/>
            <a:ext cx="201110" cy="201110"/>
            <a:chOff x="864708" y="7928616"/>
            <a:chExt cx="402336" cy="402336"/>
          </a:xfrm>
        </p:grpSpPr>
        <p:sp>
          <p:nvSpPr>
            <p:cNvPr id="405" name="Oval 404">
              <a:extLst>
                <a:ext uri="{FF2B5EF4-FFF2-40B4-BE49-F238E27FC236}">
                  <a16:creationId xmlns:a16="http://schemas.microsoft.com/office/drawing/2014/main" id="{68CDB0F7-AF5D-4504-AB19-277C3213799F}"/>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06" name="Oval 405">
              <a:extLst>
                <a:ext uri="{FF2B5EF4-FFF2-40B4-BE49-F238E27FC236}">
                  <a16:creationId xmlns:a16="http://schemas.microsoft.com/office/drawing/2014/main" id="{0EF1CEF0-DF3B-4BCE-B125-5EEF6C277A15}"/>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07" name="Yellow Oval 60">
            <a:extLst>
              <a:ext uri="{FF2B5EF4-FFF2-40B4-BE49-F238E27FC236}">
                <a16:creationId xmlns:a16="http://schemas.microsoft.com/office/drawing/2014/main" id="{FEC696A4-5708-4718-81C7-0D961AAA59C8}"/>
              </a:ext>
            </a:extLst>
          </p:cNvPr>
          <p:cNvGrpSpPr>
            <a:grpSpLocks noChangeAspect="1"/>
          </p:cNvGrpSpPr>
          <p:nvPr/>
        </p:nvGrpSpPr>
        <p:grpSpPr>
          <a:xfrm>
            <a:off x="3732094" y="4335227"/>
            <a:ext cx="201110" cy="201110"/>
            <a:chOff x="864708" y="7928616"/>
            <a:chExt cx="402336" cy="402336"/>
          </a:xfrm>
        </p:grpSpPr>
        <p:sp>
          <p:nvSpPr>
            <p:cNvPr id="408" name="Oval 407">
              <a:extLst>
                <a:ext uri="{FF2B5EF4-FFF2-40B4-BE49-F238E27FC236}">
                  <a16:creationId xmlns:a16="http://schemas.microsoft.com/office/drawing/2014/main" id="{26D19D6D-7BBE-4AAD-9EB7-E109F95D501E}"/>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09" name="Oval 408">
              <a:extLst>
                <a:ext uri="{FF2B5EF4-FFF2-40B4-BE49-F238E27FC236}">
                  <a16:creationId xmlns:a16="http://schemas.microsoft.com/office/drawing/2014/main" id="{4A9C4F3E-B944-4D00-B059-2B5BCD0F2EFF}"/>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10" name="Yellow Oval 61">
            <a:extLst>
              <a:ext uri="{FF2B5EF4-FFF2-40B4-BE49-F238E27FC236}">
                <a16:creationId xmlns:a16="http://schemas.microsoft.com/office/drawing/2014/main" id="{F3F65199-AADA-4CE4-87AE-BFEAD5AFC35A}"/>
              </a:ext>
            </a:extLst>
          </p:cNvPr>
          <p:cNvGrpSpPr>
            <a:grpSpLocks noChangeAspect="1"/>
          </p:cNvGrpSpPr>
          <p:nvPr/>
        </p:nvGrpSpPr>
        <p:grpSpPr>
          <a:xfrm>
            <a:off x="7132380" y="1211913"/>
            <a:ext cx="201110" cy="201110"/>
            <a:chOff x="864708" y="7928616"/>
            <a:chExt cx="402336" cy="402336"/>
          </a:xfrm>
        </p:grpSpPr>
        <p:sp>
          <p:nvSpPr>
            <p:cNvPr id="411" name="Oval 410">
              <a:extLst>
                <a:ext uri="{FF2B5EF4-FFF2-40B4-BE49-F238E27FC236}">
                  <a16:creationId xmlns:a16="http://schemas.microsoft.com/office/drawing/2014/main" id="{BCA8DE35-15D2-458E-ACED-34B6ACCE055C}"/>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12" name="Oval 411">
              <a:extLst>
                <a:ext uri="{FF2B5EF4-FFF2-40B4-BE49-F238E27FC236}">
                  <a16:creationId xmlns:a16="http://schemas.microsoft.com/office/drawing/2014/main" id="{059EFC85-4D73-4399-9B79-58230C3E73FE}"/>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13" name="Yellow Oval 62">
            <a:extLst>
              <a:ext uri="{FF2B5EF4-FFF2-40B4-BE49-F238E27FC236}">
                <a16:creationId xmlns:a16="http://schemas.microsoft.com/office/drawing/2014/main" id="{5F7437D4-1B04-4986-B0CA-8BE1ACC33DFB}"/>
              </a:ext>
            </a:extLst>
          </p:cNvPr>
          <p:cNvGrpSpPr>
            <a:grpSpLocks noChangeAspect="1"/>
          </p:cNvGrpSpPr>
          <p:nvPr/>
        </p:nvGrpSpPr>
        <p:grpSpPr>
          <a:xfrm>
            <a:off x="6903845" y="3954335"/>
            <a:ext cx="201110" cy="201110"/>
            <a:chOff x="864708" y="7928616"/>
            <a:chExt cx="402336" cy="402336"/>
          </a:xfrm>
        </p:grpSpPr>
        <p:sp>
          <p:nvSpPr>
            <p:cNvPr id="414" name="Oval 413">
              <a:extLst>
                <a:ext uri="{FF2B5EF4-FFF2-40B4-BE49-F238E27FC236}">
                  <a16:creationId xmlns:a16="http://schemas.microsoft.com/office/drawing/2014/main" id="{26D7EA2B-6BD9-4ED1-A691-78CF6C6FEDCA}"/>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15" name="Oval 414">
              <a:extLst>
                <a:ext uri="{FF2B5EF4-FFF2-40B4-BE49-F238E27FC236}">
                  <a16:creationId xmlns:a16="http://schemas.microsoft.com/office/drawing/2014/main" id="{667717E4-FC4A-4010-A338-CA56B301EC77}"/>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16" name="Yellow Oval 63">
            <a:extLst>
              <a:ext uri="{FF2B5EF4-FFF2-40B4-BE49-F238E27FC236}">
                <a16:creationId xmlns:a16="http://schemas.microsoft.com/office/drawing/2014/main" id="{1C9E2225-2D3D-4E61-A63A-37B5683E6AC0}"/>
              </a:ext>
            </a:extLst>
          </p:cNvPr>
          <p:cNvGrpSpPr>
            <a:grpSpLocks noChangeAspect="1"/>
          </p:cNvGrpSpPr>
          <p:nvPr/>
        </p:nvGrpSpPr>
        <p:grpSpPr>
          <a:xfrm>
            <a:off x="6574755" y="4487583"/>
            <a:ext cx="201110" cy="201110"/>
            <a:chOff x="864708" y="7928616"/>
            <a:chExt cx="402336" cy="402336"/>
          </a:xfrm>
        </p:grpSpPr>
        <p:sp>
          <p:nvSpPr>
            <p:cNvPr id="417" name="Oval 416">
              <a:extLst>
                <a:ext uri="{FF2B5EF4-FFF2-40B4-BE49-F238E27FC236}">
                  <a16:creationId xmlns:a16="http://schemas.microsoft.com/office/drawing/2014/main" id="{72A30BD2-24C0-4BEC-A121-ACFDE708FCD5}"/>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18" name="Oval 417">
              <a:extLst>
                <a:ext uri="{FF2B5EF4-FFF2-40B4-BE49-F238E27FC236}">
                  <a16:creationId xmlns:a16="http://schemas.microsoft.com/office/drawing/2014/main" id="{EAAEB5A0-668D-46C9-A10A-77028527ADCF}"/>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19" name="Yellow Oval 64">
            <a:extLst>
              <a:ext uri="{FF2B5EF4-FFF2-40B4-BE49-F238E27FC236}">
                <a16:creationId xmlns:a16="http://schemas.microsoft.com/office/drawing/2014/main" id="{DC6F8A40-0DAF-47E6-A368-74CF72BA8C2A}"/>
              </a:ext>
            </a:extLst>
          </p:cNvPr>
          <p:cNvGrpSpPr>
            <a:grpSpLocks noChangeAspect="1"/>
          </p:cNvGrpSpPr>
          <p:nvPr/>
        </p:nvGrpSpPr>
        <p:grpSpPr>
          <a:xfrm>
            <a:off x="5507052" y="3116372"/>
            <a:ext cx="201110" cy="201110"/>
            <a:chOff x="864708" y="7928616"/>
            <a:chExt cx="402336" cy="402336"/>
          </a:xfrm>
        </p:grpSpPr>
        <p:sp>
          <p:nvSpPr>
            <p:cNvPr id="420" name="Oval 419">
              <a:extLst>
                <a:ext uri="{FF2B5EF4-FFF2-40B4-BE49-F238E27FC236}">
                  <a16:creationId xmlns:a16="http://schemas.microsoft.com/office/drawing/2014/main" id="{CAA57171-486D-4708-8581-057471B54F40}"/>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21" name="Oval 420">
              <a:extLst>
                <a:ext uri="{FF2B5EF4-FFF2-40B4-BE49-F238E27FC236}">
                  <a16:creationId xmlns:a16="http://schemas.microsoft.com/office/drawing/2014/main" id="{85D5F511-F390-432F-9D16-8E3A5D474174}"/>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22" name="Yellow Oval 65">
            <a:extLst>
              <a:ext uri="{FF2B5EF4-FFF2-40B4-BE49-F238E27FC236}">
                <a16:creationId xmlns:a16="http://schemas.microsoft.com/office/drawing/2014/main" id="{04BA6252-868D-4BBD-A8BA-F34B230A9686}"/>
              </a:ext>
            </a:extLst>
          </p:cNvPr>
          <p:cNvGrpSpPr>
            <a:grpSpLocks noChangeAspect="1"/>
          </p:cNvGrpSpPr>
          <p:nvPr/>
        </p:nvGrpSpPr>
        <p:grpSpPr>
          <a:xfrm>
            <a:off x="1926666" y="1592804"/>
            <a:ext cx="201110" cy="201110"/>
            <a:chOff x="864708" y="7928616"/>
            <a:chExt cx="402336" cy="402336"/>
          </a:xfrm>
        </p:grpSpPr>
        <p:sp>
          <p:nvSpPr>
            <p:cNvPr id="423" name="Oval 422">
              <a:extLst>
                <a:ext uri="{FF2B5EF4-FFF2-40B4-BE49-F238E27FC236}">
                  <a16:creationId xmlns:a16="http://schemas.microsoft.com/office/drawing/2014/main" id="{279F233C-C929-4519-AD65-33079803FED8}"/>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24" name="Oval 423">
              <a:extLst>
                <a:ext uri="{FF2B5EF4-FFF2-40B4-BE49-F238E27FC236}">
                  <a16:creationId xmlns:a16="http://schemas.microsoft.com/office/drawing/2014/main" id="{ED3535FD-7726-4E4C-9285-27A7DD75647F}"/>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25" name="Yellow Oval 66">
            <a:extLst>
              <a:ext uri="{FF2B5EF4-FFF2-40B4-BE49-F238E27FC236}">
                <a16:creationId xmlns:a16="http://schemas.microsoft.com/office/drawing/2014/main" id="{E974A6A2-00FE-49DE-9B34-EF3EDCFA4D3C}"/>
              </a:ext>
            </a:extLst>
          </p:cNvPr>
          <p:cNvGrpSpPr>
            <a:grpSpLocks noChangeAspect="1"/>
          </p:cNvGrpSpPr>
          <p:nvPr/>
        </p:nvGrpSpPr>
        <p:grpSpPr>
          <a:xfrm>
            <a:off x="4847028" y="480283"/>
            <a:ext cx="201110" cy="201110"/>
            <a:chOff x="864708" y="7928616"/>
            <a:chExt cx="402336" cy="402336"/>
          </a:xfrm>
        </p:grpSpPr>
        <p:sp>
          <p:nvSpPr>
            <p:cNvPr id="426" name="Oval 425">
              <a:extLst>
                <a:ext uri="{FF2B5EF4-FFF2-40B4-BE49-F238E27FC236}">
                  <a16:creationId xmlns:a16="http://schemas.microsoft.com/office/drawing/2014/main" id="{F961269D-C767-4945-8247-8C4085A77BF7}"/>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27" name="Oval 426">
              <a:extLst>
                <a:ext uri="{FF2B5EF4-FFF2-40B4-BE49-F238E27FC236}">
                  <a16:creationId xmlns:a16="http://schemas.microsoft.com/office/drawing/2014/main" id="{0CF6AB04-FF6D-4FA1-A007-89F9A10171E5}"/>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28" name="Yellow Oval 67">
            <a:extLst>
              <a:ext uri="{FF2B5EF4-FFF2-40B4-BE49-F238E27FC236}">
                <a16:creationId xmlns:a16="http://schemas.microsoft.com/office/drawing/2014/main" id="{DAF1FE2D-847A-4763-BE14-6B968B5CA043}"/>
              </a:ext>
            </a:extLst>
          </p:cNvPr>
          <p:cNvGrpSpPr>
            <a:grpSpLocks noChangeAspect="1"/>
          </p:cNvGrpSpPr>
          <p:nvPr/>
        </p:nvGrpSpPr>
        <p:grpSpPr>
          <a:xfrm>
            <a:off x="4389959" y="1211913"/>
            <a:ext cx="201110" cy="201110"/>
            <a:chOff x="864708" y="7928616"/>
            <a:chExt cx="402336" cy="402336"/>
          </a:xfrm>
        </p:grpSpPr>
        <p:sp>
          <p:nvSpPr>
            <p:cNvPr id="429" name="Oval 428">
              <a:extLst>
                <a:ext uri="{FF2B5EF4-FFF2-40B4-BE49-F238E27FC236}">
                  <a16:creationId xmlns:a16="http://schemas.microsoft.com/office/drawing/2014/main" id="{D583FADA-75DD-4675-826D-65592522407C}"/>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30" name="Oval 429">
              <a:extLst>
                <a:ext uri="{FF2B5EF4-FFF2-40B4-BE49-F238E27FC236}">
                  <a16:creationId xmlns:a16="http://schemas.microsoft.com/office/drawing/2014/main" id="{EE9F613D-1B40-460C-9B96-DDAED07800BC}"/>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31" name="Yellow Oval 68">
            <a:extLst>
              <a:ext uri="{FF2B5EF4-FFF2-40B4-BE49-F238E27FC236}">
                <a16:creationId xmlns:a16="http://schemas.microsoft.com/office/drawing/2014/main" id="{DEFFBFBF-3D9D-42E5-A569-42F431B32B12}"/>
              </a:ext>
            </a:extLst>
          </p:cNvPr>
          <p:cNvGrpSpPr>
            <a:grpSpLocks noChangeAspect="1"/>
          </p:cNvGrpSpPr>
          <p:nvPr/>
        </p:nvGrpSpPr>
        <p:grpSpPr>
          <a:xfrm>
            <a:off x="6466899" y="4182870"/>
            <a:ext cx="201110" cy="201110"/>
            <a:chOff x="864708" y="7928616"/>
            <a:chExt cx="402336" cy="402336"/>
          </a:xfrm>
        </p:grpSpPr>
        <p:sp>
          <p:nvSpPr>
            <p:cNvPr id="432" name="Oval 431">
              <a:extLst>
                <a:ext uri="{FF2B5EF4-FFF2-40B4-BE49-F238E27FC236}">
                  <a16:creationId xmlns:a16="http://schemas.microsoft.com/office/drawing/2014/main" id="{DC16D476-2589-4275-9AA2-D99A1AB62DD3}"/>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33" name="Oval 432">
              <a:extLst>
                <a:ext uri="{FF2B5EF4-FFF2-40B4-BE49-F238E27FC236}">
                  <a16:creationId xmlns:a16="http://schemas.microsoft.com/office/drawing/2014/main" id="{E9CB85BB-F118-4483-9505-2630B2611C62}"/>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34" name="Yellow Oval 69">
            <a:extLst>
              <a:ext uri="{FF2B5EF4-FFF2-40B4-BE49-F238E27FC236}">
                <a16:creationId xmlns:a16="http://schemas.microsoft.com/office/drawing/2014/main" id="{CE6C324A-C1E1-4B9F-84DA-85AE876438E4}"/>
              </a:ext>
            </a:extLst>
          </p:cNvPr>
          <p:cNvGrpSpPr>
            <a:grpSpLocks noChangeAspect="1"/>
          </p:cNvGrpSpPr>
          <p:nvPr/>
        </p:nvGrpSpPr>
        <p:grpSpPr>
          <a:xfrm>
            <a:off x="5660615" y="2025498"/>
            <a:ext cx="201110" cy="201110"/>
            <a:chOff x="864708" y="7928616"/>
            <a:chExt cx="402336" cy="402336"/>
          </a:xfrm>
        </p:grpSpPr>
        <p:sp>
          <p:nvSpPr>
            <p:cNvPr id="435" name="Oval 434">
              <a:extLst>
                <a:ext uri="{FF2B5EF4-FFF2-40B4-BE49-F238E27FC236}">
                  <a16:creationId xmlns:a16="http://schemas.microsoft.com/office/drawing/2014/main" id="{6F7AC503-5F81-4564-8E80-E730CD501A30}"/>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36" name="Oval 435">
              <a:extLst>
                <a:ext uri="{FF2B5EF4-FFF2-40B4-BE49-F238E27FC236}">
                  <a16:creationId xmlns:a16="http://schemas.microsoft.com/office/drawing/2014/main" id="{BD2B5886-9B4C-4E05-B471-B8F4BB2AD02B}"/>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37" name="Yellow Oval 70">
            <a:extLst>
              <a:ext uri="{FF2B5EF4-FFF2-40B4-BE49-F238E27FC236}">
                <a16:creationId xmlns:a16="http://schemas.microsoft.com/office/drawing/2014/main" id="{D5F3DA07-FD96-47E0-824D-E7E9C710A33B}"/>
              </a:ext>
            </a:extLst>
          </p:cNvPr>
          <p:cNvGrpSpPr>
            <a:grpSpLocks noChangeAspect="1"/>
          </p:cNvGrpSpPr>
          <p:nvPr/>
        </p:nvGrpSpPr>
        <p:grpSpPr>
          <a:xfrm>
            <a:off x="3628174" y="5325546"/>
            <a:ext cx="201110" cy="201110"/>
            <a:chOff x="864708" y="7928616"/>
            <a:chExt cx="402336" cy="402336"/>
          </a:xfrm>
        </p:grpSpPr>
        <p:sp>
          <p:nvSpPr>
            <p:cNvPr id="438" name="Oval 437">
              <a:extLst>
                <a:ext uri="{FF2B5EF4-FFF2-40B4-BE49-F238E27FC236}">
                  <a16:creationId xmlns:a16="http://schemas.microsoft.com/office/drawing/2014/main" id="{1649121D-1E50-49E9-8988-DE60CD773CA0}"/>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39" name="Oval 438">
              <a:extLst>
                <a:ext uri="{FF2B5EF4-FFF2-40B4-BE49-F238E27FC236}">
                  <a16:creationId xmlns:a16="http://schemas.microsoft.com/office/drawing/2014/main" id="{9F425A35-FDC2-40A3-84B9-C24765442322}"/>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40" name="Yellow Oval 71">
            <a:extLst>
              <a:ext uri="{FF2B5EF4-FFF2-40B4-BE49-F238E27FC236}">
                <a16:creationId xmlns:a16="http://schemas.microsoft.com/office/drawing/2014/main" id="{56A08B6D-7196-4AB4-A09A-EE0E6CA14FF1}"/>
              </a:ext>
            </a:extLst>
          </p:cNvPr>
          <p:cNvGrpSpPr>
            <a:grpSpLocks noChangeAspect="1"/>
          </p:cNvGrpSpPr>
          <p:nvPr/>
        </p:nvGrpSpPr>
        <p:grpSpPr>
          <a:xfrm>
            <a:off x="3551996" y="4411405"/>
            <a:ext cx="201110" cy="201110"/>
            <a:chOff x="864708" y="7928616"/>
            <a:chExt cx="402336" cy="402336"/>
          </a:xfrm>
        </p:grpSpPr>
        <p:sp>
          <p:nvSpPr>
            <p:cNvPr id="441" name="Oval 440">
              <a:extLst>
                <a:ext uri="{FF2B5EF4-FFF2-40B4-BE49-F238E27FC236}">
                  <a16:creationId xmlns:a16="http://schemas.microsoft.com/office/drawing/2014/main" id="{A1B4EA4C-777E-462E-BBB3-3673ED77FF5B}"/>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42" name="Oval 441">
              <a:extLst>
                <a:ext uri="{FF2B5EF4-FFF2-40B4-BE49-F238E27FC236}">
                  <a16:creationId xmlns:a16="http://schemas.microsoft.com/office/drawing/2014/main" id="{6F66E008-B269-403D-966F-999A4C8CE55B}"/>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43" name="Yellow Oval 72">
            <a:extLst>
              <a:ext uri="{FF2B5EF4-FFF2-40B4-BE49-F238E27FC236}">
                <a16:creationId xmlns:a16="http://schemas.microsoft.com/office/drawing/2014/main" id="{2FACBB5A-94B4-46AC-885A-DAD545CEB63D}"/>
              </a:ext>
            </a:extLst>
          </p:cNvPr>
          <p:cNvGrpSpPr>
            <a:grpSpLocks noChangeAspect="1"/>
          </p:cNvGrpSpPr>
          <p:nvPr/>
        </p:nvGrpSpPr>
        <p:grpSpPr>
          <a:xfrm>
            <a:off x="4542315" y="980013"/>
            <a:ext cx="201110" cy="201110"/>
            <a:chOff x="864708" y="7928616"/>
            <a:chExt cx="402336" cy="402336"/>
          </a:xfrm>
        </p:grpSpPr>
        <p:sp>
          <p:nvSpPr>
            <p:cNvPr id="444" name="Oval 443">
              <a:extLst>
                <a:ext uri="{FF2B5EF4-FFF2-40B4-BE49-F238E27FC236}">
                  <a16:creationId xmlns:a16="http://schemas.microsoft.com/office/drawing/2014/main" id="{DBB589AF-B778-4E10-B8E9-B0D1C01F5357}"/>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45" name="Oval 444">
              <a:extLst>
                <a:ext uri="{FF2B5EF4-FFF2-40B4-BE49-F238E27FC236}">
                  <a16:creationId xmlns:a16="http://schemas.microsoft.com/office/drawing/2014/main" id="{E039EF29-FDCF-4453-8AFA-660D42C4626F}"/>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46" name="Yellow Oval 73">
            <a:extLst>
              <a:ext uri="{FF2B5EF4-FFF2-40B4-BE49-F238E27FC236}">
                <a16:creationId xmlns:a16="http://schemas.microsoft.com/office/drawing/2014/main" id="{2514B00B-8DDA-40B7-983F-188A54632A49}"/>
              </a:ext>
            </a:extLst>
          </p:cNvPr>
          <p:cNvGrpSpPr>
            <a:grpSpLocks noChangeAspect="1"/>
          </p:cNvGrpSpPr>
          <p:nvPr/>
        </p:nvGrpSpPr>
        <p:grpSpPr>
          <a:xfrm>
            <a:off x="6980023" y="3649621"/>
            <a:ext cx="201110" cy="201110"/>
            <a:chOff x="864708" y="7928616"/>
            <a:chExt cx="402336" cy="402336"/>
          </a:xfrm>
        </p:grpSpPr>
        <p:sp>
          <p:nvSpPr>
            <p:cNvPr id="447" name="Oval 446">
              <a:extLst>
                <a:ext uri="{FF2B5EF4-FFF2-40B4-BE49-F238E27FC236}">
                  <a16:creationId xmlns:a16="http://schemas.microsoft.com/office/drawing/2014/main" id="{23FFCE88-E487-4E83-8133-73B9D564B617}"/>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48" name="Oval 447">
              <a:extLst>
                <a:ext uri="{FF2B5EF4-FFF2-40B4-BE49-F238E27FC236}">
                  <a16:creationId xmlns:a16="http://schemas.microsoft.com/office/drawing/2014/main" id="{F098FDB0-98B5-4149-AF0D-A2A1C3C5734F}"/>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49" name="Yellow Oval 74">
            <a:extLst>
              <a:ext uri="{FF2B5EF4-FFF2-40B4-BE49-F238E27FC236}">
                <a16:creationId xmlns:a16="http://schemas.microsoft.com/office/drawing/2014/main" id="{A4EF5EA6-CB5C-4732-B8FA-ECA1B3083D84}"/>
              </a:ext>
            </a:extLst>
          </p:cNvPr>
          <p:cNvGrpSpPr>
            <a:grpSpLocks noChangeAspect="1"/>
          </p:cNvGrpSpPr>
          <p:nvPr/>
        </p:nvGrpSpPr>
        <p:grpSpPr>
          <a:xfrm>
            <a:off x="6218240" y="2278410"/>
            <a:ext cx="201110" cy="201110"/>
            <a:chOff x="864708" y="7928616"/>
            <a:chExt cx="402336" cy="402336"/>
          </a:xfrm>
        </p:grpSpPr>
        <p:sp>
          <p:nvSpPr>
            <p:cNvPr id="450" name="Oval 449">
              <a:extLst>
                <a:ext uri="{FF2B5EF4-FFF2-40B4-BE49-F238E27FC236}">
                  <a16:creationId xmlns:a16="http://schemas.microsoft.com/office/drawing/2014/main" id="{63495946-7EE3-4C11-96E2-2A2E32030BC9}"/>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51" name="Oval 450">
              <a:extLst>
                <a:ext uri="{FF2B5EF4-FFF2-40B4-BE49-F238E27FC236}">
                  <a16:creationId xmlns:a16="http://schemas.microsoft.com/office/drawing/2014/main" id="{1D710580-FF38-4AFC-87B7-4919739F665B}"/>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52" name="Yellow Oval 75">
            <a:extLst>
              <a:ext uri="{FF2B5EF4-FFF2-40B4-BE49-F238E27FC236}">
                <a16:creationId xmlns:a16="http://schemas.microsoft.com/office/drawing/2014/main" id="{F8E459CF-0EF8-40F0-AEBD-F948BFDCD9AD}"/>
              </a:ext>
            </a:extLst>
          </p:cNvPr>
          <p:cNvGrpSpPr>
            <a:grpSpLocks noChangeAspect="1"/>
          </p:cNvGrpSpPr>
          <p:nvPr/>
        </p:nvGrpSpPr>
        <p:grpSpPr>
          <a:xfrm>
            <a:off x="6017129" y="3116372"/>
            <a:ext cx="201110" cy="201110"/>
            <a:chOff x="864708" y="7928616"/>
            <a:chExt cx="402336" cy="402336"/>
          </a:xfrm>
        </p:grpSpPr>
        <p:sp>
          <p:nvSpPr>
            <p:cNvPr id="453" name="Oval 452">
              <a:extLst>
                <a:ext uri="{FF2B5EF4-FFF2-40B4-BE49-F238E27FC236}">
                  <a16:creationId xmlns:a16="http://schemas.microsoft.com/office/drawing/2014/main" id="{EA99E6DD-0CAF-4688-807B-53F705566E31}"/>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54" name="Oval 453">
              <a:extLst>
                <a:ext uri="{FF2B5EF4-FFF2-40B4-BE49-F238E27FC236}">
                  <a16:creationId xmlns:a16="http://schemas.microsoft.com/office/drawing/2014/main" id="{4763FCF8-0F72-48D5-B5D9-27E71338BB36}"/>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55" name="Yellow Oval 76">
            <a:extLst>
              <a:ext uri="{FF2B5EF4-FFF2-40B4-BE49-F238E27FC236}">
                <a16:creationId xmlns:a16="http://schemas.microsoft.com/office/drawing/2014/main" id="{9306F4F0-E86B-45A1-ADD3-94D50483E4F6}"/>
              </a:ext>
            </a:extLst>
          </p:cNvPr>
          <p:cNvGrpSpPr>
            <a:grpSpLocks noChangeAspect="1"/>
          </p:cNvGrpSpPr>
          <p:nvPr/>
        </p:nvGrpSpPr>
        <p:grpSpPr>
          <a:xfrm>
            <a:off x="3628174" y="5020832"/>
            <a:ext cx="201110" cy="201110"/>
            <a:chOff x="864708" y="7928616"/>
            <a:chExt cx="402336" cy="402336"/>
          </a:xfrm>
        </p:grpSpPr>
        <p:sp>
          <p:nvSpPr>
            <p:cNvPr id="456" name="Oval 455">
              <a:extLst>
                <a:ext uri="{FF2B5EF4-FFF2-40B4-BE49-F238E27FC236}">
                  <a16:creationId xmlns:a16="http://schemas.microsoft.com/office/drawing/2014/main" id="{A171C269-0A1C-4F23-BBF4-C2991770E138}"/>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57" name="Oval 456">
              <a:extLst>
                <a:ext uri="{FF2B5EF4-FFF2-40B4-BE49-F238E27FC236}">
                  <a16:creationId xmlns:a16="http://schemas.microsoft.com/office/drawing/2014/main" id="{C5CD6DF5-8DEE-4E91-A484-E31478887F7D}"/>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58" name="Yellow Oval 77">
            <a:extLst>
              <a:ext uri="{FF2B5EF4-FFF2-40B4-BE49-F238E27FC236}">
                <a16:creationId xmlns:a16="http://schemas.microsoft.com/office/drawing/2014/main" id="{1D4D14A3-23BC-494E-9882-04DCA7A15CB2}"/>
              </a:ext>
            </a:extLst>
          </p:cNvPr>
          <p:cNvGrpSpPr>
            <a:grpSpLocks noChangeAspect="1"/>
          </p:cNvGrpSpPr>
          <p:nvPr/>
        </p:nvGrpSpPr>
        <p:grpSpPr>
          <a:xfrm>
            <a:off x="4877817" y="907199"/>
            <a:ext cx="201110" cy="201110"/>
            <a:chOff x="864708" y="7928616"/>
            <a:chExt cx="402336" cy="402336"/>
          </a:xfrm>
        </p:grpSpPr>
        <p:sp>
          <p:nvSpPr>
            <p:cNvPr id="459" name="Oval 458">
              <a:extLst>
                <a:ext uri="{FF2B5EF4-FFF2-40B4-BE49-F238E27FC236}">
                  <a16:creationId xmlns:a16="http://schemas.microsoft.com/office/drawing/2014/main" id="{B333BAEB-7DB8-4663-9429-835B1C42DBDC}"/>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60" name="Oval 459">
              <a:extLst>
                <a:ext uri="{FF2B5EF4-FFF2-40B4-BE49-F238E27FC236}">
                  <a16:creationId xmlns:a16="http://schemas.microsoft.com/office/drawing/2014/main" id="{8B872CBF-ED39-4F50-B05A-96A310254E16}"/>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61" name="Yellow Oval 78">
            <a:extLst>
              <a:ext uri="{FF2B5EF4-FFF2-40B4-BE49-F238E27FC236}">
                <a16:creationId xmlns:a16="http://schemas.microsoft.com/office/drawing/2014/main" id="{09B1835F-C260-4284-B3FE-974D979A7D08}"/>
              </a:ext>
            </a:extLst>
          </p:cNvPr>
          <p:cNvGrpSpPr>
            <a:grpSpLocks noChangeAspect="1"/>
          </p:cNvGrpSpPr>
          <p:nvPr/>
        </p:nvGrpSpPr>
        <p:grpSpPr>
          <a:xfrm>
            <a:off x="6751487" y="4182870"/>
            <a:ext cx="201110" cy="201110"/>
            <a:chOff x="864708" y="7928616"/>
            <a:chExt cx="402336" cy="402336"/>
          </a:xfrm>
        </p:grpSpPr>
        <p:sp>
          <p:nvSpPr>
            <p:cNvPr id="462" name="Oval 461">
              <a:extLst>
                <a:ext uri="{FF2B5EF4-FFF2-40B4-BE49-F238E27FC236}">
                  <a16:creationId xmlns:a16="http://schemas.microsoft.com/office/drawing/2014/main" id="{F0EF6E4C-74DA-4A46-967B-EF6A19191902}"/>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63" name="Oval 462">
              <a:extLst>
                <a:ext uri="{FF2B5EF4-FFF2-40B4-BE49-F238E27FC236}">
                  <a16:creationId xmlns:a16="http://schemas.microsoft.com/office/drawing/2014/main" id="{9FA957E9-254C-4FA6-B5B2-304C81035D38}"/>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64" name="Yellow Oval 79">
            <a:extLst>
              <a:ext uri="{FF2B5EF4-FFF2-40B4-BE49-F238E27FC236}">
                <a16:creationId xmlns:a16="http://schemas.microsoft.com/office/drawing/2014/main" id="{281BFC5B-5D6E-41D7-B48A-2477E4DEA75E}"/>
              </a:ext>
            </a:extLst>
          </p:cNvPr>
          <p:cNvGrpSpPr>
            <a:grpSpLocks noChangeAspect="1"/>
          </p:cNvGrpSpPr>
          <p:nvPr/>
        </p:nvGrpSpPr>
        <p:grpSpPr>
          <a:xfrm>
            <a:off x="6218240" y="4106692"/>
            <a:ext cx="201110" cy="201110"/>
            <a:chOff x="864708" y="7928616"/>
            <a:chExt cx="402336" cy="402336"/>
          </a:xfrm>
        </p:grpSpPr>
        <p:sp>
          <p:nvSpPr>
            <p:cNvPr id="465" name="Oval 464">
              <a:extLst>
                <a:ext uri="{FF2B5EF4-FFF2-40B4-BE49-F238E27FC236}">
                  <a16:creationId xmlns:a16="http://schemas.microsoft.com/office/drawing/2014/main" id="{546728FE-8751-4CF4-A7D0-FC61BD9FA45F}"/>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66" name="Oval 465">
              <a:extLst>
                <a:ext uri="{FF2B5EF4-FFF2-40B4-BE49-F238E27FC236}">
                  <a16:creationId xmlns:a16="http://schemas.microsoft.com/office/drawing/2014/main" id="{B1C7961A-04A2-42EE-BB8A-FE667FBD4957}"/>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67" name="Yellow Oval 80">
            <a:extLst>
              <a:ext uri="{FF2B5EF4-FFF2-40B4-BE49-F238E27FC236}">
                <a16:creationId xmlns:a16="http://schemas.microsoft.com/office/drawing/2014/main" id="{704E35CF-63D2-4C69-B5CF-986060F68EE0}"/>
              </a:ext>
            </a:extLst>
          </p:cNvPr>
          <p:cNvGrpSpPr>
            <a:grpSpLocks noChangeAspect="1"/>
          </p:cNvGrpSpPr>
          <p:nvPr/>
        </p:nvGrpSpPr>
        <p:grpSpPr>
          <a:xfrm>
            <a:off x="6294418" y="3649621"/>
            <a:ext cx="201110" cy="201110"/>
            <a:chOff x="864708" y="7928616"/>
            <a:chExt cx="402336" cy="402336"/>
          </a:xfrm>
        </p:grpSpPr>
        <p:sp>
          <p:nvSpPr>
            <p:cNvPr id="468" name="Oval 467">
              <a:extLst>
                <a:ext uri="{FF2B5EF4-FFF2-40B4-BE49-F238E27FC236}">
                  <a16:creationId xmlns:a16="http://schemas.microsoft.com/office/drawing/2014/main" id="{1A679C4E-30D7-4620-BBD1-0BF6BDC002F2}"/>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69" name="Oval 468">
              <a:extLst>
                <a:ext uri="{FF2B5EF4-FFF2-40B4-BE49-F238E27FC236}">
                  <a16:creationId xmlns:a16="http://schemas.microsoft.com/office/drawing/2014/main" id="{B5FB667A-C39F-477E-9AD2-F129D7A9D9A6}"/>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70" name="Yellow Oval 81">
            <a:extLst>
              <a:ext uri="{FF2B5EF4-FFF2-40B4-BE49-F238E27FC236}">
                <a16:creationId xmlns:a16="http://schemas.microsoft.com/office/drawing/2014/main" id="{8AAD8140-2D66-4BFD-9D88-CE1BAA567DEF}"/>
              </a:ext>
            </a:extLst>
          </p:cNvPr>
          <p:cNvGrpSpPr>
            <a:grpSpLocks noChangeAspect="1"/>
          </p:cNvGrpSpPr>
          <p:nvPr/>
        </p:nvGrpSpPr>
        <p:grpSpPr>
          <a:xfrm>
            <a:off x="3171104" y="1211913"/>
            <a:ext cx="201110" cy="201110"/>
            <a:chOff x="864708" y="7928616"/>
            <a:chExt cx="402336" cy="402336"/>
          </a:xfrm>
        </p:grpSpPr>
        <p:sp>
          <p:nvSpPr>
            <p:cNvPr id="471" name="Oval 470">
              <a:extLst>
                <a:ext uri="{FF2B5EF4-FFF2-40B4-BE49-F238E27FC236}">
                  <a16:creationId xmlns:a16="http://schemas.microsoft.com/office/drawing/2014/main" id="{BBF6BA03-5780-454D-BDB5-5F2E994BF562}"/>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72" name="Oval 471">
              <a:extLst>
                <a:ext uri="{FF2B5EF4-FFF2-40B4-BE49-F238E27FC236}">
                  <a16:creationId xmlns:a16="http://schemas.microsoft.com/office/drawing/2014/main" id="{6CF07E55-BD16-4673-B9A7-3FD269C04B1A}"/>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73" name="Yellow Oval 82">
            <a:extLst>
              <a:ext uri="{FF2B5EF4-FFF2-40B4-BE49-F238E27FC236}">
                <a16:creationId xmlns:a16="http://schemas.microsoft.com/office/drawing/2014/main" id="{CBEE6845-37F2-4A22-8284-422962F4B4AC}"/>
              </a:ext>
            </a:extLst>
          </p:cNvPr>
          <p:cNvGrpSpPr>
            <a:grpSpLocks noChangeAspect="1"/>
          </p:cNvGrpSpPr>
          <p:nvPr/>
        </p:nvGrpSpPr>
        <p:grpSpPr>
          <a:xfrm>
            <a:off x="4466137" y="4335227"/>
            <a:ext cx="201110" cy="201110"/>
            <a:chOff x="864708" y="7928616"/>
            <a:chExt cx="402336" cy="402336"/>
          </a:xfrm>
        </p:grpSpPr>
        <p:sp>
          <p:nvSpPr>
            <p:cNvPr id="474" name="Oval 473">
              <a:extLst>
                <a:ext uri="{FF2B5EF4-FFF2-40B4-BE49-F238E27FC236}">
                  <a16:creationId xmlns:a16="http://schemas.microsoft.com/office/drawing/2014/main" id="{F11A0945-4670-4F27-952D-27A8A6CDCC42}"/>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75" name="Oval 474">
              <a:extLst>
                <a:ext uri="{FF2B5EF4-FFF2-40B4-BE49-F238E27FC236}">
                  <a16:creationId xmlns:a16="http://schemas.microsoft.com/office/drawing/2014/main" id="{929CE4A9-C24F-48FF-92D7-654228D5AE1A}"/>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76" name="Yellow Oval 83">
            <a:extLst>
              <a:ext uri="{FF2B5EF4-FFF2-40B4-BE49-F238E27FC236}">
                <a16:creationId xmlns:a16="http://schemas.microsoft.com/office/drawing/2014/main" id="{896C2A28-3C45-4472-917E-00220A13187B}"/>
              </a:ext>
            </a:extLst>
          </p:cNvPr>
          <p:cNvGrpSpPr>
            <a:grpSpLocks noChangeAspect="1"/>
          </p:cNvGrpSpPr>
          <p:nvPr/>
        </p:nvGrpSpPr>
        <p:grpSpPr>
          <a:xfrm>
            <a:off x="6827667" y="2025498"/>
            <a:ext cx="201110" cy="201110"/>
            <a:chOff x="864708" y="7928616"/>
            <a:chExt cx="402336" cy="402336"/>
          </a:xfrm>
        </p:grpSpPr>
        <p:sp>
          <p:nvSpPr>
            <p:cNvPr id="477" name="Oval 476">
              <a:extLst>
                <a:ext uri="{FF2B5EF4-FFF2-40B4-BE49-F238E27FC236}">
                  <a16:creationId xmlns:a16="http://schemas.microsoft.com/office/drawing/2014/main" id="{4C8B638E-1CE8-4A5D-855F-91E7D45F2FD6}"/>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78" name="Oval 477">
              <a:extLst>
                <a:ext uri="{FF2B5EF4-FFF2-40B4-BE49-F238E27FC236}">
                  <a16:creationId xmlns:a16="http://schemas.microsoft.com/office/drawing/2014/main" id="{8B843EF6-D233-4E86-9D3E-6CB264A01DFD}"/>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79" name="Yellow Oval 84">
            <a:extLst>
              <a:ext uri="{FF2B5EF4-FFF2-40B4-BE49-F238E27FC236}">
                <a16:creationId xmlns:a16="http://schemas.microsoft.com/office/drawing/2014/main" id="{BA2C9322-80E6-4B94-9310-41F9F2E54A66}"/>
              </a:ext>
            </a:extLst>
          </p:cNvPr>
          <p:cNvGrpSpPr>
            <a:grpSpLocks noChangeAspect="1"/>
          </p:cNvGrpSpPr>
          <p:nvPr/>
        </p:nvGrpSpPr>
        <p:grpSpPr>
          <a:xfrm>
            <a:off x="6675310" y="3753224"/>
            <a:ext cx="201110" cy="201110"/>
            <a:chOff x="864708" y="7928616"/>
            <a:chExt cx="402336" cy="402336"/>
          </a:xfrm>
        </p:grpSpPr>
        <p:sp>
          <p:nvSpPr>
            <p:cNvPr id="480" name="Oval 479">
              <a:extLst>
                <a:ext uri="{FF2B5EF4-FFF2-40B4-BE49-F238E27FC236}">
                  <a16:creationId xmlns:a16="http://schemas.microsoft.com/office/drawing/2014/main" id="{E38891BE-24A7-4BE0-8065-30182D45D796}"/>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81" name="Oval 480">
              <a:extLst>
                <a:ext uri="{FF2B5EF4-FFF2-40B4-BE49-F238E27FC236}">
                  <a16:creationId xmlns:a16="http://schemas.microsoft.com/office/drawing/2014/main" id="{A31755E9-308B-4A11-9B48-6C3F5F9C2481}"/>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82" name="Yellow Oval 85">
            <a:extLst>
              <a:ext uri="{FF2B5EF4-FFF2-40B4-BE49-F238E27FC236}">
                <a16:creationId xmlns:a16="http://schemas.microsoft.com/office/drawing/2014/main" id="{C14C5ACA-FD45-44A4-A963-8F2A976D5B75}"/>
              </a:ext>
            </a:extLst>
          </p:cNvPr>
          <p:cNvGrpSpPr>
            <a:grpSpLocks noChangeAspect="1"/>
          </p:cNvGrpSpPr>
          <p:nvPr/>
        </p:nvGrpSpPr>
        <p:grpSpPr>
          <a:xfrm>
            <a:off x="6294418" y="2854001"/>
            <a:ext cx="201110" cy="201110"/>
            <a:chOff x="864708" y="7928616"/>
            <a:chExt cx="402336" cy="402336"/>
          </a:xfrm>
        </p:grpSpPr>
        <p:sp>
          <p:nvSpPr>
            <p:cNvPr id="483" name="Oval 482">
              <a:extLst>
                <a:ext uri="{FF2B5EF4-FFF2-40B4-BE49-F238E27FC236}">
                  <a16:creationId xmlns:a16="http://schemas.microsoft.com/office/drawing/2014/main" id="{FFB1864B-5D0E-4319-B8E7-38B227024AC8}"/>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84" name="Oval 483">
              <a:extLst>
                <a:ext uri="{FF2B5EF4-FFF2-40B4-BE49-F238E27FC236}">
                  <a16:creationId xmlns:a16="http://schemas.microsoft.com/office/drawing/2014/main" id="{BEBB8717-3FD8-4323-B1DF-554870906F80}"/>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85" name="Yellow Oval 86">
            <a:extLst>
              <a:ext uri="{FF2B5EF4-FFF2-40B4-BE49-F238E27FC236}">
                <a16:creationId xmlns:a16="http://schemas.microsoft.com/office/drawing/2014/main" id="{B3C6CB86-F08B-422B-9241-0D8348D78C20}"/>
              </a:ext>
            </a:extLst>
          </p:cNvPr>
          <p:cNvGrpSpPr>
            <a:grpSpLocks noChangeAspect="1"/>
          </p:cNvGrpSpPr>
          <p:nvPr/>
        </p:nvGrpSpPr>
        <p:grpSpPr>
          <a:xfrm>
            <a:off x="3299084" y="2278410"/>
            <a:ext cx="201110" cy="201110"/>
            <a:chOff x="864708" y="7928616"/>
            <a:chExt cx="402336" cy="402336"/>
          </a:xfrm>
        </p:grpSpPr>
        <p:sp>
          <p:nvSpPr>
            <p:cNvPr id="486" name="Oval 485">
              <a:extLst>
                <a:ext uri="{FF2B5EF4-FFF2-40B4-BE49-F238E27FC236}">
                  <a16:creationId xmlns:a16="http://schemas.microsoft.com/office/drawing/2014/main" id="{47422A9A-1188-4B38-BB66-A78FF52C7EF4}"/>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87" name="Oval 486">
              <a:extLst>
                <a:ext uri="{FF2B5EF4-FFF2-40B4-BE49-F238E27FC236}">
                  <a16:creationId xmlns:a16="http://schemas.microsoft.com/office/drawing/2014/main" id="{9874EBFF-6031-4260-8CD2-7B7AAF3DC99F}"/>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88" name="Yellow Oval 87">
            <a:extLst>
              <a:ext uri="{FF2B5EF4-FFF2-40B4-BE49-F238E27FC236}">
                <a16:creationId xmlns:a16="http://schemas.microsoft.com/office/drawing/2014/main" id="{472BA843-FA7F-47BD-914A-81E02FCB4202}"/>
              </a:ext>
            </a:extLst>
          </p:cNvPr>
          <p:cNvGrpSpPr>
            <a:grpSpLocks noChangeAspect="1"/>
          </p:cNvGrpSpPr>
          <p:nvPr/>
        </p:nvGrpSpPr>
        <p:grpSpPr>
          <a:xfrm>
            <a:off x="3628174" y="3954017"/>
            <a:ext cx="201110" cy="201110"/>
            <a:chOff x="864708" y="7928616"/>
            <a:chExt cx="402336" cy="402336"/>
          </a:xfrm>
        </p:grpSpPr>
        <p:sp>
          <p:nvSpPr>
            <p:cNvPr id="489" name="Oval 488">
              <a:extLst>
                <a:ext uri="{FF2B5EF4-FFF2-40B4-BE49-F238E27FC236}">
                  <a16:creationId xmlns:a16="http://schemas.microsoft.com/office/drawing/2014/main" id="{2F1B25BB-F236-4402-A7F5-9DB4D52D5AC7}"/>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90" name="Oval 489">
              <a:extLst>
                <a:ext uri="{FF2B5EF4-FFF2-40B4-BE49-F238E27FC236}">
                  <a16:creationId xmlns:a16="http://schemas.microsoft.com/office/drawing/2014/main" id="{D9EB39E7-89CB-4A7A-9CF0-C8514E527046}"/>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91" name="Yellow Oval 88">
            <a:extLst>
              <a:ext uri="{FF2B5EF4-FFF2-40B4-BE49-F238E27FC236}">
                <a16:creationId xmlns:a16="http://schemas.microsoft.com/office/drawing/2014/main" id="{FF682720-E665-4DF6-B7CD-18D1D2F17EB9}"/>
              </a:ext>
            </a:extLst>
          </p:cNvPr>
          <p:cNvGrpSpPr>
            <a:grpSpLocks noChangeAspect="1"/>
          </p:cNvGrpSpPr>
          <p:nvPr/>
        </p:nvGrpSpPr>
        <p:grpSpPr>
          <a:xfrm>
            <a:off x="4161422" y="4697518"/>
            <a:ext cx="201110" cy="201110"/>
            <a:chOff x="864708" y="7928616"/>
            <a:chExt cx="402336" cy="402336"/>
          </a:xfrm>
        </p:grpSpPr>
        <p:sp>
          <p:nvSpPr>
            <p:cNvPr id="492" name="Oval 491">
              <a:extLst>
                <a:ext uri="{FF2B5EF4-FFF2-40B4-BE49-F238E27FC236}">
                  <a16:creationId xmlns:a16="http://schemas.microsoft.com/office/drawing/2014/main" id="{DB61920C-EA6B-4584-8D87-1D78FA01249D}"/>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93" name="Oval 492">
              <a:extLst>
                <a:ext uri="{FF2B5EF4-FFF2-40B4-BE49-F238E27FC236}">
                  <a16:creationId xmlns:a16="http://schemas.microsoft.com/office/drawing/2014/main" id="{3F371263-A953-45EB-B5D5-0D76C702029C}"/>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94" name="Yellow Oval 89">
            <a:extLst>
              <a:ext uri="{FF2B5EF4-FFF2-40B4-BE49-F238E27FC236}">
                <a16:creationId xmlns:a16="http://schemas.microsoft.com/office/drawing/2014/main" id="{A7B42B5C-24C2-45CF-9A6A-650DB2F1BB07}"/>
              </a:ext>
            </a:extLst>
          </p:cNvPr>
          <p:cNvGrpSpPr>
            <a:grpSpLocks noChangeAspect="1"/>
          </p:cNvGrpSpPr>
          <p:nvPr/>
        </p:nvGrpSpPr>
        <p:grpSpPr>
          <a:xfrm>
            <a:off x="6668010" y="3954335"/>
            <a:ext cx="201110" cy="201110"/>
            <a:chOff x="864708" y="7928616"/>
            <a:chExt cx="402336" cy="402336"/>
          </a:xfrm>
        </p:grpSpPr>
        <p:sp>
          <p:nvSpPr>
            <p:cNvPr id="495" name="Oval 494">
              <a:extLst>
                <a:ext uri="{FF2B5EF4-FFF2-40B4-BE49-F238E27FC236}">
                  <a16:creationId xmlns:a16="http://schemas.microsoft.com/office/drawing/2014/main" id="{A25987C3-4103-4314-BD35-A2BD534DA4E8}"/>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96" name="Oval 495">
              <a:extLst>
                <a:ext uri="{FF2B5EF4-FFF2-40B4-BE49-F238E27FC236}">
                  <a16:creationId xmlns:a16="http://schemas.microsoft.com/office/drawing/2014/main" id="{233C6708-8E42-40AD-BC04-E70FB2EED5B8}"/>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497" name="Yellow Oval 90">
            <a:extLst>
              <a:ext uri="{FF2B5EF4-FFF2-40B4-BE49-F238E27FC236}">
                <a16:creationId xmlns:a16="http://schemas.microsoft.com/office/drawing/2014/main" id="{D431BA93-5BDB-4784-BF93-8F6834988D3D}"/>
              </a:ext>
            </a:extLst>
          </p:cNvPr>
          <p:cNvGrpSpPr>
            <a:grpSpLocks noChangeAspect="1"/>
          </p:cNvGrpSpPr>
          <p:nvPr/>
        </p:nvGrpSpPr>
        <p:grpSpPr>
          <a:xfrm>
            <a:off x="5837347" y="2506945"/>
            <a:ext cx="201110" cy="201110"/>
            <a:chOff x="864708" y="7928616"/>
            <a:chExt cx="402336" cy="402336"/>
          </a:xfrm>
        </p:grpSpPr>
        <p:sp>
          <p:nvSpPr>
            <p:cNvPr id="498" name="Oval 497">
              <a:extLst>
                <a:ext uri="{FF2B5EF4-FFF2-40B4-BE49-F238E27FC236}">
                  <a16:creationId xmlns:a16="http://schemas.microsoft.com/office/drawing/2014/main" id="{29217083-D79D-4B4D-AB1A-B3A4F27C82FE}"/>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499" name="Oval 498">
              <a:extLst>
                <a:ext uri="{FF2B5EF4-FFF2-40B4-BE49-F238E27FC236}">
                  <a16:creationId xmlns:a16="http://schemas.microsoft.com/office/drawing/2014/main" id="{A7670C0B-ED30-41D9-B575-87893438A7B3}"/>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00" name="Yellow Oval 91">
            <a:extLst>
              <a:ext uri="{FF2B5EF4-FFF2-40B4-BE49-F238E27FC236}">
                <a16:creationId xmlns:a16="http://schemas.microsoft.com/office/drawing/2014/main" id="{7A60CF12-C2DB-4738-88F6-CF3344019BB7}"/>
              </a:ext>
            </a:extLst>
          </p:cNvPr>
          <p:cNvGrpSpPr>
            <a:grpSpLocks noChangeAspect="1"/>
          </p:cNvGrpSpPr>
          <p:nvPr/>
        </p:nvGrpSpPr>
        <p:grpSpPr>
          <a:xfrm>
            <a:off x="5994593" y="3760525"/>
            <a:ext cx="201110" cy="201110"/>
            <a:chOff x="864708" y="7928616"/>
            <a:chExt cx="402336" cy="402336"/>
          </a:xfrm>
        </p:grpSpPr>
        <p:sp>
          <p:nvSpPr>
            <p:cNvPr id="501" name="Oval 500">
              <a:extLst>
                <a:ext uri="{FF2B5EF4-FFF2-40B4-BE49-F238E27FC236}">
                  <a16:creationId xmlns:a16="http://schemas.microsoft.com/office/drawing/2014/main" id="{E2573B48-524E-49C3-B49F-A6F754519444}"/>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02" name="Oval 501">
              <a:extLst>
                <a:ext uri="{FF2B5EF4-FFF2-40B4-BE49-F238E27FC236}">
                  <a16:creationId xmlns:a16="http://schemas.microsoft.com/office/drawing/2014/main" id="{41EA8E30-5E50-462A-B1B6-B3F1CB20C916}"/>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03" name="Yellow Oval 92">
            <a:extLst>
              <a:ext uri="{FF2B5EF4-FFF2-40B4-BE49-F238E27FC236}">
                <a16:creationId xmlns:a16="http://schemas.microsoft.com/office/drawing/2014/main" id="{A5A44D26-98C4-4627-813D-EB8A5BE80208}"/>
              </a:ext>
            </a:extLst>
          </p:cNvPr>
          <p:cNvGrpSpPr>
            <a:grpSpLocks noChangeAspect="1"/>
          </p:cNvGrpSpPr>
          <p:nvPr/>
        </p:nvGrpSpPr>
        <p:grpSpPr>
          <a:xfrm>
            <a:off x="4389959" y="4767920"/>
            <a:ext cx="201110" cy="201110"/>
            <a:chOff x="864708" y="7928616"/>
            <a:chExt cx="402336" cy="402336"/>
          </a:xfrm>
        </p:grpSpPr>
        <p:sp>
          <p:nvSpPr>
            <p:cNvPr id="504" name="Oval 503">
              <a:extLst>
                <a:ext uri="{FF2B5EF4-FFF2-40B4-BE49-F238E27FC236}">
                  <a16:creationId xmlns:a16="http://schemas.microsoft.com/office/drawing/2014/main" id="{E1FDEB25-FCF1-43F6-B4A8-242B3C6AC875}"/>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05" name="Oval 504">
              <a:extLst>
                <a:ext uri="{FF2B5EF4-FFF2-40B4-BE49-F238E27FC236}">
                  <a16:creationId xmlns:a16="http://schemas.microsoft.com/office/drawing/2014/main" id="{35592AD3-16AA-4A45-9B4A-70C2348228AE}"/>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06" name="Yellow Oval 93">
            <a:extLst>
              <a:ext uri="{FF2B5EF4-FFF2-40B4-BE49-F238E27FC236}">
                <a16:creationId xmlns:a16="http://schemas.microsoft.com/office/drawing/2014/main" id="{C9B13DF8-E799-4A03-8701-53FAAF601CDF}"/>
              </a:ext>
            </a:extLst>
          </p:cNvPr>
          <p:cNvGrpSpPr>
            <a:grpSpLocks noChangeAspect="1"/>
          </p:cNvGrpSpPr>
          <p:nvPr/>
        </p:nvGrpSpPr>
        <p:grpSpPr>
          <a:xfrm>
            <a:off x="3933206" y="4891011"/>
            <a:ext cx="201110" cy="201110"/>
            <a:chOff x="864708" y="7928616"/>
            <a:chExt cx="402336" cy="402336"/>
          </a:xfrm>
        </p:grpSpPr>
        <p:sp>
          <p:nvSpPr>
            <p:cNvPr id="507" name="Oval 506">
              <a:extLst>
                <a:ext uri="{FF2B5EF4-FFF2-40B4-BE49-F238E27FC236}">
                  <a16:creationId xmlns:a16="http://schemas.microsoft.com/office/drawing/2014/main" id="{193DBDFA-57A9-4F23-BF7C-A54894AD6C2C}"/>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08" name="Oval 507">
              <a:extLst>
                <a:ext uri="{FF2B5EF4-FFF2-40B4-BE49-F238E27FC236}">
                  <a16:creationId xmlns:a16="http://schemas.microsoft.com/office/drawing/2014/main" id="{E830A5C3-FD63-45E6-9325-E2DAD6AA4904}"/>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09" name="Yellow Oval 94">
            <a:extLst>
              <a:ext uri="{FF2B5EF4-FFF2-40B4-BE49-F238E27FC236}">
                <a16:creationId xmlns:a16="http://schemas.microsoft.com/office/drawing/2014/main" id="{539C0A7D-B5CD-47ED-92EB-93C97826D800}"/>
              </a:ext>
            </a:extLst>
          </p:cNvPr>
          <p:cNvGrpSpPr>
            <a:grpSpLocks noChangeAspect="1"/>
          </p:cNvGrpSpPr>
          <p:nvPr/>
        </p:nvGrpSpPr>
        <p:grpSpPr>
          <a:xfrm>
            <a:off x="4237600" y="4411405"/>
            <a:ext cx="201110" cy="201110"/>
            <a:chOff x="864708" y="7928616"/>
            <a:chExt cx="402336" cy="402336"/>
          </a:xfrm>
        </p:grpSpPr>
        <p:sp>
          <p:nvSpPr>
            <p:cNvPr id="510" name="Oval 509">
              <a:extLst>
                <a:ext uri="{FF2B5EF4-FFF2-40B4-BE49-F238E27FC236}">
                  <a16:creationId xmlns:a16="http://schemas.microsoft.com/office/drawing/2014/main" id="{2EBC4B5C-70F3-4A78-A0B5-5CB82FDDA751}"/>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11" name="Oval 510">
              <a:extLst>
                <a:ext uri="{FF2B5EF4-FFF2-40B4-BE49-F238E27FC236}">
                  <a16:creationId xmlns:a16="http://schemas.microsoft.com/office/drawing/2014/main" id="{4814056D-F694-48FF-B37E-57CAEC549418}"/>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12" name="Yellow Oval 95">
            <a:extLst>
              <a:ext uri="{FF2B5EF4-FFF2-40B4-BE49-F238E27FC236}">
                <a16:creationId xmlns:a16="http://schemas.microsoft.com/office/drawing/2014/main" id="{9B11A020-B5C2-4BC8-9E3A-539E4F418003}"/>
              </a:ext>
            </a:extLst>
          </p:cNvPr>
          <p:cNvGrpSpPr>
            <a:grpSpLocks noChangeAspect="1"/>
          </p:cNvGrpSpPr>
          <p:nvPr/>
        </p:nvGrpSpPr>
        <p:grpSpPr>
          <a:xfrm>
            <a:off x="6645157" y="3047494"/>
            <a:ext cx="201110" cy="201110"/>
            <a:chOff x="864708" y="7928616"/>
            <a:chExt cx="402336" cy="402336"/>
          </a:xfrm>
        </p:grpSpPr>
        <p:sp>
          <p:nvSpPr>
            <p:cNvPr id="513" name="Oval 512">
              <a:extLst>
                <a:ext uri="{FF2B5EF4-FFF2-40B4-BE49-F238E27FC236}">
                  <a16:creationId xmlns:a16="http://schemas.microsoft.com/office/drawing/2014/main" id="{3FB5CA7D-9249-4A7E-8E66-DE9BFC6CD95B}"/>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14" name="Oval 513">
              <a:extLst>
                <a:ext uri="{FF2B5EF4-FFF2-40B4-BE49-F238E27FC236}">
                  <a16:creationId xmlns:a16="http://schemas.microsoft.com/office/drawing/2014/main" id="{BBCF3816-00A3-4B93-AE4F-4D23E585F7DA}"/>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15" name="Yellow Oval 96">
            <a:extLst>
              <a:ext uri="{FF2B5EF4-FFF2-40B4-BE49-F238E27FC236}">
                <a16:creationId xmlns:a16="http://schemas.microsoft.com/office/drawing/2014/main" id="{5D525B36-1B28-48A5-8315-86A6A50AA6A6}"/>
              </a:ext>
            </a:extLst>
          </p:cNvPr>
          <p:cNvGrpSpPr>
            <a:grpSpLocks noChangeAspect="1"/>
          </p:cNvGrpSpPr>
          <p:nvPr/>
        </p:nvGrpSpPr>
        <p:grpSpPr>
          <a:xfrm>
            <a:off x="2817953" y="3421085"/>
            <a:ext cx="201110" cy="201110"/>
            <a:chOff x="864708" y="7928616"/>
            <a:chExt cx="402336" cy="402336"/>
          </a:xfrm>
        </p:grpSpPr>
        <p:sp>
          <p:nvSpPr>
            <p:cNvPr id="516" name="Oval 515">
              <a:extLst>
                <a:ext uri="{FF2B5EF4-FFF2-40B4-BE49-F238E27FC236}">
                  <a16:creationId xmlns:a16="http://schemas.microsoft.com/office/drawing/2014/main" id="{279A93FC-9272-4A9A-8DB3-979851795342}"/>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17" name="Oval 516">
              <a:extLst>
                <a:ext uri="{FF2B5EF4-FFF2-40B4-BE49-F238E27FC236}">
                  <a16:creationId xmlns:a16="http://schemas.microsoft.com/office/drawing/2014/main" id="{6A89E59E-F2B3-4AEB-90D1-34D3E102D156}"/>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18" name="Yellow Oval 97">
            <a:extLst>
              <a:ext uri="{FF2B5EF4-FFF2-40B4-BE49-F238E27FC236}">
                <a16:creationId xmlns:a16="http://schemas.microsoft.com/office/drawing/2014/main" id="{9ED76C89-A726-4FF1-B1A4-882AD5056D94}"/>
              </a:ext>
            </a:extLst>
          </p:cNvPr>
          <p:cNvGrpSpPr>
            <a:grpSpLocks noChangeAspect="1"/>
          </p:cNvGrpSpPr>
          <p:nvPr/>
        </p:nvGrpSpPr>
        <p:grpSpPr>
          <a:xfrm>
            <a:off x="4009065" y="5097010"/>
            <a:ext cx="201110" cy="201110"/>
            <a:chOff x="864708" y="7928616"/>
            <a:chExt cx="402336" cy="402336"/>
          </a:xfrm>
        </p:grpSpPr>
        <p:sp>
          <p:nvSpPr>
            <p:cNvPr id="519" name="Oval 518">
              <a:extLst>
                <a:ext uri="{FF2B5EF4-FFF2-40B4-BE49-F238E27FC236}">
                  <a16:creationId xmlns:a16="http://schemas.microsoft.com/office/drawing/2014/main" id="{077147B0-2A8F-405C-903C-F5CC8CD8C0EB}"/>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20" name="Oval 519">
              <a:extLst>
                <a:ext uri="{FF2B5EF4-FFF2-40B4-BE49-F238E27FC236}">
                  <a16:creationId xmlns:a16="http://schemas.microsoft.com/office/drawing/2014/main" id="{EB2B5E0F-14A7-43BB-BF32-40CC083F8AA6}"/>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21" name="Yellow Oval 98">
            <a:extLst>
              <a:ext uri="{FF2B5EF4-FFF2-40B4-BE49-F238E27FC236}">
                <a16:creationId xmlns:a16="http://schemas.microsoft.com/office/drawing/2014/main" id="{D3CC3FF5-9D2A-4530-B744-D1B782216166}"/>
              </a:ext>
            </a:extLst>
          </p:cNvPr>
          <p:cNvGrpSpPr>
            <a:grpSpLocks noChangeAspect="1"/>
          </p:cNvGrpSpPr>
          <p:nvPr/>
        </p:nvGrpSpPr>
        <p:grpSpPr>
          <a:xfrm>
            <a:off x="3361868" y="3954335"/>
            <a:ext cx="201110" cy="201110"/>
            <a:chOff x="864708" y="7928616"/>
            <a:chExt cx="402336" cy="402336"/>
          </a:xfrm>
        </p:grpSpPr>
        <p:sp>
          <p:nvSpPr>
            <p:cNvPr id="522" name="Oval 521">
              <a:extLst>
                <a:ext uri="{FF2B5EF4-FFF2-40B4-BE49-F238E27FC236}">
                  <a16:creationId xmlns:a16="http://schemas.microsoft.com/office/drawing/2014/main" id="{1604AA6A-AD66-4106-98BC-24A76F26FF49}"/>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23" name="Oval 522">
              <a:extLst>
                <a:ext uri="{FF2B5EF4-FFF2-40B4-BE49-F238E27FC236}">
                  <a16:creationId xmlns:a16="http://schemas.microsoft.com/office/drawing/2014/main" id="{877EB6DA-D598-4631-897F-06C1FEE1C09C}"/>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24" name="Yellow Oval 99">
            <a:extLst>
              <a:ext uri="{FF2B5EF4-FFF2-40B4-BE49-F238E27FC236}">
                <a16:creationId xmlns:a16="http://schemas.microsoft.com/office/drawing/2014/main" id="{86263115-18D4-4E63-830F-613C816F8ABA}"/>
              </a:ext>
            </a:extLst>
          </p:cNvPr>
          <p:cNvGrpSpPr>
            <a:grpSpLocks noChangeAspect="1"/>
          </p:cNvGrpSpPr>
          <p:nvPr/>
        </p:nvGrpSpPr>
        <p:grpSpPr>
          <a:xfrm>
            <a:off x="3716859" y="4767920"/>
            <a:ext cx="201110" cy="201110"/>
            <a:chOff x="864708" y="7928616"/>
            <a:chExt cx="402336" cy="402336"/>
          </a:xfrm>
        </p:grpSpPr>
        <p:sp>
          <p:nvSpPr>
            <p:cNvPr id="525" name="Oval 524">
              <a:extLst>
                <a:ext uri="{FF2B5EF4-FFF2-40B4-BE49-F238E27FC236}">
                  <a16:creationId xmlns:a16="http://schemas.microsoft.com/office/drawing/2014/main" id="{EDAF02B0-C408-48BE-A2FB-F2BE2F7E8C48}"/>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26" name="Oval 525">
              <a:extLst>
                <a:ext uri="{FF2B5EF4-FFF2-40B4-BE49-F238E27FC236}">
                  <a16:creationId xmlns:a16="http://schemas.microsoft.com/office/drawing/2014/main" id="{C3A9A4CB-DD9F-4804-92C7-AC79D7AB9275}"/>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27" name="Yellow Oval 100">
            <a:extLst>
              <a:ext uri="{FF2B5EF4-FFF2-40B4-BE49-F238E27FC236}">
                <a16:creationId xmlns:a16="http://schemas.microsoft.com/office/drawing/2014/main" id="{33126AA7-26D4-4FB3-8453-5DD88578B99E}"/>
              </a:ext>
            </a:extLst>
          </p:cNvPr>
          <p:cNvGrpSpPr>
            <a:grpSpLocks noChangeAspect="1"/>
          </p:cNvGrpSpPr>
          <p:nvPr/>
        </p:nvGrpSpPr>
        <p:grpSpPr>
          <a:xfrm>
            <a:off x="3913845" y="4063051"/>
            <a:ext cx="201110" cy="201110"/>
            <a:chOff x="864708" y="7928616"/>
            <a:chExt cx="402336" cy="402336"/>
          </a:xfrm>
        </p:grpSpPr>
        <p:sp>
          <p:nvSpPr>
            <p:cNvPr id="528" name="Oval 527">
              <a:extLst>
                <a:ext uri="{FF2B5EF4-FFF2-40B4-BE49-F238E27FC236}">
                  <a16:creationId xmlns:a16="http://schemas.microsoft.com/office/drawing/2014/main" id="{BCBD9202-34EC-4345-BD44-D4C7F9ADEE6C}"/>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29" name="Oval 528">
              <a:extLst>
                <a:ext uri="{FF2B5EF4-FFF2-40B4-BE49-F238E27FC236}">
                  <a16:creationId xmlns:a16="http://schemas.microsoft.com/office/drawing/2014/main" id="{2D28C689-9CEE-4D7E-B256-280397F86A46}"/>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30" name="Green Oval 61">
            <a:extLst>
              <a:ext uri="{FF2B5EF4-FFF2-40B4-BE49-F238E27FC236}">
                <a16:creationId xmlns:a16="http://schemas.microsoft.com/office/drawing/2014/main" id="{20290475-7B86-4210-B97E-740165134358}"/>
              </a:ext>
            </a:extLst>
          </p:cNvPr>
          <p:cNvGrpSpPr>
            <a:grpSpLocks noChangeAspect="1"/>
          </p:cNvGrpSpPr>
          <p:nvPr/>
        </p:nvGrpSpPr>
        <p:grpSpPr>
          <a:xfrm>
            <a:off x="4770849" y="1288089"/>
            <a:ext cx="301666" cy="301666"/>
            <a:chOff x="864708" y="7928616"/>
            <a:chExt cx="402336" cy="402336"/>
          </a:xfrm>
        </p:grpSpPr>
        <p:sp>
          <p:nvSpPr>
            <p:cNvPr id="531" name="Oval 530">
              <a:extLst>
                <a:ext uri="{FF2B5EF4-FFF2-40B4-BE49-F238E27FC236}">
                  <a16:creationId xmlns:a16="http://schemas.microsoft.com/office/drawing/2014/main" id="{20F2288B-AA61-4678-BDCC-BBF7BF8E3082}"/>
                </a:ext>
              </a:extLst>
            </p:cNvPr>
            <p:cNvSpPr/>
            <p:nvPr/>
          </p:nvSpPr>
          <p:spPr bwMode="auto">
            <a:xfrm>
              <a:off x="864708" y="7928616"/>
              <a:ext cx="402336" cy="402336"/>
            </a:xfrm>
            <a:prstGeom prst="ellipse">
              <a:avLst/>
            </a:prstGeom>
            <a:solidFill>
              <a:schemeClr val="accent4">
                <a:lumMod val="20000"/>
                <a:lumOff val="80000"/>
                <a:alpha val="88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chemeClr val="tx1"/>
                    </a:gs>
                    <a:gs pos="100000">
                      <a:schemeClr val="tx1"/>
                    </a:gs>
                  </a:gsLst>
                  <a:lin ang="5400000" scaled="0"/>
                </a:gradFill>
                <a:latin typeface="Segoe UI Semilight"/>
                <a:cs typeface="Segoe UI" pitchFamily="34" charset="0"/>
              </a:endParaRPr>
            </a:p>
          </p:txBody>
        </p:sp>
        <p:sp>
          <p:nvSpPr>
            <p:cNvPr id="532" name="Oval 531">
              <a:extLst>
                <a:ext uri="{FF2B5EF4-FFF2-40B4-BE49-F238E27FC236}">
                  <a16:creationId xmlns:a16="http://schemas.microsoft.com/office/drawing/2014/main" id="{25B9B5DC-888F-4726-B5EF-6D60AF930F73}"/>
                </a:ext>
              </a:extLst>
            </p:cNvPr>
            <p:cNvSpPr/>
            <p:nvPr/>
          </p:nvSpPr>
          <p:spPr bwMode="auto">
            <a:xfrm>
              <a:off x="911669" y="7975580"/>
              <a:ext cx="308414" cy="308408"/>
            </a:xfrm>
            <a:prstGeom prst="ellipse">
              <a:avLst/>
            </a:prstGeom>
            <a:solidFill>
              <a:schemeClr val="accent4"/>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grpSp>
      <p:grpSp>
        <p:nvGrpSpPr>
          <p:cNvPr id="533" name="Yellow Oval 101">
            <a:extLst>
              <a:ext uri="{FF2B5EF4-FFF2-40B4-BE49-F238E27FC236}">
                <a16:creationId xmlns:a16="http://schemas.microsoft.com/office/drawing/2014/main" id="{1B942652-ED4B-42AB-8606-543A6044C6CC}"/>
              </a:ext>
            </a:extLst>
          </p:cNvPr>
          <p:cNvGrpSpPr>
            <a:grpSpLocks noChangeAspect="1"/>
          </p:cNvGrpSpPr>
          <p:nvPr/>
        </p:nvGrpSpPr>
        <p:grpSpPr>
          <a:xfrm>
            <a:off x="6903845" y="1516625"/>
            <a:ext cx="201110" cy="201110"/>
            <a:chOff x="864708" y="7928616"/>
            <a:chExt cx="402336" cy="402336"/>
          </a:xfrm>
        </p:grpSpPr>
        <p:sp>
          <p:nvSpPr>
            <p:cNvPr id="534" name="Oval 533">
              <a:extLst>
                <a:ext uri="{FF2B5EF4-FFF2-40B4-BE49-F238E27FC236}">
                  <a16:creationId xmlns:a16="http://schemas.microsoft.com/office/drawing/2014/main" id="{507BE9DF-FE99-4C4F-8AC7-6333E611BE18}"/>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35" name="Oval 534">
              <a:extLst>
                <a:ext uri="{FF2B5EF4-FFF2-40B4-BE49-F238E27FC236}">
                  <a16:creationId xmlns:a16="http://schemas.microsoft.com/office/drawing/2014/main" id="{8D67A341-B4AD-4744-A1E9-B98B2FB6AE1B}"/>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36" name="Yellow Oval 102">
            <a:extLst>
              <a:ext uri="{FF2B5EF4-FFF2-40B4-BE49-F238E27FC236}">
                <a16:creationId xmlns:a16="http://schemas.microsoft.com/office/drawing/2014/main" id="{DE9E16F6-6389-4EA8-B500-D5F2C63F1712}"/>
              </a:ext>
            </a:extLst>
          </p:cNvPr>
          <p:cNvGrpSpPr>
            <a:grpSpLocks noChangeAspect="1"/>
          </p:cNvGrpSpPr>
          <p:nvPr/>
        </p:nvGrpSpPr>
        <p:grpSpPr>
          <a:xfrm>
            <a:off x="7056202" y="1924943"/>
            <a:ext cx="201110" cy="201110"/>
            <a:chOff x="864708" y="7928616"/>
            <a:chExt cx="402336" cy="402336"/>
          </a:xfrm>
        </p:grpSpPr>
        <p:sp>
          <p:nvSpPr>
            <p:cNvPr id="537" name="Oval 536">
              <a:extLst>
                <a:ext uri="{FF2B5EF4-FFF2-40B4-BE49-F238E27FC236}">
                  <a16:creationId xmlns:a16="http://schemas.microsoft.com/office/drawing/2014/main" id="{267B23DB-E0D3-4315-8495-F2AAA5040A51}"/>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38" name="Oval 537">
              <a:extLst>
                <a:ext uri="{FF2B5EF4-FFF2-40B4-BE49-F238E27FC236}">
                  <a16:creationId xmlns:a16="http://schemas.microsoft.com/office/drawing/2014/main" id="{5A3D71FD-D9DB-4558-9404-B8B31EE21C64}"/>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39" name="Yellow Oval 103">
            <a:extLst>
              <a:ext uri="{FF2B5EF4-FFF2-40B4-BE49-F238E27FC236}">
                <a16:creationId xmlns:a16="http://schemas.microsoft.com/office/drawing/2014/main" id="{F7127678-20FE-46B5-8516-CE3D024718F3}"/>
              </a:ext>
            </a:extLst>
          </p:cNvPr>
          <p:cNvGrpSpPr>
            <a:grpSpLocks noChangeAspect="1"/>
          </p:cNvGrpSpPr>
          <p:nvPr/>
        </p:nvGrpSpPr>
        <p:grpSpPr>
          <a:xfrm>
            <a:off x="7389927" y="1516625"/>
            <a:ext cx="201110" cy="201110"/>
            <a:chOff x="864708" y="7928616"/>
            <a:chExt cx="402336" cy="402336"/>
          </a:xfrm>
        </p:grpSpPr>
        <p:sp>
          <p:nvSpPr>
            <p:cNvPr id="540" name="Oval 539">
              <a:extLst>
                <a:ext uri="{FF2B5EF4-FFF2-40B4-BE49-F238E27FC236}">
                  <a16:creationId xmlns:a16="http://schemas.microsoft.com/office/drawing/2014/main" id="{DDEA4594-E6DB-442A-A550-496E16C7D03F}"/>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41" name="Oval 540">
              <a:extLst>
                <a:ext uri="{FF2B5EF4-FFF2-40B4-BE49-F238E27FC236}">
                  <a16:creationId xmlns:a16="http://schemas.microsoft.com/office/drawing/2014/main" id="{19E69A9D-47C1-4DF2-A245-9FD4A2F37F49}"/>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42" name="Yellow Oval 104">
            <a:extLst>
              <a:ext uri="{FF2B5EF4-FFF2-40B4-BE49-F238E27FC236}">
                <a16:creationId xmlns:a16="http://schemas.microsoft.com/office/drawing/2014/main" id="{82EAD604-71C5-4EBD-B79D-A296BD0A3851}"/>
              </a:ext>
            </a:extLst>
          </p:cNvPr>
          <p:cNvGrpSpPr>
            <a:grpSpLocks noChangeAspect="1"/>
          </p:cNvGrpSpPr>
          <p:nvPr/>
        </p:nvGrpSpPr>
        <p:grpSpPr>
          <a:xfrm>
            <a:off x="7665629" y="1910658"/>
            <a:ext cx="201110" cy="201110"/>
            <a:chOff x="864708" y="7928616"/>
            <a:chExt cx="402336" cy="402336"/>
          </a:xfrm>
        </p:grpSpPr>
        <p:sp>
          <p:nvSpPr>
            <p:cNvPr id="543" name="Oval 542">
              <a:extLst>
                <a:ext uri="{FF2B5EF4-FFF2-40B4-BE49-F238E27FC236}">
                  <a16:creationId xmlns:a16="http://schemas.microsoft.com/office/drawing/2014/main" id="{D9EF9E00-2887-49E0-ABDE-ECF651EB8C4B}"/>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44" name="Oval 543">
              <a:extLst>
                <a:ext uri="{FF2B5EF4-FFF2-40B4-BE49-F238E27FC236}">
                  <a16:creationId xmlns:a16="http://schemas.microsoft.com/office/drawing/2014/main" id="{B181E384-7C67-4486-AECF-EDFB65FAF363}"/>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45" name="Yellow Oval 105">
            <a:extLst>
              <a:ext uri="{FF2B5EF4-FFF2-40B4-BE49-F238E27FC236}">
                <a16:creationId xmlns:a16="http://schemas.microsoft.com/office/drawing/2014/main" id="{1CEFF696-C146-40C6-A094-490924D647F0}"/>
              </a:ext>
            </a:extLst>
          </p:cNvPr>
          <p:cNvGrpSpPr>
            <a:grpSpLocks noChangeAspect="1"/>
          </p:cNvGrpSpPr>
          <p:nvPr/>
        </p:nvGrpSpPr>
        <p:grpSpPr>
          <a:xfrm>
            <a:off x="8198878" y="1924943"/>
            <a:ext cx="201110" cy="201110"/>
            <a:chOff x="864708" y="7928616"/>
            <a:chExt cx="402336" cy="402336"/>
          </a:xfrm>
        </p:grpSpPr>
        <p:sp>
          <p:nvSpPr>
            <p:cNvPr id="546" name="Oval 545">
              <a:extLst>
                <a:ext uri="{FF2B5EF4-FFF2-40B4-BE49-F238E27FC236}">
                  <a16:creationId xmlns:a16="http://schemas.microsoft.com/office/drawing/2014/main" id="{64DA576F-7C55-46F5-A073-9CDAAF2E5189}"/>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47" name="Oval 546">
              <a:extLst>
                <a:ext uri="{FF2B5EF4-FFF2-40B4-BE49-F238E27FC236}">
                  <a16:creationId xmlns:a16="http://schemas.microsoft.com/office/drawing/2014/main" id="{D602CC66-109D-41A9-883B-5F17AEEF588C}"/>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48" name="Yellow Oval 106">
            <a:extLst>
              <a:ext uri="{FF2B5EF4-FFF2-40B4-BE49-F238E27FC236}">
                <a16:creationId xmlns:a16="http://schemas.microsoft.com/office/drawing/2014/main" id="{0DAF990A-7B44-4C79-A01F-94FB89AD3D19}"/>
              </a:ext>
            </a:extLst>
          </p:cNvPr>
          <p:cNvGrpSpPr>
            <a:grpSpLocks noChangeAspect="1"/>
          </p:cNvGrpSpPr>
          <p:nvPr/>
        </p:nvGrpSpPr>
        <p:grpSpPr>
          <a:xfrm>
            <a:off x="7817985" y="2202231"/>
            <a:ext cx="201110" cy="201110"/>
            <a:chOff x="864708" y="7928616"/>
            <a:chExt cx="402336" cy="402336"/>
          </a:xfrm>
        </p:grpSpPr>
        <p:sp>
          <p:nvSpPr>
            <p:cNvPr id="549" name="Oval 548">
              <a:extLst>
                <a:ext uri="{FF2B5EF4-FFF2-40B4-BE49-F238E27FC236}">
                  <a16:creationId xmlns:a16="http://schemas.microsoft.com/office/drawing/2014/main" id="{2E6622B5-B7DD-4224-BEB2-F6D8EEC24BC3}"/>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50" name="Oval 549">
              <a:extLst>
                <a:ext uri="{FF2B5EF4-FFF2-40B4-BE49-F238E27FC236}">
                  <a16:creationId xmlns:a16="http://schemas.microsoft.com/office/drawing/2014/main" id="{A7421B44-C9F4-4FD4-9A9C-0272300B6A1B}"/>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51" name="Yellow Oval 107">
            <a:extLst>
              <a:ext uri="{FF2B5EF4-FFF2-40B4-BE49-F238E27FC236}">
                <a16:creationId xmlns:a16="http://schemas.microsoft.com/office/drawing/2014/main" id="{DA3BB128-71EF-4E0B-96FB-5116B33B9A27}"/>
              </a:ext>
            </a:extLst>
          </p:cNvPr>
          <p:cNvGrpSpPr>
            <a:grpSpLocks noChangeAspect="1"/>
          </p:cNvGrpSpPr>
          <p:nvPr/>
        </p:nvGrpSpPr>
        <p:grpSpPr>
          <a:xfrm>
            <a:off x="7741807" y="2839084"/>
            <a:ext cx="201110" cy="201110"/>
            <a:chOff x="864708" y="7928616"/>
            <a:chExt cx="402336" cy="402336"/>
          </a:xfrm>
        </p:grpSpPr>
        <p:sp>
          <p:nvSpPr>
            <p:cNvPr id="552" name="Oval 551">
              <a:extLst>
                <a:ext uri="{FF2B5EF4-FFF2-40B4-BE49-F238E27FC236}">
                  <a16:creationId xmlns:a16="http://schemas.microsoft.com/office/drawing/2014/main" id="{FD31BCA5-1526-44B7-930E-E345D467FC2C}"/>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53" name="Oval 552">
              <a:extLst>
                <a:ext uri="{FF2B5EF4-FFF2-40B4-BE49-F238E27FC236}">
                  <a16:creationId xmlns:a16="http://schemas.microsoft.com/office/drawing/2014/main" id="{EC73F9C4-D593-4FB5-8190-B6D9B3F9D7A4}"/>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54" name="Yellow Oval 108">
            <a:extLst>
              <a:ext uri="{FF2B5EF4-FFF2-40B4-BE49-F238E27FC236}">
                <a16:creationId xmlns:a16="http://schemas.microsoft.com/office/drawing/2014/main" id="{9C289298-001E-4284-B854-4A4E8656DF8D}"/>
              </a:ext>
            </a:extLst>
          </p:cNvPr>
          <p:cNvGrpSpPr>
            <a:grpSpLocks noChangeAspect="1"/>
          </p:cNvGrpSpPr>
          <p:nvPr/>
        </p:nvGrpSpPr>
        <p:grpSpPr>
          <a:xfrm>
            <a:off x="7383579" y="2856542"/>
            <a:ext cx="201110" cy="201110"/>
            <a:chOff x="864708" y="7928616"/>
            <a:chExt cx="402336" cy="402336"/>
          </a:xfrm>
        </p:grpSpPr>
        <p:sp>
          <p:nvSpPr>
            <p:cNvPr id="555" name="Oval 554">
              <a:extLst>
                <a:ext uri="{FF2B5EF4-FFF2-40B4-BE49-F238E27FC236}">
                  <a16:creationId xmlns:a16="http://schemas.microsoft.com/office/drawing/2014/main" id="{107DD3AA-C810-4416-B784-407FDD004F9C}"/>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56" name="Oval 555">
              <a:extLst>
                <a:ext uri="{FF2B5EF4-FFF2-40B4-BE49-F238E27FC236}">
                  <a16:creationId xmlns:a16="http://schemas.microsoft.com/office/drawing/2014/main" id="{7A56CBC0-66C8-40F9-B21D-B7CEDB31D942}"/>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57" name="Yellow Oval 109">
            <a:extLst>
              <a:ext uri="{FF2B5EF4-FFF2-40B4-BE49-F238E27FC236}">
                <a16:creationId xmlns:a16="http://schemas.microsoft.com/office/drawing/2014/main" id="{2F7F43F4-4C9A-43EC-BEC3-898264507896}"/>
              </a:ext>
            </a:extLst>
          </p:cNvPr>
          <p:cNvGrpSpPr>
            <a:grpSpLocks noChangeAspect="1"/>
          </p:cNvGrpSpPr>
          <p:nvPr/>
        </p:nvGrpSpPr>
        <p:grpSpPr>
          <a:xfrm>
            <a:off x="8503591" y="2839084"/>
            <a:ext cx="201110" cy="201110"/>
            <a:chOff x="864708" y="7928616"/>
            <a:chExt cx="402336" cy="402336"/>
          </a:xfrm>
        </p:grpSpPr>
        <p:sp>
          <p:nvSpPr>
            <p:cNvPr id="558" name="Oval 557">
              <a:extLst>
                <a:ext uri="{FF2B5EF4-FFF2-40B4-BE49-F238E27FC236}">
                  <a16:creationId xmlns:a16="http://schemas.microsoft.com/office/drawing/2014/main" id="{3A850A3A-9F86-4E9A-884F-D3C1BF3B30B0}"/>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59" name="Oval 558">
              <a:extLst>
                <a:ext uri="{FF2B5EF4-FFF2-40B4-BE49-F238E27FC236}">
                  <a16:creationId xmlns:a16="http://schemas.microsoft.com/office/drawing/2014/main" id="{ED83DB7E-EBFF-471D-B6EF-73B5DE579A1B}"/>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60" name="Yellow Oval 110">
            <a:extLst>
              <a:ext uri="{FF2B5EF4-FFF2-40B4-BE49-F238E27FC236}">
                <a16:creationId xmlns:a16="http://schemas.microsoft.com/office/drawing/2014/main" id="{D7975DB1-FF00-4D18-BE4B-08B6CC6F466E}"/>
              </a:ext>
            </a:extLst>
          </p:cNvPr>
          <p:cNvGrpSpPr>
            <a:grpSpLocks noChangeAspect="1"/>
          </p:cNvGrpSpPr>
          <p:nvPr/>
        </p:nvGrpSpPr>
        <p:grpSpPr>
          <a:xfrm>
            <a:off x="8884483" y="2735481"/>
            <a:ext cx="201110" cy="201110"/>
            <a:chOff x="864708" y="7928616"/>
            <a:chExt cx="402336" cy="402336"/>
          </a:xfrm>
        </p:grpSpPr>
        <p:sp>
          <p:nvSpPr>
            <p:cNvPr id="561" name="Oval 560">
              <a:extLst>
                <a:ext uri="{FF2B5EF4-FFF2-40B4-BE49-F238E27FC236}">
                  <a16:creationId xmlns:a16="http://schemas.microsoft.com/office/drawing/2014/main" id="{98BDF1DB-8CE1-4DF1-9648-EB89A0A0E079}"/>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62" name="Oval 561">
              <a:extLst>
                <a:ext uri="{FF2B5EF4-FFF2-40B4-BE49-F238E27FC236}">
                  <a16:creationId xmlns:a16="http://schemas.microsoft.com/office/drawing/2014/main" id="{52A9DCFD-0340-4D4B-A476-252999ADD950}"/>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63" name="Yellow Oval 111">
            <a:extLst>
              <a:ext uri="{FF2B5EF4-FFF2-40B4-BE49-F238E27FC236}">
                <a16:creationId xmlns:a16="http://schemas.microsoft.com/office/drawing/2014/main" id="{805DE114-3118-4E39-ACB4-0F10FB6522E1}"/>
              </a:ext>
            </a:extLst>
          </p:cNvPr>
          <p:cNvGrpSpPr>
            <a:grpSpLocks noChangeAspect="1"/>
          </p:cNvGrpSpPr>
          <p:nvPr/>
        </p:nvGrpSpPr>
        <p:grpSpPr>
          <a:xfrm>
            <a:off x="8808305" y="3344907"/>
            <a:ext cx="201110" cy="201110"/>
            <a:chOff x="864708" y="7928616"/>
            <a:chExt cx="402336" cy="402336"/>
          </a:xfrm>
        </p:grpSpPr>
        <p:sp>
          <p:nvSpPr>
            <p:cNvPr id="564" name="Oval 563">
              <a:extLst>
                <a:ext uri="{FF2B5EF4-FFF2-40B4-BE49-F238E27FC236}">
                  <a16:creationId xmlns:a16="http://schemas.microsoft.com/office/drawing/2014/main" id="{29AA193B-958A-47B3-9862-FAF80869D058}"/>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65" name="Oval 564">
              <a:extLst>
                <a:ext uri="{FF2B5EF4-FFF2-40B4-BE49-F238E27FC236}">
                  <a16:creationId xmlns:a16="http://schemas.microsoft.com/office/drawing/2014/main" id="{3028AAE5-5FEF-4E6D-8F4D-C11AA1928D2A}"/>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66" name="Yellow Oval 112">
            <a:extLst>
              <a:ext uri="{FF2B5EF4-FFF2-40B4-BE49-F238E27FC236}">
                <a16:creationId xmlns:a16="http://schemas.microsoft.com/office/drawing/2014/main" id="{BD4C0FB9-6584-4463-B8F0-3A538D214D8C}"/>
              </a:ext>
            </a:extLst>
          </p:cNvPr>
          <p:cNvGrpSpPr>
            <a:grpSpLocks noChangeAspect="1"/>
          </p:cNvGrpSpPr>
          <p:nvPr/>
        </p:nvGrpSpPr>
        <p:grpSpPr>
          <a:xfrm>
            <a:off x="8467090" y="2092726"/>
            <a:ext cx="201110" cy="201110"/>
            <a:chOff x="864708" y="7928616"/>
            <a:chExt cx="402336" cy="402336"/>
          </a:xfrm>
        </p:grpSpPr>
        <p:sp>
          <p:nvSpPr>
            <p:cNvPr id="567" name="Oval 566">
              <a:extLst>
                <a:ext uri="{FF2B5EF4-FFF2-40B4-BE49-F238E27FC236}">
                  <a16:creationId xmlns:a16="http://schemas.microsoft.com/office/drawing/2014/main" id="{85780956-940D-42A0-BF10-4CFB06C232CF}"/>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68" name="Oval 567">
              <a:extLst>
                <a:ext uri="{FF2B5EF4-FFF2-40B4-BE49-F238E27FC236}">
                  <a16:creationId xmlns:a16="http://schemas.microsoft.com/office/drawing/2014/main" id="{1FB8A456-073B-4799-8DB9-DFD9332A529A}"/>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69" name="Yellow Oval 113">
            <a:extLst>
              <a:ext uri="{FF2B5EF4-FFF2-40B4-BE49-F238E27FC236}">
                <a16:creationId xmlns:a16="http://schemas.microsoft.com/office/drawing/2014/main" id="{D4D66C1A-1539-4F06-842E-A952BD69DD5C}"/>
              </a:ext>
            </a:extLst>
          </p:cNvPr>
          <p:cNvGrpSpPr>
            <a:grpSpLocks noChangeAspect="1"/>
          </p:cNvGrpSpPr>
          <p:nvPr/>
        </p:nvGrpSpPr>
        <p:grpSpPr>
          <a:xfrm>
            <a:off x="9036840" y="1821340"/>
            <a:ext cx="201110" cy="201110"/>
            <a:chOff x="864708" y="7928616"/>
            <a:chExt cx="402336" cy="402336"/>
          </a:xfrm>
        </p:grpSpPr>
        <p:sp>
          <p:nvSpPr>
            <p:cNvPr id="570" name="Oval 569">
              <a:extLst>
                <a:ext uri="{FF2B5EF4-FFF2-40B4-BE49-F238E27FC236}">
                  <a16:creationId xmlns:a16="http://schemas.microsoft.com/office/drawing/2014/main" id="{7BB98625-1DA6-461C-AFD0-B06CF7002016}"/>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71" name="Oval 570">
              <a:extLst>
                <a:ext uri="{FF2B5EF4-FFF2-40B4-BE49-F238E27FC236}">
                  <a16:creationId xmlns:a16="http://schemas.microsoft.com/office/drawing/2014/main" id="{739D8ACB-3C81-4FD1-9BBA-FC700226E264}"/>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72" name="Yellow Oval 114">
            <a:extLst>
              <a:ext uri="{FF2B5EF4-FFF2-40B4-BE49-F238E27FC236}">
                <a16:creationId xmlns:a16="http://schemas.microsoft.com/office/drawing/2014/main" id="{CD711F2F-B459-4A27-B1EC-5FEBD511CF91}"/>
              </a:ext>
            </a:extLst>
          </p:cNvPr>
          <p:cNvGrpSpPr>
            <a:grpSpLocks noChangeAspect="1"/>
          </p:cNvGrpSpPr>
          <p:nvPr/>
        </p:nvGrpSpPr>
        <p:grpSpPr>
          <a:xfrm>
            <a:off x="8403036" y="1897519"/>
            <a:ext cx="201110" cy="201110"/>
            <a:chOff x="864708" y="7928616"/>
            <a:chExt cx="402336" cy="402336"/>
          </a:xfrm>
        </p:grpSpPr>
        <p:sp>
          <p:nvSpPr>
            <p:cNvPr id="573" name="Oval 572">
              <a:extLst>
                <a:ext uri="{FF2B5EF4-FFF2-40B4-BE49-F238E27FC236}">
                  <a16:creationId xmlns:a16="http://schemas.microsoft.com/office/drawing/2014/main" id="{A796D8E9-C812-4E49-AC72-2B2BA8D1DB45}"/>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74" name="Oval 573">
              <a:extLst>
                <a:ext uri="{FF2B5EF4-FFF2-40B4-BE49-F238E27FC236}">
                  <a16:creationId xmlns:a16="http://schemas.microsoft.com/office/drawing/2014/main" id="{8F21C13E-E334-47FF-8A4C-E29546BD6F0C}"/>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75" name="Yellow Oval 115">
            <a:extLst>
              <a:ext uri="{FF2B5EF4-FFF2-40B4-BE49-F238E27FC236}">
                <a16:creationId xmlns:a16="http://schemas.microsoft.com/office/drawing/2014/main" id="{6D94AB7F-41FF-475E-82C6-BAC143AC0B51}"/>
              </a:ext>
            </a:extLst>
          </p:cNvPr>
          <p:cNvGrpSpPr>
            <a:grpSpLocks noChangeAspect="1"/>
          </p:cNvGrpSpPr>
          <p:nvPr/>
        </p:nvGrpSpPr>
        <p:grpSpPr>
          <a:xfrm>
            <a:off x="9570088" y="1010803"/>
            <a:ext cx="201110" cy="201110"/>
            <a:chOff x="864708" y="7928616"/>
            <a:chExt cx="402336" cy="402336"/>
          </a:xfrm>
        </p:grpSpPr>
        <p:sp>
          <p:nvSpPr>
            <p:cNvPr id="576" name="Oval 575">
              <a:extLst>
                <a:ext uri="{FF2B5EF4-FFF2-40B4-BE49-F238E27FC236}">
                  <a16:creationId xmlns:a16="http://schemas.microsoft.com/office/drawing/2014/main" id="{18A8F295-351D-4FA6-9C2B-BE6A3C56EF16}"/>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77" name="Oval 576">
              <a:extLst>
                <a:ext uri="{FF2B5EF4-FFF2-40B4-BE49-F238E27FC236}">
                  <a16:creationId xmlns:a16="http://schemas.microsoft.com/office/drawing/2014/main" id="{B9AC7C8B-D93E-4646-8733-FAD527E599E9}"/>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78" name="Yellow Oval 116">
            <a:extLst>
              <a:ext uri="{FF2B5EF4-FFF2-40B4-BE49-F238E27FC236}">
                <a16:creationId xmlns:a16="http://schemas.microsoft.com/office/drawing/2014/main" id="{DFC7EECB-FC20-4F44-B8AF-65CBFB051B13}"/>
              </a:ext>
            </a:extLst>
          </p:cNvPr>
          <p:cNvGrpSpPr>
            <a:grpSpLocks noChangeAspect="1"/>
          </p:cNvGrpSpPr>
          <p:nvPr/>
        </p:nvGrpSpPr>
        <p:grpSpPr>
          <a:xfrm>
            <a:off x="9570088" y="1242066"/>
            <a:ext cx="201110" cy="201110"/>
            <a:chOff x="864708" y="7928616"/>
            <a:chExt cx="402336" cy="402336"/>
          </a:xfrm>
        </p:grpSpPr>
        <p:sp>
          <p:nvSpPr>
            <p:cNvPr id="579" name="Oval 578">
              <a:extLst>
                <a:ext uri="{FF2B5EF4-FFF2-40B4-BE49-F238E27FC236}">
                  <a16:creationId xmlns:a16="http://schemas.microsoft.com/office/drawing/2014/main" id="{7E1A7D9B-DF8A-4CD7-AAC6-659FEC810C63}"/>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80" name="Oval 579">
              <a:extLst>
                <a:ext uri="{FF2B5EF4-FFF2-40B4-BE49-F238E27FC236}">
                  <a16:creationId xmlns:a16="http://schemas.microsoft.com/office/drawing/2014/main" id="{96E1A429-EC18-4BFD-AB6B-FC487E079684}"/>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81" name="Yellow Oval 117">
            <a:extLst>
              <a:ext uri="{FF2B5EF4-FFF2-40B4-BE49-F238E27FC236}">
                <a16:creationId xmlns:a16="http://schemas.microsoft.com/office/drawing/2014/main" id="{E9D7CFBE-DE81-4689-9063-6FDF29806277}"/>
              </a:ext>
            </a:extLst>
          </p:cNvPr>
          <p:cNvGrpSpPr>
            <a:grpSpLocks noChangeAspect="1"/>
          </p:cNvGrpSpPr>
          <p:nvPr/>
        </p:nvGrpSpPr>
        <p:grpSpPr>
          <a:xfrm>
            <a:off x="9798623" y="1288090"/>
            <a:ext cx="201110" cy="201110"/>
            <a:chOff x="864708" y="7928616"/>
            <a:chExt cx="402336" cy="402336"/>
          </a:xfrm>
        </p:grpSpPr>
        <p:sp>
          <p:nvSpPr>
            <p:cNvPr id="582" name="Oval 581">
              <a:extLst>
                <a:ext uri="{FF2B5EF4-FFF2-40B4-BE49-F238E27FC236}">
                  <a16:creationId xmlns:a16="http://schemas.microsoft.com/office/drawing/2014/main" id="{87114AE4-5B05-4426-8B19-619E80C515BD}"/>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83" name="Oval 582">
              <a:extLst>
                <a:ext uri="{FF2B5EF4-FFF2-40B4-BE49-F238E27FC236}">
                  <a16:creationId xmlns:a16="http://schemas.microsoft.com/office/drawing/2014/main" id="{E24218C3-DCF6-460A-A57B-9A03CECAE142}"/>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84" name="Yellow Oval 118">
            <a:extLst>
              <a:ext uri="{FF2B5EF4-FFF2-40B4-BE49-F238E27FC236}">
                <a16:creationId xmlns:a16="http://schemas.microsoft.com/office/drawing/2014/main" id="{386FA36E-0B35-4599-82D7-575B16E38FA2}"/>
              </a:ext>
            </a:extLst>
          </p:cNvPr>
          <p:cNvGrpSpPr>
            <a:grpSpLocks noChangeAspect="1"/>
          </p:cNvGrpSpPr>
          <p:nvPr/>
        </p:nvGrpSpPr>
        <p:grpSpPr>
          <a:xfrm>
            <a:off x="9570088" y="1440447"/>
            <a:ext cx="201110" cy="201110"/>
            <a:chOff x="864708" y="7928616"/>
            <a:chExt cx="402336" cy="402336"/>
          </a:xfrm>
        </p:grpSpPr>
        <p:sp>
          <p:nvSpPr>
            <p:cNvPr id="585" name="Oval 584">
              <a:extLst>
                <a:ext uri="{FF2B5EF4-FFF2-40B4-BE49-F238E27FC236}">
                  <a16:creationId xmlns:a16="http://schemas.microsoft.com/office/drawing/2014/main" id="{2C57838D-A093-4386-AC68-63122B76C410}"/>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86" name="Oval 585">
              <a:extLst>
                <a:ext uri="{FF2B5EF4-FFF2-40B4-BE49-F238E27FC236}">
                  <a16:creationId xmlns:a16="http://schemas.microsoft.com/office/drawing/2014/main" id="{8676F9B2-4C92-48F3-9292-43F500A2E66B}"/>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87" name="Yellow Oval 119">
            <a:extLst>
              <a:ext uri="{FF2B5EF4-FFF2-40B4-BE49-F238E27FC236}">
                <a16:creationId xmlns:a16="http://schemas.microsoft.com/office/drawing/2014/main" id="{C377E4A3-5B22-49AF-8BB7-A46B911DDAEE}"/>
              </a:ext>
            </a:extLst>
          </p:cNvPr>
          <p:cNvGrpSpPr>
            <a:grpSpLocks noChangeAspect="1"/>
          </p:cNvGrpSpPr>
          <p:nvPr/>
        </p:nvGrpSpPr>
        <p:grpSpPr>
          <a:xfrm>
            <a:off x="9798623" y="1592804"/>
            <a:ext cx="201110" cy="201110"/>
            <a:chOff x="864708" y="7928616"/>
            <a:chExt cx="402336" cy="402336"/>
          </a:xfrm>
        </p:grpSpPr>
        <p:sp>
          <p:nvSpPr>
            <p:cNvPr id="588" name="Oval 587">
              <a:extLst>
                <a:ext uri="{FF2B5EF4-FFF2-40B4-BE49-F238E27FC236}">
                  <a16:creationId xmlns:a16="http://schemas.microsoft.com/office/drawing/2014/main" id="{FC27D1FD-5037-44B5-9DDE-7DCABB541876}"/>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89" name="Oval 588">
              <a:extLst>
                <a:ext uri="{FF2B5EF4-FFF2-40B4-BE49-F238E27FC236}">
                  <a16:creationId xmlns:a16="http://schemas.microsoft.com/office/drawing/2014/main" id="{136EF14E-0D6B-4ACF-BF9E-D7DB7686BDE4}"/>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90" name="Yellow Oval 120">
            <a:extLst>
              <a:ext uri="{FF2B5EF4-FFF2-40B4-BE49-F238E27FC236}">
                <a16:creationId xmlns:a16="http://schemas.microsoft.com/office/drawing/2014/main" id="{CCF8F05C-EF41-4E01-A022-44FD572B6A83}"/>
              </a:ext>
            </a:extLst>
          </p:cNvPr>
          <p:cNvGrpSpPr>
            <a:grpSpLocks noChangeAspect="1"/>
          </p:cNvGrpSpPr>
          <p:nvPr/>
        </p:nvGrpSpPr>
        <p:grpSpPr>
          <a:xfrm>
            <a:off x="10027158" y="1364269"/>
            <a:ext cx="201110" cy="201110"/>
            <a:chOff x="864708" y="7928616"/>
            <a:chExt cx="402336" cy="402336"/>
          </a:xfrm>
        </p:grpSpPr>
        <p:sp>
          <p:nvSpPr>
            <p:cNvPr id="591" name="Oval 590">
              <a:extLst>
                <a:ext uri="{FF2B5EF4-FFF2-40B4-BE49-F238E27FC236}">
                  <a16:creationId xmlns:a16="http://schemas.microsoft.com/office/drawing/2014/main" id="{49321D40-3560-4843-BDC0-D6D570CDCD0D}"/>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92" name="Oval 591">
              <a:extLst>
                <a:ext uri="{FF2B5EF4-FFF2-40B4-BE49-F238E27FC236}">
                  <a16:creationId xmlns:a16="http://schemas.microsoft.com/office/drawing/2014/main" id="{EF855EA2-BAC6-4F85-A08A-D7D69F87A240}"/>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93" name="Yellow Oval 121">
            <a:extLst>
              <a:ext uri="{FF2B5EF4-FFF2-40B4-BE49-F238E27FC236}">
                <a16:creationId xmlns:a16="http://schemas.microsoft.com/office/drawing/2014/main" id="{F0F0AF90-FA5A-4EEA-AE5F-56A98BB9F66B}"/>
              </a:ext>
            </a:extLst>
          </p:cNvPr>
          <p:cNvGrpSpPr>
            <a:grpSpLocks noChangeAspect="1"/>
          </p:cNvGrpSpPr>
          <p:nvPr/>
        </p:nvGrpSpPr>
        <p:grpSpPr>
          <a:xfrm>
            <a:off x="10331873" y="1216674"/>
            <a:ext cx="201110" cy="201110"/>
            <a:chOff x="864708" y="7928616"/>
            <a:chExt cx="402336" cy="402336"/>
          </a:xfrm>
        </p:grpSpPr>
        <p:sp>
          <p:nvSpPr>
            <p:cNvPr id="594" name="Oval 593">
              <a:extLst>
                <a:ext uri="{FF2B5EF4-FFF2-40B4-BE49-F238E27FC236}">
                  <a16:creationId xmlns:a16="http://schemas.microsoft.com/office/drawing/2014/main" id="{CA3F0112-0220-4CFD-A9EB-01EBAAC8CF6A}"/>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95" name="Oval 594">
              <a:extLst>
                <a:ext uri="{FF2B5EF4-FFF2-40B4-BE49-F238E27FC236}">
                  <a16:creationId xmlns:a16="http://schemas.microsoft.com/office/drawing/2014/main" id="{8E025112-5DF9-4EBC-BD23-77E8825234C0}"/>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96" name="Yellow Oval 122">
            <a:extLst>
              <a:ext uri="{FF2B5EF4-FFF2-40B4-BE49-F238E27FC236}">
                <a16:creationId xmlns:a16="http://schemas.microsoft.com/office/drawing/2014/main" id="{9B07795A-D239-4CB3-9689-A6BCFC4D62E6}"/>
              </a:ext>
            </a:extLst>
          </p:cNvPr>
          <p:cNvGrpSpPr>
            <a:grpSpLocks noChangeAspect="1"/>
          </p:cNvGrpSpPr>
          <p:nvPr/>
        </p:nvGrpSpPr>
        <p:grpSpPr>
          <a:xfrm>
            <a:off x="9950981" y="1745162"/>
            <a:ext cx="201110" cy="201110"/>
            <a:chOff x="864708" y="7928616"/>
            <a:chExt cx="402336" cy="402336"/>
          </a:xfrm>
        </p:grpSpPr>
        <p:sp>
          <p:nvSpPr>
            <p:cNvPr id="597" name="Oval 596">
              <a:extLst>
                <a:ext uri="{FF2B5EF4-FFF2-40B4-BE49-F238E27FC236}">
                  <a16:creationId xmlns:a16="http://schemas.microsoft.com/office/drawing/2014/main" id="{88D5F629-B13D-4663-93DD-A6CB25E817AD}"/>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598" name="Oval 597">
              <a:extLst>
                <a:ext uri="{FF2B5EF4-FFF2-40B4-BE49-F238E27FC236}">
                  <a16:creationId xmlns:a16="http://schemas.microsoft.com/office/drawing/2014/main" id="{9240201F-DC1C-4695-A88E-D3EBB6BCE831}"/>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599" name="Yellow Oval 123">
            <a:extLst>
              <a:ext uri="{FF2B5EF4-FFF2-40B4-BE49-F238E27FC236}">
                <a16:creationId xmlns:a16="http://schemas.microsoft.com/office/drawing/2014/main" id="{4B30A31C-EAE8-4A57-A73B-8B209A3FD97D}"/>
              </a:ext>
            </a:extLst>
          </p:cNvPr>
          <p:cNvGrpSpPr>
            <a:grpSpLocks noChangeAspect="1"/>
          </p:cNvGrpSpPr>
          <p:nvPr/>
        </p:nvGrpSpPr>
        <p:grpSpPr>
          <a:xfrm>
            <a:off x="9646266" y="2430767"/>
            <a:ext cx="201110" cy="201110"/>
            <a:chOff x="864708" y="7928616"/>
            <a:chExt cx="402336" cy="402336"/>
          </a:xfrm>
        </p:grpSpPr>
        <p:sp>
          <p:nvSpPr>
            <p:cNvPr id="600" name="Oval 599">
              <a:extLst>
                <a:ext uri="{FF2B5EF4-FFF2-40B4-BE49-F238E27FC236}">
                  <a16:creationId xmlns:a16="http://schemas.microsoft.com/office/drawing/2014/main" id="{F1DB0E76-53EB-4B66-B411-FCA8C78241FC}"/>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601" name="Oval 600">
              <a:extLst>
                <a:ext uri="{FF2B5EF4-FFF2-40B4-BE49-F238E27FC236}">
                  <a16:creationId xmlns:a16="http://schemas.microsoft.com/office/drawing/2014/main" id="{5E358AF7-835A-46B7-A7B2-63D316F6E44B}"/>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602" name="Yellow Oval 124">
            <a:extLst>
              <a:ext uri="{FF2B5EF4-FFF2-40B4-BE49-F238E27FC236}">
                <a16:creationId xmlns:a16="http://schemas.microsoft.com/office/drawing/2014/main" id="{3CA3FBB8-F042-4E71-B601-A0797AC029C0}"/>
              </a:ext>
            </a:extLst>
          </p:cNvPr>
          <p:cNvGrpSpPr>
            <a:grpSpLocks noChangeAspect="1"/>
          </p:cNvGrpSpPr>
          <p:nvPr/>
        </p:nvGrpSpPr>
        <p:grpSpPr>
          <a:xfrm>
            <a:off x="9317176" y="1821340"/>
            <a:ext cx="201110" cy="201110"/>
            <a:chOff x="864708" y="7928616"/>
            <a:chExt cx="402336" cy="402336"/>
          </a:xfrm>
        </p:grpSpPr>
        <p:sp>
          <p:nvSpPr>
            <p:cNvPr id="603" name="Oval 602">
              <a:extLst>
                <a:ext uri="{FF2B5EF4-FFF2-40B4-BE49-F238E27FC236}">
                  <a16:creationId xmlns:a16="http://schemas.microsoft.com/office/drawing/2014/main" id="{FF259FB6-C3F0-4DEC-8EC0-D8738C389C85}"/>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604" name="Oval 603">
              <a:extLst>
                <a:ext uri="{FF2B5EF4-FFF2-40B4-BE49-F238E27FC236}">
                  <a16:creationId xmlns:a16="http://schemas.microsoft.com/office/drawing/2014/main" id="{764E292E-3C4A-4AA0-B976-120C4FDFEBAD}"/>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605" name="Yellow Oval 125">
            <a:extLst>
              <a:ext uri="{FF2B5EF4-FFF2-40B4-BE49-F238E27FC236}">
                <a16:creationId xmlns:a16="http://schemas.microsoft.com/office/drawing/2014/main" id="{D90395EB-E5F9-4EC4-AF98-9688BE608FD9}"/>
              </a:ext>
            </a:extLst>
          </p:cNvPr>
          <p:cNvGrpSpPr>
            <a:grpSpLocks noChangeAspect="1"/>
          </p:cNvGrpSpPr>
          <p:nvPr/>
        </p:nvGrpSpPr>
        <p:grpSpPr>
          <a:xfrm>
            <a:off x="9113017" y="2430767"/>
            <a:ext cx="201110" cy="201110"/>
            <a:chOff x="864708" y="7928616"/>
            <a:chExt cx="402336" cy="402336"/>
          </a:xfrm>
        </p:grpSpPr>
        <p:sp>
          <p:nvSpPr>
            <p:cNvPr id="606" name="Oval 605">
              <a:extLst>
                <a:ext uri="{FF2B5EF4-FFF2-40B4-BE49-F238E27FC236}">
                  <a16:creationId xmlns:a16="http://schemas.microsoft.com/office/drawing/2014/main" id="{5DE0A5BD-9CF6-4CD1-BC15-CBA9E6543112}"/>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607" name="Oval 606">
              <a:extLst>
                <a:ext uri="{FF2B5EF4-FFF2-40B4-BE49-F238E27FC236}">
                  <a16:creationId xmlns:a16="http://schemas.microsoft.com/office/drawing/2014/main" id="{F019B92B-358B-4095-9240-1839F9EF0944}"/>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608" name="Yellow Oval 126">
            <a:extLst>
              <a:ext uri="{FF2B5EF4-FFF2-40B4-BE49-F238E27FC236}">
                <a16:creationId xmlns:a16="http://schemas.microsoft.com/office/drawing/2014/main" id="{0E283D69-0690-49E4-B3A3-A1FCE79F7CA8}"/>
              </a:ext>
            </a:extLst>
          </p:cNvPr>
          <p:cNvGrpSpPr>
            <a:grpSpLocks noChangeAspect="1"/>
          </p:cNvGrpSpPr>
          <p:nvPr/>
        </p:nvGrpSpPr>
        <p:grpSpPr>
          <a:xfrm>
            <a:off x="8732126" y="2126053"/>
            <a:ext cx="201110" cy="201110"/>
            <a:chOff x="864708" y="7928616"/>
            <a:chExt cx="402336" cy="402336"/>
          </a:xfrm>
        </p:grpSpPr>
        <p:sp>
          <p:nvSpPr>
            <p:cNvPr id="609" name="Oval 608">
              <a:extLst>
                <a:ext uri="{FF2B5EF4-FFF2-40B4-BE49-F238E27FC236}">
                  <a16:creationId xmlns:a16="http://schemas.microsoft.com/office/drawing/2014/main" id="{3DBD46BA-E73D-4F8D-B3F4-FB98111F9EC2}"/>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610" name="Oval 609">
              <a:extLst>
                <a:ext uri="{FF2B5EF4-FFF2-40B4-BE49-F238E27FC236}">
                  <a16:creationId xmlns:a16="http://schemas.microsoft.com/office/drawing/2014/main" id="{0B3E4E83-656D-4EF9-9888-331A87520073}"/>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611" name="Yellow Oval 127">
            <a:extLst>
              <a:ext uri="{FF2B5EF4-FFF2-40B4-BE49-F238E27FC236}">
                <a16:creationId xmlns:a16="http://schemas.microsoft.com/office/drawing/2014/main" id="{14D8269F-BBE2-465F-A60C-C14D52A800DB}"/>
              </a:ext>
            </a:extLst>
          </p:cNvPr>
          <p:cNvGrpSpPr>
            <a:grpSpLocks noChangeAspect="1"/>
          </p:cNvGrpSpPr>
          <p:nvPr/>
        </p:nvGrpSpPr>
        <p:grpSpPr>
          <a:xfrm>
            <a:off x="8655946" y="2583123"/>
            <a:ext cx="201110" cy="201110"/>
            <a:chOff x="864708" y="7928616"/>
            <a:chExt cx="402336" cy="402336"/>
          </a:xfrm>
        </p:grpSpPr>
        <p:sp>
          <p:nvSpPr>
            <p:cNvPr id="612" name="Oval 611">
              <a:extLst>
                <a:ext uri="{FF2B5EF4-FFF2-40B4-BE49-F238E27FC236}">
                  <a16:creationId xmlns:a16="http://schemas.microsoft.com/office/drawing/2014/main" id="{2E0F0BA5-B44D-4ABD-A020-5D04BA16642E}"/>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613" name="Oval 612">
              <a:extLst>
                <a:ext uri="{FF2B5EF4-FFF2-40B4-BE49-F238E27FC236}">
                  <a16:creationId xmlns:a16="http://schemas.microsoft.com/office/drawing/2014/main" id="{EE38B844-566E-41D3-89BB-DE7BD67F46B0}"/>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614" name="Yellow Oval 128">
            <a:extLst>
              <a:ext uri="{FF2B5EF4-FFF2-40B4-BE49-F238E27FC236}">
                <a16:creationId xmlns:a16="http://schemas.microsoft.com/office/drawing/2014/main" id="{976721E8-F479-45D0-80B4-EBE9F0C73285}"/>
              </a:ext>
            </a:extLst>
          </p:cNvPr>
          <p:cNvGrpSpPr>
            <a:grpSpLocks noChangeAspect="1"/>
          </p:cNvGrpSpPr>
          <p:nvPr/>
        </p:nvGrpSpPr>
        <p:grpSpPr>
          <a:xfrm>
            <a:off x="9493910" y="4259048"/>
            <a:ext cx="201110" cy="201110"/>
            <a:chOff x="864708" y="7928616"/>
            <a:chExt cx="402336" cy="402336"/>
          </a:xfrm>
        </p:grpSpPr>
        <p:sp>
          <p:nvSpPr>
            <p:cNvPr id="615" name="Oval 614">
              <a:extLst>
                <a:ext uri="{FF2B5EF4-FFF2-40B4-BE49-F238E27FC236}">
                  <a16:creationId xmlns:a16="http://schemas.microsoft.com/office/drawing/2014/main" id="{4694E9A0-A51C-42C5-AB95-ACE4291AC7D8}"/>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616" name="Oval 615">
              <a:extLst>
                <a:ext uri="{FF2B5EF4-FFF2-40B4-BE49-F238E27FC236}">
                  <a16:creationId xmlns:a16="http://schemas.microsoft.com/office/drawing/2014/main" id="{CA7D4785-648D-4F32-8786-E1A20B01A47B}"/>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617" name="Yellow Oval 129">
            <a:extLst>
              <a:ext uri="{FF2B5EF4-FFF2-40B4-BE49-F238E27FC236}">
                <a16:creationId xmlns:a16="http://schemas.microsoft.com/office/drawing/2014/main" id="{8BD7B9B9-A789-45DA-8EEC-AEE6C3650E76}"/>
              </a:ext>
            </a:extLst>
          </p:cNvPr>
          <p:cNvGrpSpPr>
            <a:grpSpLocks noChangeAspect="1"/>
          </p:cNvGrpSpPr>
          <p:nvPr/>
        </p:nvGrpSpPr>
        <p:grpSpPr>
          <a:xfrm>
            <a:off x="9646266" y="3764334"/>
            <a:ext cx="201110" cy="201110"/>
            <a:chOff x="864708" y="7928616"/>
            <a:chExt cx="402336" cy="402336"/>
          </a:xfrm>
        </p:grpSpPr>
        <p:sp>
          <p:nvSpPr>
            <p:cNvPr id="618" name="Oval 617">
              <a:extLst>
                <a:ext uri="{FF2B5EF4-FFF2-40B4-BE49-F238E27FC236}">
                  <a16:creationId xmlns:a16="http://schemas.microsoft.com/office/drawing/2014/main" id="{0501483C-6321-4BCB-B217-46915B882145}"/>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619" name="Oval 618">
              <a:extLst>
                <a:ext uri="{FF2B5EF4-FFF2-40B4-BE49-F238E27FC236}">
                  <a16:creationId xmlns:a16="http://schemas.microsoft.com/office/drawing/2014/main" id="{7C6EEE04-E987-42FA-964A-4D09E5C603F4}"/>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620" name="Yellow Oval 130">
            <a:extLst>
              <a:ext uri="{FF2B5EF4-FFF2-40B4-BE49-F238E27FC236}">
                <a16:creationId xmlns:a16="http://schemas.microsoft.com/office/drawing/2014/main" id="{D57556F7-E638-4999-8C5B-B006006AC162}"/>
              </a:ext>
            </a:extLst>
          </p:cNvPr>
          <p:cNvGrpSpPr>
            <a:grpSpLocks noChangeAspect="1"/>
          </p:cNvGrpSpPr>
          <p:nvPr/>
        </p:nvGrpSpPr>
        <p:grpSpPr>
          <a:xfrm>
            <a:off x="9646266" y="5249367"/>
            <a:ext cx="201110" cy="201110"/>
            <a:chOff x="864708" y="7928616"/>
            <a:chExt cx="402336" cy="402336"/>
          </a:xfrm>
        </p:grpSpPr>
        <p:sp>
          <p:nvSpPr>
            <p:cNvPr id="621" name="Oval 620">
              <a:extLst>
                <a:ext uri="{FF2B5EF4-FFF2-40B4-BE49-F238E27FC236}">
                  <a16:creationId xmlns:a16="http://schemas.microsoft.com/office/drawing/2014/main" id="{4CA0FAA0-6AB2-4AF2-8077-AE42DAD0DBAE}"/>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622" name="Oval 621">
              <a:extLst>
                <a:ext uri="{FF2B5EF4-FFF2-40B4-BE49-F238E27FC236}">
                  <a16:creationId xmlns:a16="http://schemas.microsoft.com/office/drawing/2014/main" id="{6F91EC74-9F72-4CAF-B705-DC64A7C6EC1E}"/>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623" name="Yellow Oval 131">
            <a:extLst>
              <a:ext uri="{FF2B5EF4-FFF2-40B4-BE49-F238E27FC236}">
                <a16:creationId xmlns:a16="http://schemas.microsoft.com/office/drawing/2014/main" id="{54BC5DAF-E72E-49B1-8307-7D9B389EB952}"/>
              </a:ext>
            </a:extLst>
          </p:cNvPr>
          <p:cNvGrpSpPr>
            <a:grpSpLocks noChangeAspect="1"/>
          </p:cNvGrpSpPr>
          <p:nvPr/>
        </p:nvGrpSpPr>
        <p:grpSpPr>
          <a:xfrm>
            <a:off x="9425667" y="5401724"/>
            <a:ext cx="201110" cy="201110"/>
            <a:chOff x="864708" y="7928616"/>
            <a:chExt cx="402336" cy="402336"/>
          </a:xfrm>
        </p:grpSpPr>
        <p:sp>
          <p:nvSpPr>
            <p:cNvPr id="624" name="Oval 623">
              <a:extLst>
                <a:ext uri="{FF2B5EF4-FFF2-40B4-BE49-F238E27FC236}">
                  <a16:creationId xmlns:a16="http://schemas.microsoft.com/office/drawing/2014/main" id="{F935017B-3F72-40D7-BDDC-E07C6C00394C}"/>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625" name="Oval 624">
              <a:extLst>
                <a:ext uri="{FF2B5EF4-FFF2-40B4-BE49-F238E27FC236}">
                  <a16:creationId xmlns:a16="http://schemas.microsoft.com/office/drawing/2014/main" id="{55526683-6AA4-40BD-BC3B-086C16A50C71}"/>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626" name="Yellow Oval 132">
            <a:extLst>
              <a:ext uri="{FF2B5EF4-FFF2-40B4-BE49-F238E27FC236}">
                <a16:creationId xmlns:a16="http://schemas.microsoft.com/office/drawing/2014/main" id="{013B6D6A-231D-4389-8A96-96F5E03DE7BB}"/>
              </a:ext>
            </a:extLst>
          </p:cNvPr>
          <p:cNvGrpSpPr>
            <a:grpSpLocks noChangeAspect="1"/>
          </p:cNvGrpSpPr>
          <p:nvPr/>
        </p:nvGrpSpPr>
        <p:grpSpPr>
          <a:xfrm>
            <a:off x="9722444" y="4691169"/>
            <a:ext cx="201110" cy="201110"/>
            <a:chOff x="864708" y="7928616"/>
            <a:chExt cx="402336" cy="402336"/>
          </a:xfrm>
        </p:grpSpPr>
        <p:sp>
          <p:nvSpPr>
            <p:cNvPr id="627" name="Oval 626">
              <a:extLst>
                <a:ext uri="{FF2B5EF4-FFF2-40B4-BE49-F238E27FC236}">
                  <a16:creationId xmlns:a16="http://schemas.microsoft.com/office/drawing/2014/main" id="{8E5FE70D-CC19-4A99-B1D0-97C750FFA674}"/>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628" name="Oval 627">
              <a:extLst>
                <a:ext uri="{FF2B5EF4-FFF2-40B4-BE49-F238E27FC236}">
                  <a16:creationId xmlns:a16="http://schemas.microsoft.com/office/drawing/2014/main" id="{8E6604FF-D638-490E-A987-FAB12466A75E}"/>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grpSp>
        <p:nvGrpSpPr>
          <p:cNvPr id="629" name="Yellow Oval 133">
            <a:extLst>
              <a:ext uri="{FF2B5EF4-FFF2-40B4-BE49-F238E27FC236}">
                <a16:creationId xmlns:a16="http://schemas.microsoft.com/office/drawing/2014/main" id="{0F9401FA-C933-4B21-84F2-9E7849F4CC9D}"/>
              </a:ext>
            </a:extLst>
          </p:cNvPr>
          <p:cNvGrpSpPr>
            <a:grpSpLocks noChangeAspect="1"/>
          </p:cNvGrpSpPr>
          <p:nvPr/>
        </p:nvGrpSpPr>
        <p:grpSpPr>
          <a:xfrm>
            <a:off x="9874801" y="5325546"/>
            <a:ext cx="201110" cy="201110"/>
            <a:chOff x="864708" y="7928616"/>
            <a:chExt cx="402336" cy="402336"/>
          </a:xfrm>
        </p:grpSpPr>
        <p:sp>
          <p:nvSpPr>
            <p:cNvPr id="630" name="Oval 629">
              <a:extLst>
                <a:ext uri="{FF2B5EF4-FFF2-40B4-BE49-F238E27FC236}">
                  <a16:creationId xmlns:a16="http://schemas.microsoft.com/office/drawing/2014/main" id="{A162C945-EF73-4765-8547-2F7249557704}"/>
                </a:ext>
              </a:extLst>
            </p:cNvPr>
            <p:cNvSpPr/>
            <p:nvPr/>
          </p:nvSpPr>
          <p:spPr bwMode="auto">
            <a:xfrm>
              <a:off x="864708" y="7928616"/>
              <a:ext cx="402336" cy="402336"/>
            </a:xfrm>
            <a:prstGeom prst="ellipse">
              <a:avLst/>
            </a:prstGeom>
            <a:solidFill>
              <a:schemeClr val="accent3">
                <a:lumMod val="20000"/>
                <a:lumOff val="80000"/>
              </a:schemeClr>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631" name="Oval 630">
              <a:extLst>
                <a:ext uri="{FF2B5EF4-FFF2-40B4-BE49-F238E27FC236}">
                  <a16:creationId xmlns:a16="http://schemas.microsoft.com/office/drawing/2014/main" id="{0039D57C-B52A-4F90-900E-AE25BE6D3A39}"/>
                </a:ext>
              </a:extLst>
            </p:cNvPr>
            <p:cNvSpPr/>
            <p:nvPr/>
          </p:nvSpPr>
          <p:spPr bwMode="auto">
            <a:xfrm>
              <a:off x="911669" y="7975580"/>
              <a:ext cx="308414" cy="308408"/>
            </a:xfrm>
            <a:prstGeom prst="ellipse">
              <a:avLst/>
            </a:prstGeom>
            <a:solidFill>
              <a:schemeClr val="accent3"/>
            </a:solidFill>
            <a:ln w="1079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cs typeface="Segoe UI" pitchFamily="34" charset="0"/>
              </a:endParaRPr>
            </a:p>
          </p:txBody>
        </p:sp>
      </p:grpSp>
      <p:sp>
        <p:nvSpPr>
          <p:cNvPr id="634" name="Blue Oval 19">
            <a:extLst>
              <a:ext uri="{FF2B5EF4-FFF2-40B4-BE49-F238E27FC236}">
                <a16:creationId xmlns:a16="http://schemas.microsoft.com/office/drawing/2014/main" id="{755B59CD-17E7-4AC4-8AD9-E5869D79C002}"/>
              </a:ext>
            </a:extLst>
          </p:cNvPr>
          <p:cNvSpPr/>
          <p:nvPr/>
        </p:nvSpPr>
        <p:spPr bwMode="auto">
          <a:xfrm>
            <a:off x="6392829" y="5247671"/>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635" name="Blue Oval 19">
            <a:extLst>
              <a:ext uri="{FF2B5EF4-FFF2-40B4-BE49-F238E27FC236}">
                <a16:creationId xmlns:a16="http://schemas.microsoft.com/office/drawing/2014/main" id="{BF9ACB11-0C8D-450D-841F-D92B7CF6DDC9}"/>
              </a:ext>
            </a:extLst>
          </p:cNvPr>
          <p:cNvSpPr/>
          <p:nvPr/>
        </p:nvSpPr>
        <p:spPr bwMode="auto">
          <a:xfrm>
            <a:off x="6651836" y="5013895"/>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636" name="Blue Oval 19">
            <a:extLst>
              <a:ext uri="{FF2B5EF4-FFF2-40B4-BE49-F238E27FC236}">
                <a16:creationId xmlns:a16="http://schemas.microsoft.com/office/drawing/2014/main" id="{8D3814BC-94F6-401B-9FB0-EC1CFF317CF2}"/>
              </a:ext>
            </a:extLst>
          </p:cNvPr>
          <p:cNvSpPr/>
          <p:nvPr/>
        </p:nvSpPr>
        <p:spPr bwMode="auto">
          <a:xfrm>
            <a:off x="7690004" y="2819768"/>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637" name="Blue Oval 19">
            <a:extLst>
              <a:ext uri="{FF2B5EF4-FFF2-40B4-BE49-F238E27FC236}">
                <a16:creationId xmlns:a16="http://schemas.microsoft.com/office/drawing/2014/main" id="{F7080300-A7BD-471D-83A0-0528C44301F3}"/>
              </a:ext>
            </a:extLst>
          </p:cNvPr>
          <p:cNvSpPr/>
          <p:nvPr/>
        </p:nvSpPr>
        <p:spPr bwMode="auto">
          <a:xfrm>
            <a:off x="7630285" y="2994116"/>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638" name="Blue Oval 19">
            <a:extLst>
              <a:ext uri="{FF2B5EF4-FFF2-40B4-BE49-F238E27FC236}">
                <a16:creationId xmlns:a16="http://schemas.microsoft.com/office/drawing/2014/main" id="{EF2E3C9C-2FBC-44EC-BACB-9DF3A7AEE2A6}"/>
              </a:ext>
            </a:extLst>
          </p:cNvPr>
          <p:cNvSpPr/>
          <p:nvPr/>
        </p:nvSpPr>
        <p:spPr bwMode="auto">
          <a:xfrm>
            <a:off x="6108694" y="1323205"/>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639" name="Blue Oval 19">
            <a:extLst>
              <a:ext uri="{FF2B5EF4-FFF2-40B4-BE49-F238E27FC236}">
                <a16:creationId xmlns:a16="http://schemas.microsoft.com/office/drawing/2014/main" id="{7EC96480-DB56-4D26-9D13-73402145F494}"/>
              </a:ext>
            </a:extLst>
          </p:cNvPr>
          <p:cNvSpPr/>
          <p:nvPr/>
        </p:nvSpPr>
        <p:spPr bwMode="auto">
          <a:xfrm>
            <a:off x="6328774" y="1326865"/>
            <a:ext cx="310807" cy="310807"/>
          </a:xfrm>
          <a:prstGeom prst="ellipse">
            <a:avLst/>
          </a:prstGeom>
          <a:solidFill>
            <a:schemeClr val="tx2"/>
          </a:solidFill>
          <a:ln w="107950">
            <a:solidFill>
              <a:schemeClr val="tx2">
                <a:lumMod val="40000"/>
                <a:lumOff val="60000"/>
                <a:alpha val="34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Tree>
    <p:extLst>
      <p:ext uri="{BB962C8B-B14F-4D97-AF65-F5344CB8AC3E}">
        <p14:creationId xmlns:p14="http://schemas.microsoft.com/office/powerpoint/2010/main" val="2653871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ppt_x"/>
                                          </p:val>
                                        </p:tav>
                                        <p:tav tm="100000">
                                          <p:val>
                                            <p:strVal val="#ppt_x"/>
                                          </p:val>
                                        </p:tav>
                                      </p:tavLst>
                                    </p:anim>
                                    <p:anim calcmode="lin" valueType="num">
                                      <p:cBhvr additive="base">
                                        <p:cTn id="8" dur="500" fill="hold"/>
                                        <p:tgtEl>
                                          <p:spTgt spid="33"/>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fade">
                                      <p:cBhvr>
                                        <p:cTn id="16" dur="100"/>
                                        <p:tgtEl>
                                          <p:spTgt spid="34"/>
                                        </p:tgtEl>
                                      </p:cBhvr>
                                    </p:animEffect>
                                  </p:childTnLst>
                                </p:cTn>
                              </p:par>
                            </p:childTnLst>
                          </p:cTn>
                        </p:par>
                        <p:par>
                          <p:cTn id="17" fill="hold">
                            <p:stCondLst>
                              <p:cond delay="600"/>
                            </p:stCondLst>
                            <p:childTnLst>
                              <p:par>
                                <p:cTn id="18" presetID="10" presetClass="entr" presetSubtype="0" fill="hold" grpId="0"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100"/>
                                        <p:tgtEl>
                                          <p:spTgt spid="19"/>
                                        </p:tgtEl>
                                      </p:cBhvr>
                                    </p:animEffect>
                                  </p:childTnLst>
                                </p:cTn>
                              </p:par>
                            </p:childTnLst>
                          </p:cTn>
                        </p:par>
                        <p:par>
                          <p:cTn id="21" fill="hold">
                            <p:stCondLst>
                              <p:cond delay="700"/>
                            </p:stCondLst>
                            <p:childTnLst>
                              <p:par>
                                <p:cTn id="22" presetID="10" presetClass="entr" presetSubtype="0" fill="hold" grpId="0" nodeType="after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100"/>
                                        <p:tgtEl>
                                          <p:spTgt spid="16"/>
                                        </p:tgtEl>
                                      </p:cBhvr>
                                    </p:animEffect>
                                  </p:childTnLst>
                                </p:cTn>
                              </p:par>
                            </p:childTnLst>
                          </p:cTn>
                        </p:par>
                        <p:par>
                          <p:cTn id="25" fill="hold">
                            <p:stCondLst>
                              <p:cond delay="800"/>
                            </p:stCondLst>
                            <p:childTnLst>
                              <p:par>
                                <p:cTn id="26" presetID="10" presetClass="entr" presetSubtype="0" fill="hold" grpId="0" nodeType="after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fade">
                                      <p:cBhvr>
                                        <p:cTn id="28" dur="100"/>
                                        <p:tgtEl>
                                          <p:spTgt spid="25"/>
                                        </p:tgtEl>
                                      </p:cBhvr>
                                    </p:animEffect>
                                  </p:childTnLst>
                                </p:cTn>
                              </p:par>
                            </p:childTnLst>
                          </p:cTn>
                        </p:par>
                        <p:par>
                          <p:cTn id="29" fill="hold">
                            <p:stCondLst>
                              <p:cond delay="900"/>
                            </p:stCondLst>
                            <p:childTnLst>
                              <p:par>
                                <p:cTn id="30" presetID="10" presetClass="entr" presetSubtype="0" fill="hold" grpId="0" nodeType="after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100"/>
                                        <p:tgtEl>
                                          <p:spTgt spid="18"/>
                                        </p:tgtEl>
                                      </p:cBhvr>
                                    </p:animEffect>
                                  </p:childTnLst>
                                </p:cTn>
                              </p:par>
                            </p:childTnLst>
                          </p:cTn>
                        </p:par>
                        <p:par>
                          <p:cTn id="33" fill="hold">
                            <p:stCondLst>
                              <p:cond delay="1000"/>
                            </p:stCondLst>
                            <p:childTnLst>
                              <p:par>
                                <p:cTn id="34" presetID="10" presetClass="entr" presetSubtype="0" fill="hold" grpId="0" nodeType="after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100"/>
                                        <p:tgtEl>
                                          <p:spTgt spid="14"/>
                                        </p:tgtEl>
                                      </p:cBhvr>
                                    </p:animEffect>
                                  </p:childTnLst>
                                </p:cTn>
                              </p:par>
                            </p:childTnLst>
                          </p:cTn>
                        </p:par>
                        <p:par>
                          <p:cTn id="37" fill="hold">
                            <p:stCondLst>
                              <p:cond delay="1100"/>
                            </p:stCondLst>
                            <p:childTnLst>
                              <p:par>
                                <p:cTn id="38" presetID="10" presetClass="entr" presetSubtype="0" fill="hold" grpId="0" nodeType="after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fade">
                                      <p:cBhvr>
                                        <p:cTn id="40" dur="100"/>
                                        <p:tgtEl>
                                          <p:spTgt spid="15"/>
                                        </p:tgtEl>
                                      </p:cBhvr>
                                    </p:animEffect>
                                  </p:childTnLst>
                                </p:cTn>
                              </p:par>
                            </p:childTnLst>
                          </p:cTn>
                        </p:par>
                        <p:par>
                          <p:cTn id="41" fill="hold">
                            <p:stCondLst>
                              <p:cond delay="1200"/>
                            </p:stCondLst>
                            <p:childTnLst>
                              <p:par>
                                <p:cTn id="42" presetID="10" presetClass="entr" presetSubtype="0" fill="hold" grpId="0" nodeType="after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100"/>
                                        <p:tgtEl>
                                          <p:spTgt spid="13"/>
                                        </p:tgtEl>
                                      </p:cBhvr>
                                    </p:animEffect>
                                  </p:childTnLst>
                                </p:cTn>
                              </p:par>
                            </p:childTnLst>
                          </p:cTn>
                        </p:par>
                        <p:par>
                          <p:cTn id="45" fill="hold">
                            <p:stCondLst>
                              <p:cond delay="1300"/>
                            </p:stCondLst>
                            <p:childTnLst>
                              <p:par>
                                <p:cTn id="46" presetID="10" presetClass="entr" presetSubtype="0" fill="hold" grpId="0" nodeType="afterEffect">
                                  <p:stCondLst>
                                    <p:cond delay="0"/>
                                  </p:stCondLst>
                                  <p:childTnLst>
                                    <p:set>
                                      <p:cBhvr>
                                        <p:cTn id="47" dur="1" fill="hold">
                                          <p:stCondLst>
                                            <p:cond delay="0"/>
                                          </p:stCondLst>
                                        </p:cTn>
                                        <p:tgtEl>
                                          <p:spTgt spid="27"/>
                                        </p:tgtEl>
                                        <p:attrNameLst>
                                          <p:attrName>style.visibility</p:attrName>
                                        </p:attrNameLst>
                                      </p:cBhvr>
                                      <p:to>
                                        <p:strVal val="visible"/>
                                      </p:to>
                                    </p:set>
                                    <p:animEffect transition="in" filter="fade">
                                      <p:cBhvr>
                                        <p:cTn id="48" dur="100"/>
                                        <p:tgtEl>
                                          <p:spTgt spid="27"/>
                                        </p:tgtEl>
                                      </p:cBhvr>
                                    </p:animEffect>
                                  </p:childTnLst>
                                </p:cTn>
                              </p:par>
                            </p:childTnLst>
                          </p:cTn>
                        </p:par>
                        <p:par>
                          <p:cTn id="49" fill="hold">
                            <p:stCondLst>
                              <p:cond delay="1400"/>
                            </p:stCondLst>
                            <p:childTnLst>
                              <p:par>
                                <p:cTn id="50" presetID="10" presetClass="entr" presetSubtype="0" fill="hold" grpId="0" nodeType="afterEffect">
                                  <p:stCondLst>
                                    <p:cond delay="0"/>
                                  </p:stCondLst>
                                  <p:childTnLst>
                                    <p:set>
                                      <p:cBhvr>
                                        <p:cTn id="51" dur="1" fill="hold">
                                          <p:stCondLst>
                                            <p:cond delay="0"/>
                                          </p:stCondLst>
                                        </p:cTn>
                                        <p:tgtEl>
                                          <p:spTgt spid="28"/>
                                        </p:tgtEl>
                                        <p:attrNameLst>
                                          <p:attrName>style.visibility</p:attrName>
                                        </p:attrNameLst>
                                      </p:cBhvr>
                                      <p:to>
                                        <p:strVal val="visible"/>
                                      </p:to>
                                    </p:set>
                                    <p:animEffect transition="in" filter="fade">
                                      <p:cBhvr>
                                        <p:cTn id="52" dur="100"/>
                                        <p:tgtEl>
                                          <p:spTgt spid="28"/>
                                        </p:tgtEl>
                                      </p:cBhvr>
                                    </p:animEffect>
                                  </p:childTnLst>
                                </p:cTn>
                              </p:par>
                            </p:childTnLst>
                          </p:cTn>
                        </p:par>
                        <p:par>
                          <p:cTn id="53" fill="hold">
                            <p:stCondLst>
                              <p:cond delay="1500"/>
                            </p:stCondLst>
                            <p:childTnLst>
                              <p:par>
                                <p:cTn id="54" presetID="10" presetClass="entr" presetSubtype="0" fill="hold" grpId="0" nodeType="afterEffect">
                                  <p:stCondLst>
                                    <p:cond delay="0"/>
                                  </p:stCondLst>
                                  <p:childTnLst>
                                    <p:set>
                                      <p:cBhvr>
                                        <p:cTn id="55" dur="1" fill="hold">
                                          <p:stCondLst>
                                            <p:cond delay="0"/>
                                          </p:stCondLst>
                                        </p:cTn>
                                        <p:tgtEl>
                                          <p:spTgt spid="17"/>
                                        </p:tgtEl>
                                        <p:attrNameLst>
                                          <p:attrName>style.visibility</p:attrName>
                                        </p:attrNameLst>
                                      </p:cBhvr>
                                      <p:to>
                                        <p:strVal val="visible"/>
                                      </p:to>
                                    </p:set>
                                    <p:animEffect transition="in" filter="fade">
                                      <p:cBhvr>
                                        <p:cTn id="56" dur="100"/>
                                        <p:tgtEl>
                                          <p:spTgt spid="17"/>
                                        </p:tgtEl>
                                      </p:cBhvr>
                                    </p:animEffect>
                                  </p:childTnLst>
                                </p:cTn>
                              </p:par>
                            </p:childTnLst>
                          </p:cTn>
                        </p:par>
                        <p:par>
                          <p:cTn id="57" fill="hold">
                            <p:stCondLst>
                              <p:cond delay="1600"/>
                            </p:stCondLst>
                            <p:childTnLst>
                              <p:par>
                                <p:cTn id="58" presetID="10" presetClass="entr" presetSubtype="0" fill="hold" grpId="0" nodeType="afterEffect">
                                  <p:stCondLst>
                                    <p:cond delay="0"/>
                                  </p:stCondLst>
                                  <p:childTnLst>
                                    <p:set>
                                      <p:cBhvr>
                                        <p:cTn id="59" dur="1" fill="hold">
                                          <p:stCondLst>
                                            <p:cond delay="0"/>
                                          </p:stCondLst>
                                        </p:cTn>
                                        <p:tgtEl>
                                          <p:spTgt spid="12"/>
                                        </p:tgtEl>
                                        <p:attrNameLst>
                                          <p:attrName>style.visibility</p:attrName>
                                        </p:attrNameLst>
                                      </p:cBhvr>
                                      <p:to>
                                        <p:strVal val="visible"/>
                                      </p:to>
                                    </p:set>
                                    <p:animEffect transition="in" filter="fade">
                                      <p:cBhvr>
                                        <p:cTn id="60" dur="100"/>
                                        <p:tgtEl>
                                          <p:spTgt spid="12"/>
                                        </p:tgtEl>
                                      </p:cBhvr>
                                    </p:animEffect>
                                  </p:childTnLst>
                                </p:cTn>
                              </p:par>
                            </p:childTnLst>
                          </p:cTn>
                        </p:par>
                        <p:par>
                          <p:cTn id="61" fill="hold">
                            <p:stCondLst>
                              <p:cond delay="1700"/>
                            </p:stCondLst>
                            <p:childTnLst>
                              <p:par>
                                <p:cTn id="62" presetID="10" presetClass="entr" presetSubtype="0" fill="hold" grpId="0" nodeType="afterEffect">
                                  <p:stCondLst>
                                    <p:cond delay="0"/>
                                  </p:stCondLst>
                                  <p:childTnLst>
                                    <p:set>
                                      <p:cBhvr>
                                        <p:cTn id="63" dur="1" fill="hold">
                                          <p:stCondLst>
                                            <p:cond delay="0"/>
                                          </p:stCondLst>
                                        </p:cTn>
                                        <p:tgtEl>
                                          <p:spTgt spid="30"/>
                                        </p:tgtEl>
                                        <p:attrNameLst>
                                          <p:attrName>style.visibility</p:attrName>
                                        </p:attrNameLst>
                                      </p:cBhvr>
                                      <p:to>
                                        <p:strVal val="visible"/>
                                      </p:to>
                                    </p:set>
                                    <p:animEffect transition="in" filter="fade">
                                      <p:cBhvr>
                                        <p:cTn id="64" dur="100"/>
                                        <p:tgtEl>
                                          <p:spTgt spid="30"/>
                                        </p:tgtEl>
                                      </p:cBhvr>
                                    </p:animEffect>
                                  </p:childTnLst>
                                </p:cTn>
                              </p:par>
                            </p:childTnLst>
                          </p:cTn>
                        </p:par>
                        <p:par>
                          <p:cTn id="65" fill="hold">
                            <p:stCondLst>
                              <p:cond delay="1800"/>
                            </p:stCondLst>
                            <p:childTnLst>
                              <p:par>
                                <p:cTn id="66" presetID="10" presetClass="entr" presetSubtype="0" fill="hold" grpId="0" nodeType="afterEffect">
                                  <p:stCondLst>
                                    <p:cond delay="0"/>
                                  </p:stCondLst>
                                  <p:childTnLst>
                                    <p:set>
                                      <p:cBhvr>
                                        <p:cTn id="67" dur="1" fill="hold">
                                          <p:stCondLst>
                                            <p:cond delay="0"/>
                                          </p:stCondLst>
                                        </p:cTn>
                                        <p:tgtEl>
                                          <p:spTgt spid="11"/>
                                        </p:tgtEl>
                                        <p:attrNameLst>
                                          <p:attrName>style.visibility</p:attrName>
                                        </p:attrNameLst>
                                      </p:cBhvr>
                                      <p:to>
                                        <p:strVal val="visible"/>
                                      </p:to>
                                    </p:set>
                                    <p:animEffect transition="in" filter="fade">
                                      <p:cBhvr>
                                        <p:cTn id="68" dur="100"/>
                                        <p:tgtEl>
                                          <p:spTgt spid="11"/>
                                        </p:tgtEl>
                                      </p:cBhvr>
                                    </p:animEffect>
                                  </p:childTnLst>
                                </p:cTn>
                              </p:par>
                            </p:childTnLst>
                          </p:cTn>
                        </p:par>
                        <p:par>
                          <p:cTn id="69" fill="hold">
                            <p:stCondLst>
                              <p:cond delay="1900"/>
                            </p:stCondLst>
                            <p:childTnLst>
                              <p:par>
                                <p:cTn id="70" presetID="10" presetClass="entr" presetSubtype="0" fill="hold" grpId="0" nodeType="afterEffect">
                                  <p:stCondLst>
                                    <p:cond delay="0"/>
                                  </p:stCondLst>
                                  <p:childTnLst>
                                    <p:set>
                                      <p:cBhvr>
                                        <p:cTn id="71" dur="1" fill="hold">
                                          <p:stCondLst>
                                            <p:cond delay="0"/>
                                          </p:stCondLst>
                                        </p:cTn>
                                        <p:tgtEl>
                                          <p:spTgt spid="32"/>
                                        </p:tgtEl>
                                        <p:attrNameLst>
                                          <p:attrName>style.visibility</p:attrName>
                                        </p:attrNameLst>
                                      </p:cBhvr>
                                      <p:to>
                                        <p:strVal val="visible"/>
                                      </p:to>
                                    </p:set>
                                    <p:animEffect transition="in" filter="fade">
                                      <p:cBhvr>
                                        <p:cTn id="72" dur="100"/>
                                        <p:tgtEl>
                                          <p:spTgt spid="32"/>
                                        </p:tgtEl>
                                      </p:cBhvr>
                                    </p:animEffect>
                                  </p:childTnLst>
                                </p:cTn>
                              </p:par>
                            </p:childTnLst>
                          </p:cTn>
                        </p:par>
                        <p:par>
                          <p:cTn id="73" fill="hold">
                            <p:stCondLst>
                              <p:cond delay="2000"/>
                            </p:stCondLst>
                            <p:childTnLst>
                              <p:par>
                                <p:cTn id="74" presetID="10" presetClass="entr" presetSubtype="0" fill="hold" grpId="0" nodeType="afterEffect">
                                  <p:stCondLst>
                                    <p:cond delay="0"/>
                                  </p:stCondLst>
                                  <p:childTnLst>
                                    <p:set>
                                      <p:cBhvr>
                                        <p:cTn id="75" dur="1" fill="hold">
                                          <p:stCondLst>
                                            <p:cond delay="0"/>
                                          </p:stCondLst>
                                        </p:cTn>
                                        <p:tgtEl>
                                          <p:spTgt spid="29"/>
                                        </p:tgtEl>
                                        <p:attrNameLst>
                                          <p:attrName>style.visibility</p:attrName>
                                        </p:attrNameLst>
                                      </p:cBhvr>
                                      <p:to>
                                        <p:strVal val="visible"/>
                                      </p:to>
                                    </p:set>
                                    <p:animEffect transition="in" filter="fade">
                                      <p:cBhvr>
                                        <p:cTn id="76" dur="100"/>
                                        <p:tgtEl>
                                          <p:spTgt spid="29"/>
                                        </p:tgtEl>
                                      </p:cBhvr>
                                    </p:animEffect>
                                  </p:childTnLst>
                                </p:cTn>
                              </p:par>
                            </p:childTnLst>
                          </p:cTn>
                        </p:par>
                        <p:par>
                          <p:cTn id="77" fill="hold">
                            <p:stCondLst>
                              <p:cond delay="2100"/>
                            </p:stCondLst>
                            <p:childTnLst>
                              <p:par>
                                <p:cTn id="78" presetID="10" presetClass="entr" presetSubtype="0" fill="hold" grpId="0" nodeType="afterEffect">
                                  <p:stCondLst>
                                    <p:cond delay="0"/>
                                  </p:stCondLst>
                                  <p:childTnLst>
                                    <p:set>
                                      <p:cBhvr>
                                        <p:cTn id="79" dur="1" fill="hold">
                                          <p:stCondLst>
                                            <p:cond delay="0"/>
                                          </p:stCondLst>
                                        </p:cTn>
                                        <p:tgtEl>
                                          <p:spTgt spid="31"/>
                                        </p:tgtEl>
                                        <p:attrNameLst>
                                          <p:attrName>style.visibility</p:attrName>
                                        </p:attrNameLst>
                                      </p:cBhvr>
                                      <p:to>
                                        <p:strVal val="visible"/>
                                      </p:to>
                                    </p:set>
                                    <p:animEffect transition="in" filter="fade">
                                      <p:cBhvr>
                                        <p:cTn id="80" dur="100"/>
                                        <p:tgtEl>
                                          <p:spTgt spid="31"/>
                                        </p:tgtEl>
                                      </p:cBhvr>
                                    </p:animEffect>
                                  </p:childTnLst>
                                </p:cTn>
                              </p:par>
                            </p:childTnLst>
                          </p:cTn>
                        </p:par>
                        <p:par>
                          <p:cTn id="81" fill="hold">
                            <p:stCondLst>
                              <p:cond delay="2200"/>
                            </p:stCondLst>
                            <p:childTnLst>
                              <p:par>
                                <p:cTn id="82" presetID="10" presetClass="entr" presetSubtype="0" fill="hold" grpId="0" nodeType="afterEffect">
                                  <p:stCondLst>
                                    <p:cond delay="0"/>
                                  </p:stCondLst>
                                  <p:childTnLst>
                                    <p:set>
                                      <p:cBhvr>
                                        <p:cTn id="83" dur="1" fill="hold">
                                          <p:stCondLst>
                                            <p:cond delay="0"/>
                                          </p:stCondLst>
                                        </p:cTn>
                                        <p:tgtEl>
                                          <p:spTgt spid="8"/>
                                        </p:tgtEl>
                                        <p:attrNameLst>
                                          <p:attrName>style.visibility</p:attrName>
                                        </p:attrNameLst>
                                      </p:cBhvr>
                                      <p:to>
                                        <p:strVal val="visible"/>
                                      </p:to>
                                    </p:set>
                                    <p:animEffect transition="in" filter="fade">
                                      <p:cBhvr>
                                        <p:cTn id="84" dur="100"/>
                                        <p:tgtEl>
                                          <p:spTgt spid="8"/>
                                        </p:tgtEl>
                                      </p:cBhvr>
                                    </p:animEffect>
                                  </p:childTnLst>
                                </p:cTn>
                              </p:par>
                            </p:childTnLst>
                          </p:cTn>
                        </p:par>
                        <p:par>
                          <p:cTn id="85" fill="hold">
                            <p:stCondLst>
                              <p:cond delay="2300"/>
                            </p:stCondLst>
                            <p:childTnLst>
                              <p:par>
                                <p:cTn id="86" presetID="10" presetClass="entr" presetSubtype="0" fill="hold" grpId="0" nodeType="afterEffect">
                                  <p:stCondLst>
                                    <p:cond delay="0"/>
                                  </p:stCondLst>
                                  <p:childTnLst>
                                    <p:set>
                                      <p:cBhvr>
                                        <p:cTn id="87" dur="1" fill="hold">
                                          <p:stCondLst>
                                            <p:cond delay="0"/>
                                          </p:stCondLst>
                                        </p:cTn>
                                        <p:tgtEl>
                                          <p:spTgt spid="9"/>
                                        </p:tgtEl>
                                        <p:attrNameLst>
                                          <p:attrName>style.visibility</p:attrName>
                                        </p:attrNameLst>
                                      </p:cBhvr>
                                      <p:to>
                                        <p:strVal val="visible"/>
                                      </p:to>
                                    </p:set>
                                    <p:animEffect transition="in" filter="fade">
                                      <p:cBhvr>
                                        <p:cTn id="88" dur="100"/>
                                        <p:tgtEl>
                                          <p:spTgt spid="9"/>
                                        </p:tgtEl>
                                      </p:cBhvr>
                                    </p:animEffect>
                                  </p:childTnLst>
                                </p:cTn>
                              </p:par>
                            </p:childTnLst>
                          </p:cTn>
                        </p:par>
                        <p:par>
                          <p:cTn id="89" fill="hold">
                            <p:stCondLst>
                              <p:cond delay="2400"/>
                            </p:stCondLst>
                            <p:childTnLst>
                              <p:par>
                                <p:cTn id="90" presetID="10" presetClass="entr" presetSubtype="0" fill="hold" grpId="0" nodeType="afterEffect">
                                  <p:stCondLst>
                                    <p:cond delay="0"/>
                                  </p:stCondLst>
                                  <p:childTnLst>
                                    <p:set>
                                      <p:cBhvr>
                                        <p:cTn id="91" dur="1" fill="hold">
                                          <p:stCondLst>
                                            <p:cond delay="0"/>
                                          </p:stCondLst>
                                        </p:cTn>
                                        <p:tgtEl>
                                          <p:spTgt spid="26"/>
                                        </p:tgtEl>
                                        <p:attrNameLst>
                                          <p:attrName>style.visibility</p:attrName>
                                        </p:attrNameLst>
                                      </p:cBhvr>
                                      <p:to>
                                        <p:strVal val="visible"/>
                                      </p:to>
                                    </p:set>
                                    <p:animEffect transition="in" filter="fade">
                                      <p:cBhvr>
                                        <p:cTn id="92" dur="100"/>
                                        <p:tgtEl>
                                          <p:spTgt spid="26"/>
                                        </p:tgtEl>
                                      </p:cBhvr>
                                    </p:animEffect>
                                  </p:childTnLst>
                                </p:cTn>
                              </p:par>
                            </p:childTnLst>
                          </p:cTn>
                        </p:par>
                        <p:par>
                          <p:cTn id="93" fill="hold">
                            <p:stCondLst>
                              <p:cond delay="2500"/>
                            </p:stCondLst>
                            <p:childTnLst>
                              <p:par>
                                <p:cTn id="94" presetID="10" presetClass="entr" presetSubtype="0" fill="hold" grpId="0" nodeType="afterEffect">
                                  <p:stCondLst>
                                    <p:cond delay="0"/>
                                  </p:stCondLst>
                                  <p:childTnLst>
                                    <p:set>
                                      <p:cBhvr>
                                        <p:cTn id="95" dur="1" fill="hold">
                                          <p:stCondLst>
                                            <p:cond delay="0"/>
                                          </p:stCondLst>
                                        </p:cTn>
                                        <p:tgtEl>
                                          <p:spTgt spid="24"/>
                                        </p:tgtEl>
                                        <p:attrNameLst>
                                          <p:attrName>style.visibility</p:attrName>
                                        </p:attrNameLst>
                                      </p:cBhvr>
                                      <p:to>
                                        <p:strVal val="visible"/>
                                      </p:to>
                                    </p:set>
                                    <p:animEffect transition="in" filter="fade">
                                      <p:cBhvr>
                                        <p:cTn id="96" dur="100"/>
                                        <p:tgtEl>
                                          <p:spTgt spid="24"/>
                                        </p:tgtEl>
                                      </p:cBhvr>
                                    </p:animEffect>
                                  </p:childTnLst>
                                </p:cTn>
                              </p:par>
                            </p:childTnLst>
                          </p:cTn>
                        </p:par>
                        <p:par>
                          <p:cTn id="97" fill="hold">
                            <p:stCondLst>
                              <p:cond delay="2600"/>
                            </p:stCondLst>
                            <p:childTnLst>
                              <p:par>
                                <p:cTn id="98" presetID="10" presetClass="entr" presetSubtype="0" fill="hold" grpId="0" nodeType="afterEffect">
                                  <p:stCondLst>
                                    <p:cond delay="0"/>
                                  </p:stCondLst>
                                  <p:childTnLst>
                                    <p:set>
                                      <p:cBhvr>
                                        <p:cTn id="99" dur="1" fill="hold">
                                          <p:stCondLst>
                                            <p:cond delay="0"/>
                                          </p:stCondLst>
                                        </p:cTn>
                                        <p:tgtEl>
                                          <p:spTgt spid="5"/>
                                        </p:tgtEl>
                                        <p:attrNameLst>
                                          <p:attrName>style.visibility</p:attrName>
                                        </p:attrNameLst>
                                      </p:cBhvr>
                                      <p:to>
                                        <p:strVal val="visible"/>
                                      </p:to>
                                    </p:set>
                                    <p:animEffect transition="in" filter="fade">
                                      <p:cBhvr>
                                        <p:cTn id="100" dur="100"/>
                                        <p:tgtEl>
                                          <p:spTgt spid="5"/>
                                        </p:tgtEl>
                                      </p:cBhvr>
                                    </p:animEffect>
                                  </p:childTnLst>
                                </p:cTn>
                              </p:par>
                            </p:childTnLst>
                          </p:cTn>
                        </p:par>
                        <p:par>
                          <p:cTn id="101" fill="hold">
                            <p:stCondLst>
                              <p:cond delay="2700"/>
                            </p:stCondLst>
                            <p:childTnLst>
                              <p:par>
                                <p:cTn id="102" presetID="10" presetClass="entr" presetSubtype="0" fill="hold" grpId="0" nodeType="afterEffect">
                                  <p:stCondLst>
                                    <p:cond delay="0"/>
                                  </p:stCondLst>
                                  <p:childTnLst>
                                    <p:set>
                                      <p:cBhvr>
                                        <p:cTn id="103" dur="1" fill="hold">
                                          <p:stCondLst>
                                            <p:cond delay="0"/>
                                          </p:stCondLst>
                                        </p:cTn>
                                        <p:tgtEl>
                                          <p:spTgt spid="6"/>
                                        </p:tgtEl>
                                        <p:attrNameLst>
                                          <p:attrName>style.visibility</p:attrName>
                                        </p:attrNameLst>
                                      </p:cBhvr>
                                      <p:to>
                                        <p:strVal val="visible"/>
                                      </p:to>
                                    </p:set>
                                    <p:animEffect transition="in" filter="fade">
                                      <p:cBhvr>
                                        <p:cTn id="104" dur="100"/>
                                        <p:tgtEl>
                                          <p:spTgt spid="6"/>
                                        </p:tgtEl>
                                      </p:cBhvr>
                                    </p:animEffect>
                                  </p:childTnLst>
                                </p:cTn>
                              </p:par>
                            </p:childTnLst>
                          </p:cTn>
                        </p:par>
                        <p:par>
                          <p:cTn id="105" fill="hold">
                            <p:stCondLst>
                              <p:cond delay="2800"/>
                            </p:stCondLst>
                            <p:childTnLst>
                              <p:par>
                                <p:cTn id="106" presetID="10" presetClass="entr" presetSubtype="0" fill="hold" grpId="0" nodeType="afterEffect">
                                  <p:stCondLst>
                                    <p:cond delay="0"/>
                                  </p:stCondLst>
                                  <p:childTnLst>
                                    <p:set>
                                      <p:cBhvr>
                                        <p:cTn id="107" dur="1" fill="hold">
                                          <p:stCondLst>
                                            <p:cond delay="0"/>
                                          </p:stCondLst>
                                        </p:cTn>
                                        <p:tgtEl>
                                          <p:spTgt spid="7"/>
                                        </p:tgtEl>
                                        <p:attrNameLst>
                                          <p:attrName>style.visibility</p:attrName>
                                        </p:attrNameLst>
                                      </p:cBhvr>
                                      <p:to>
                                        <p:strVal val="visible"/>
                                      </p:to>
                                    </p:set>
                                    <p:animEffect transition="in" filter="fade">
                                      <p:cBhvr>
                                        <p:cTn id="108" dur="100"/>
                                        <p:tgtEl>
                                          <p:spTgt spid="7"/>
                                        </p:tgtEl>
                                      </p:cBhvr>
                                    </p:animEffect>
                                  </p:childTnLst>
                                </p:cTn>
                              </p:par>
                            </p:childTnLst>
                          </p:cTn>
                        </p:par>
                        <p:par>
                          <p:cTn id="109" fill="hold">
                            <p:stCondLst>
                              <p:cond delay="2900"/>
                            </p:stCondLst>
                            <p:childTnLst>
                              <p:par>
                                <p:cTn id="110" presetID="10" presetClass="entr" presetSubtype="0" fill="hold" grpId="0" nodeType="afterEffect">
                                  <p:stCondLst>
                                    <p:cond delay="0"/>
                                  </p:stCondLst>
                                  <p:childTnLst>
                                    <p:set>
                                      <p:cBhvr>
                                        <p:cTn id="111" dur="1" fill="hold">
                                          <p:stCondLst>
                                            <p:cond delay="0"/>
                                          </p:stCondLst>
                                        </p:cTn>
                                        <p:tgtEl>
                                          <p:spTgt spid="21"/>
                                        </p:tgtEl>
                                        <p:attrNameLst>
                                          <p:attrName>style.visibility</p:attrName>
                                        </p:attrNameLst>
                                      </p:cBhvr>
                                      <p:to>
                                        <p:strVal val="visible"/>
                                      </p:to>
                                    </p:set>
                                    <p:animEffect transition="in" filter="fade">
                                      <p:cBhvr>
                                        <p:cTn id="112" dur="100"/>
                                        <p:tgtEl>
                                          <p:spTgt spid="21"/>
                                        </p:tgtEl>
                                      </p:cBhvr>
                                    </p:animEffect>
                                  </p:childTnLst>
                                </p:cTn>
                              </p:par>
                            </p:childTnLst>
                          </p:cTn>
                        </p:par>
                        <p:par>
                          <p:cTn id="113" fill="hold">
                            <p:stCondLst>
                              <p:cond delay="3000"/>
                            </p:stCondLst>
                            <p:childTnLst>
                              <p:par>
                                <p:cTn id="114" presetID="10" presetClass="entr" presetSubtype="0" fill="hold" grpId="0" nodeType="afterEffect">
                                  <p:stCondLst>
                                    <p:cond delay="0"/>
                                  </p:stCondLst>
                                  <p:childTnLst>
                                    <p:set>
                                      <p:cBhvr>
                                        <p:cTn id="115" dur="1" fill="hold">
                                          <p:stCondLst>
                                            <p:cond delay="0"/>
                                          </p:stCondLst>
                                        </p:cTn>
                                        <p:tgtEl>
                                          <p:spTgt spid="20"/>
                                        </p:tgtEl>
                                        <p:attrNameLst>
                                          <p:attrName>style.visibility</p:attrName>
                                        </p:attrNameLst>
                                      </p:cBhvr>
                                      <p:to>
                                        <p:strVal val="visible"/>
                                      </p:to>
                                    </p:set>
                                    <p:animEffect transition="in" filter="fade">
                                      <p:cBhvr>
                                        <p:cTn id="116" dur="100"/>
                                        <p:tgtEl>
                                          <p:spTgt spid="20"/>
                                        </p:tgtEl>
                                      </p:cBhvr>
                                    </p:animEffect>
                                  </p:childTnLst>
                                </p:cTn>
                              </p:par>
                            </p:childTnLst>
                          </p:cTn>
                        </p:par>
                        <p:par>
                          <p:cTn id="117" fill="hold">
                            <p:stCondLst>
                              <p:cond delay="3100"/>
                            </p:stCondLst>
                            <p:childTnLst>
                              <p:par>
                                <p:cTn id="118" presetID="10" presetClass="entr" presetSubtype="0" fill="hold" grpId="0" nodeType="afterEffect">
                                  <p:stCondLst>
                                    <p:cond delay="0"/>
                                  </p:stCondLst>
                                  <p:childTnLst>
                                    <p:set>
                                      <p:cBhvr>
                                        <p:cTn id="119" dur="1" fill="hold">
                                          <p:stCondLst>
                                            <p:cond delay="0"/>
                                          </p:stCondLst>
                                        </p:cTn>
                                        <p:tgtEl>
                                          <p:spTgt spid="23"/>
                                        </p:tgtEl>
                                        <p:attrNameLst>
                                          <p:attrName>style.visibility</p:attrName>
                                        </p:attrNameLst>
                                      </p:cBhvr>
                                      <p:to>
                                        <p:strVal val="visible"/>
                                      </p:to>
                                    </p:set>
                                    <p:animEffect transition="in" filter="fade">
                                      <p:cBhvr>
                                        <p:cTn id="120" dur="100"/>
                                        <p:tgtEl>
                                          <p:spTgt spid="23"/>
                                        </p:tgtEl>
                                      </p:cBhvr>
                                    </p:animEffect>
                                  </p:childTnLst>
                                </p:cTn>
                              </p:par>
                            </p:childTnLst>
                          </p:cTn>
                        </p:par>
                        <p:par>
                          <p:cTn id="121" fill="hold">
                            <p:stCondLst>
                              <p:cond delay="3200"/>
                            </p:stCondLst>
                            <p:childTnLst>
                              <p:par>
                                <p:cTn id="122" presetID="10" presetClass="entr" presetSubtype="0" fill="hold" grpId="0" nodeType="afterEffect">
                                  <p:stCondLst>
                                    <p:cond delay="0"/>
                                  </p:stCondLst>
                                  <p:childTnLst>
                                    <p:set>
                                      <p:cBhvr>
                                        <p:cTn id="123" dur="1" fill="hold">
                                          <p:stCondLst>
                                            <p:cond delay="0"/>
                                          </p:stCondLst>
                                        </p:cTn>
                                        <p:tgtEl>
                                          <p:spTgt spid="22"/>
                                        </p:tgtEl>
                                        <p:attrNameLst>
                                          <p:attrName>style.visibility</p:attrName>
                                        </p:attrNameLst>
                                      </p:cBhvr>
                                      <p:to>
                                        <p:strVal val="visible"/>
                                      </p:to>
                                    </p:set>
                                    <p:animEffect transition="in" filter="fade">
                                      <p:cBhvr>
                                        <p:cTn id="124" dur="100"/>
                                        <p:tgtEl>
                                          <p:spTgt spid="22"/>
                                        </p:tgtEl>
                                      </p:cBhvr>
                                    </p:animEffect>
                                  </p:childTnLst>
                                </p:cTn>
                              </p:par>
                            </p:childTnLst>
                          </p:cTn>
                        </p:par>
                        <p:par>
                          <p:cTn id="125" fill="hold">
                            <p:stCondLst>
                              <p:cond delay="3300"/>
                            </p:stCondLst>
                            <p:childTnLst>
                              <p:par>
                                <p:cTn id="126" presetID="10" presetClass="entr" presetSubtype="0" fill="hold" grpId="0" nodeType="afterEffect">
                                  <p:stCondLst>
                                    <p:cond delay="0"/>
                                  </p:stCondLst>
                                  <p:childTnLst>
                                    <p:set>
                                      <p:cBhvr>
                                        <p:cTn id="127" dur="1" fill="hold">
                                          <p:stCondLst>
                                            <p:cond delay="0"/>
                                          </p:stCondLst>
                                        </p:cTn>
                                        <p:tgtEl>
                                          <p:spTgt spid="10"/>
                                        </p:tgtEl>
                                        <p:attrNameLst>
                                          <p:attrName>style.visibility</p:attrName>
                                        </p:attrNameLst>
                                      </p:cBhvr>
                                      <p:to>
                                        <p:strVal val="visible"/>
                                      </p:to>
                                    </p:set>
                                    <p:animEffect transition="in" filter="fade">
                                      <p:cBhvr>
                                        <p:cTn id="128" dur="100"/>
                                        <p:tgtEl>
                                          <p:spTgt spid="10"/>
                                        </p:tgtEl>
                                      </p:cBhvr>
                                    </p:animEffect>
                                  </p:childTnLst>
                                </p:cTn>
                              </p:par>
                            </p:childTnLst>
                          </p:cTn>
                        </p:par>
                      </p:childTnLst>
                    </p:cTn>
                  </p:par>
                  <p:par>
                    <p:cTn id="129" fill="hold">
                      <p:stCondLst>
                        <p:cond delay="indefinite"/>
                      </p:stCondLst>
                      <p:childTnLst>
                        <p:par>
                          <p:cTn id="130" fill="hold">
                            <p:stCondLst>
                              <p:cond delay="0"/>
                            </p:stCondLst>
                            <p:childTnLst>
                              <p:par>
                                <p:cTn id="131" presetID="10" presetClass="entr" presetSubtype="0" fill="hold" nodeType="clickEffect">
                                  <p:stCondLst>
                                    <p:cond delay="0"/>
                                  </p:stCondLst>
                                  <p:childTnLst>
                                    <p:set>
                                      <p:cBhvr>
                                        <p:cTn id="132" dur="1" fill="hold">
                                          <p:stCondLst>
                                            <p:cond delay="0"/>
                                          </p:stCondLst>
                                        </p:cTn>
                                        <p:tgtEl>
                                          <p:spTgt spid="37"/>
                                        </p:tgtEl>
                                        <p:attrNameLst>
                                          <p:attrName>style.visibility</p:attrName>
                                        </p:attrNameLst>
                                      </p:cBhvr>
                                      <p:to>
                                        <p:strVal val="visible"/>
                                      </p:to>
                                    </p:set>
                                    <p:animEffect transition="in" filter="fade">
                                      <p:cBhvr>
                                        <p:cTn id="133" dur="200"/>
                                        <p:tgtEl>
                                          <p:spTgt spid="37"/>
                                        </p:tgtEl>
                                      </p:cBhvr>
                                    </p:animEffect>
                                  </p:childTnLst>
                                </p:cTn>
                              </p:par>
                            </p:childTnLst>
                          </p:cTn>
                        </p:par>
                        <p:par>
                          <p:cTn id="134" fill="hold">
                            <p:stCondLst>
                              <p:cond delay="200"/>
                            </p:stCondLst>
                            <p:childTnLst>
                              <p:par>
                                <p:cTn id="135" presetID="10" presetClass="entr" presetSubtype="0" fill="hold" nodeType="afterEffect">
                                  <p:stCondLst>
                                    <p:cond delay="0"/>
                                  </p:stCondLst>
                                  <p:childTnLst>
                                    <p:set>
                                      <p:cBhvr>
                                        <p:cTn id="136" dur="1" fill="hold">
                                          <p:stCondLst>
                                            <p:cond delay="0"/>
                                          </p:stCondLst>
                                        </p:cTn>
                                        <p:tgtEl>
                                          <p:spTgt spid="305"/>
                                        </p:tgtEl>
                                        <p:attrNameLst>
                                          <p:attrName>style.visibility</p:attrName>
                                        </p:attrNameLst>
                                      </p:cBhvr>
                                      <p:to>
                                        <p:strVal val="visible"/>
                                      </p:to>
                                    </p:set>
                                    <p:animEffect transition="in" filter="fade">
                                      <p:cBhvr>
                                        <p:cTn id="137" dur="50"/>
                                        <p:tgtEl>
                                          <p:spTgt spid="305"/>
                                        </p:tgtEl>
                                      </p:cBhvr>
                                    </p:animEffect>
                                  </p:childTnLst>
                                </p:cTn>
                              </p:par>
                            </p:childTnLst>
                          </p:cTn>
                        </p:par>
                        <p:par>
                          <p:cTn id="138" fill="hold">
                            <p:stCondLst>
                              <p:cond delay="250"/>
                            </p:stCondLst>
                            <p:childTnLst>
                              <p:par>
                                <p:cTn id="139" presetID="10" presetClass="entr" presetSubtype="0" fill="hold" nodeType="afterEffect">
                                  <p:stCondLst>
                                    <p:cond delay="0"/>
                                  </p:stCondLst>
                                  <p:childTnLst>
                                    <p:set>
                                      <p:cBhvr>
                                        <p:cTn id="140" dur="1" fill="hold">
                                          <p:stCondLst>
                                            <p:cond delay="0"/>
                                          </p:stCondLst>
                                        </p:cTn>
                                        <p:tgtEl>
                                          <p:spTgt spid="299"/>
                                        </p:tgtEl>
                                        <p:attrNameLst>
                                          <p:attrName>style.visibility</p:attrName>
                                        </p:attrNameLst>
                                      </p:cBhvr>
                                      <p:to>
                                        <p:strVal val="visible"/>
                                      </p:to>
                                    </p:set>
                                    <p:animEffect transition="in" filter="fade">
                                      <p:cBhvr>
                                        <p:cTn id="141" dur="50"/>
                                        <p:tgtEl>
                                          <p:spTgt spid="299"/>
                                        </p:tgtEl>
                                      </p:cBhvr>
                                    </p:animEffect>
                                  </p:childTnLst>
                                </p:cTn>
                              </p:par>
                            </p:childTnLst>
                          </p:cTn>
                        </p:par>
                        <p:par>
                          <p:cTn id="142" fill="hold">
                            <p:stCondLst>
                              <p:cond delay="300"/>
                            </p:stCondLst>
                            <p:childTnLst>
                              <p:par>
                                <p:cTn id="143" presetID="10" presetClass="entr" presetSubtype="0" fill="hold" nodeType="afterEffect">
                                  <p:stCondLst>
                                    <p:cond delay="0"/>
                                  </p:stCondLst>
                                  <p:childTnLst>
                                    <p:set>
                                      <p:cBhvr>
                                        <p:cTn id="144" dur="1" fill="hold">
                                          <p:stCondLst>
                                            <p:cond delay="0"/>
                                          </p:stCondLst>
                                        </p:cTn>
                                        <p:tgtEl>
                                          <p:spTgt spid="293"/>
                                        </p:tgtEl>
                                        <p:attrNameLst>
                                          <p:attrName>style.visibility</p:attrName>
                                        </p:attrNameLst>
                                      </p:cBhvr>
                                      <p:to>
                                        <p:strVal val="visible"/>
                                      </p:to>
                                    </p:set>
                                    <p:animEffect transition="in" filter="fade">
                                      <p:cBhvr>
                                        <p:cTn id="145" dur="50"/>
                                        <p:tgtEl>
                                          <p:spTgt spid="293"/>
                                        </p:tgtEl>
                                      </p:cBhvr>
                                    </p:animEffect>
                                  </p:childTnLst>
                                </p:cTn>
                              </p:par>
                            </p:childTnLst>
                          </p:cTn>
                        </p:par>
                        <p:par>
                          <p:cTn id="146" fill="hold">
                            <p:stCondLst>
                              <p:cond delay="350"/>
                            </p:stCondLst>
                            <p:childTnLst>
                              <p:par>
                                <p:cTn id="147" presetID="10" presetClass="entr" presetSubtype="0" fill="hold" nodeType="afterEffect">
                                  <p:stCondLst>
                                    <p:cond delay="0"/>
                                  </p:stCondLst>
                                  <p:childTnLst>
                                    <p:set>
                                      <p:cBhvr>
                                        <p:cTn id="148" dur="1" fill="hold">
                                          <p:stCondLst>
                                            <p:cond delay="0"/>
                                          </p:stCondLst>
                                        </p:cTn>
                                        <p:tgtEl>
                                          <p:spTgt spid="287"/>
                                        </p:tgtEl>
                                        <p:attrNameLst>
                                          <p:attrName>style.visibility</p:attrName>
                                        </p:attrNameLst>
                                      </p:cBhvr>
                                      <p:to>
                                        <p:strVal val="visible"/>
                                      </p:to>
                                    </p:set>
                                    <p:animEffect transition="in" filter="fade">
                                      <p:cBhvr>
                                        <p:cTn id="149" dur="50"/>
                                        <p:tgtEl>
                                          <p:spTgt spid="287"/>
                                        </p:tgtEl>
                                      </p:cBhvr>
                                    </p:animEffect>
                                  </p:childTnLst>
                                </p:cTn>
                              </p:par>
                            </p:childTnLst>
                          </p:cTn>
                        </p:par>
                        <p:par>
                          <p:cTn id="150" fill="hold">
                            <p:stCondLst>
                              <p:cond delay="400"/>
                            </p:stCondLst>
                            <p:childTnLst>
                              <p:par>
                                <p:cTn id="151" presetID="10" presetClass="entr" presetSubtype="0" fill="hold" nodeType="afterEffect">
                                  <p:stCondLst>
                                    <p:cond delay="0"/>
                                  </p:stCondLst>
                                  <p:childTnLst>
                                    <p:set>
                                      <p:cBhvr>
                                        <p:cTn id="152" dur="1" fill="hold">
                                          <p:stCondLst>
                                            <p:cond delay="0"/>
                                          </p:stCondLst>
                                        </p:cTn>
                                        <p:tgtEl>
                                          <p:spTgt spid="281"/>
                                        </p:tgtEl>
                                        <p:attrNameLst>
                                          <p:attrName>style.visibility</p:attrName>
                                        </p:attrNameLst>
                                      </p:cBhvr>
                                      <p:to>
                                        <p:strVal val="visible"/>
                                      </p:to>
                                    </p:set>
                                    <p:animEffect transition="in" filter="fade">
                                      <p:cBhvr>
                                        <p:cTn id="153" dur="50"/>
                                        <p:tgtEl>
                                          <p:spTgt spid="281"/>
                                        </p:tgtEl>
                                      </p:cBhvr>
                                    </p:animEffect>
                                  </p:childTnLst>
                                </p:cTn>
                              </p:par>
                            </p:childTnLst>
                          </p:cTn>
                        </p:par>
                        <p:par>
                          <p:cTn id="154" fill="hold">
                            <p:stCondLst>
                              <p:cond delay="450"/>
                            </p:stCondLst>
                            <p:childTnLst>
                              <p:par>
                                <p:cTn id="155" presetID="10" presetClass="entr" presetSubtype="0" fill="hold" nodeType="afterEffect">
                                  <p:stCondLst>
                                    <p:cond delay="0"/>
                                  </p:stCondLst>
                                  <p:childTnLst>
                                    <p:set>
                                      <p:cBhvr>
                                        <p:cTn id="156" dur="1" fill="hold">
                                          <p:stCondLst>
                                            <p:cond delay="0"/>
                                          </p:stCondLst>
                                        </p:cTn>
                                        <p:tgtEl>
                                          <p:spTgt spid="275"/>
                                        </p:tgtEl>
                                        <p:attrNameLst>
                                          <p:attrName>style.visibility</p:attrName>
                                        </p:attrNameLst>
                                      </p:cBhvr>
                                      <p:to>
                                        <p:strVal val="visible"/>
                                      </p:to>
                                    </p:set>
                                    <p:animEffect transition="in" filter="fade">
                                      <p:cBhvr>
                                        <p:cTn id="157" dur="50"/>
                                        <p:tgtEl>
                                          <p:spTgt spid="275"/>
                                        </p:tgtEl>
                                      </p:cBhvr>
                                    </p:animEffect>
                                  </p:childTnLst>
                                </p:cTn>
                              </p:par>
                            </p:childTnLst>
                          </p:cTn>
                        </p:par>
                        <p:par>
                          <p:cTn id="158" fill="hold">
                            <p:stCondLst>
                              <p:cond delay="500"/>
                            </p:stCondLst>
                            <p:childTnLst>
                              <p:par>
                                <p:cTn id="159" presetID="10" presetClass="entr" presetSubtype="0" fill="hold" nodeType="afterEffect">
                                  <p:stCondLst>
                                    <p:cond delay="0"/>
                                  </p:stCondLst>
                                  <p:childTnLst>
                                    <p:set>
                                      <p:cBhvr>
                                        <p:cTn id="160" dur="1" fill="hold">
                                          <p:stCondLst>
                                            <p:cond delay="0"/>
                                          </p:stCondLst>
                                        </p:cTn>
                                        <p:tgtEl>
                                          <p:spTgt spid="269"/>
                                        </p:tgtEl>
                                        <p:attrNameLst>
                                          <p:attrName>style.visibility</p:attrName>
                                        </p:attrNameLst>
                                      </p:cBhvr>
                                      <p:to>
                                        <p:strVal val="visible"/>
                                      </p:to>
                                    </p:set>
                                    <p:animEffect transition="in" filter="fade">
                                      <p:cBhvr>
                                        <p:cTn id="161" dur="50"/>
                                        <p:tgtEl>
                                          <p:spTgt spid="269"/>
                                        </p:tgtEl>
                                      </p:cBhvr>
                                    </p:animEffect>
                                  </p:childTnLst>
                                </p:cTn>
                              </p:par>
                            </p:childTnLst>
                          </p:cTn>
                        </p:par>
                        <p:par>
                          <p:cTn id="162" fill="hold">
                            <p:stCondLst>
                              <p:cond delay="550"/>
                            </p:stCondLst>
                            <p:childTnLst>
                              <p:par>
                                <p:cTn id="163" presetID="10" presetClass="entr" presetSubtype="0" fill="hold" nodeType="afterEffect">
                                  <p:stCondLst>
                                    <p:cond delay="0"/>
                                  </p:stCondLst>
                                  <p:childTnLst>
                                    <p:set>
                                      <p:cBhvr>
                                        <p:cTn id="164" dur="1" fill="hold">
                                          <p:stCondLst>
                                            <p:cond delay="0"/>
                                          </p:stCondLst>
                                        </p:cTn>
                                        <p:tgtEl>
                                          <p:spTgt spid="263"/>
                                        </p:tgtEl>
                                        <p:attrNameLst>
                                          <p:attrName>style.visibility</p:attrName>
                                        </p:attrNameLst>
                                      </p:cBhvr>
                                      <p:to>
                                        <p:strVal val="visible"/>
                                      </p:to>
                                    </p:set>
                                    <p:animEffect transition="in" filter="fade">
                                      <p:cBhvr>
                                        <p:cTn id="165" dur="50"/>
                                        <p:tgtEl>
                                          <p:spTgt spid="263"/>
                                        </p:tgtEl>
                                      </p:cBhvr>
                                    </p:animEffect>
                                  </p:childTnLst>
                                </p:cTn>
                              </p:par>
                            </p:childTnLst>
                          </p:cTn>
                        </p:par>
                        <p:par>
                          <p:cTn id="166" fill="hold">
                            <p:stCondLst>
                              <p:cond delay="600"/>
                            </p:stCondLst>
                            <p:childTnLst>
                              <p:par>
                                <p:cTn id="167" presetID="10" presetClass="entr" presetSubtype="0" fill="hold" nodeType="afterEffect">
                                  <p:stCondLst>
                                    <p:cond delay="0"/>
                                  </p:stCondLst>
                                  <p:childTnLst>
                                    <p:set>
                                      <p:cBhvr>
                                        <p:cTn id="168" dur="1" fill="hold">
                                          <p:stCondLst>
                                            <p:cond delay="0"/>
                                          </p:stCondLst>
                                        </p:cTn>
                                        <p:tgtEl>
                                          <p:spTgt spid="257"/>
                                        </p:tgtEl>
                                        <p:attrNameLst>
                                          <p:attrName>style.visibility</p:attrName>
                                        </p:attrNameLst>
                                      </p:cBhvr>
                                      <p:to>
                                        <p:strVal val="visible"/>
                                      </p:to>
                                    </p:set>
                                    <p:animEffect transition="in" filter="fade">
                                      <p:cBhvr>
                                        <p:cTn id="169" dur="50"/>
                                        <p:tgtEl>
                                          <p:spTgt spid="257"/>
                                        </p:tgtEl>
                                      </p:cBhvr>
                                    </p:animEffect>
                                  </p:childTnLst>
                                </p:cTn>
                              </p:par>
                            </p:childTnLst>
                          </p:cTn>
                        </p:par>
                        <p:par>
                          <p:cTn id="170" fill="hold">
                            <p:stCondLst>
                              <p:cond delay="650"/>
                            </p:stCondLst>
                            <p:childTnLst>
                              <p:par>
                                <p:cTn id="171" presetID="10" presetClass="entr" presetSubtype="0" fill="hold" nodeType="afterEffect">
                                  <p:stCondLst>
                                    <p:cond delay="0"/>
                                  </p:stCondLst>
                                  <p:childTnLst>
                                    <p:set>
                                      <p:cBhvr>
                                        <p:cTn id="172" dur="1" fill="hold">
                                          <p:stCondLst>
                                            <p:cond delay="0"/>
                                          </p:stCondLst>
                                        </p:cTn>
                                        <p:tgtEl>
                                          <p:spTgt spid="137"/>
                                        </p:tgtEl>
                                        <p:attrNameLst>
                                          <p:attrName>style.visibility</p:attrName>
                                        </p:attrNameLst>
                                      </p:cBhvr>
                                      <p:to>
                                        <p:strVal val="visible"/>
                                      </p:to>
                                    </p:set>
                                    <p:animEffect transition="in" filter="fade">
                                      <p:cBhvr>
                                        <p:cTn id="173" dur="50"/>
                                        <p:tgtEl>
                                          <p:spTgt spid="137"/>
                                        </p:tgtEl>
                                      </p:cBhvr>
                                    </p:animEffect>
                                  </p:childTnLst>
                                </p:cTn>
                              </p:par>
                            </p:childTnLst>
                          </p:cTn>
                        </p:par>
                        <p:par>
                          <p:cTn id="174" fill="hold">
                            <p:stCondLst>
                              <p:cond delay="700"/>
                            </p:stCondLst>
                            <p:childTnLst>
                              <p:par>
                                <p:cTn id="175" presetID="10" presetClass="entr" presetSubtype="0" fill="hold" nodeType="afterEffect">
                                  <p:stCondLst>
                                    <p:cond delay="0"/>
                                  </p:stCondLst>
                                  <p:childTnLst>
                                    <p:set>
                                      <p:cBhvr>
                                        <p:cTn id="176" dur="1" fill="hold">
                                          <p:stCondLst>
                                            <p:cond delay="0"/>
                                          </p:stCondLst>
                                        </p:cTn>
                                        <p:tgtEl>
                                          <p:spTgt spid="146"/>
                                        </p:tgtEl>
                                        <p:attrNameLst>
                                          <p:attrName>style.visibility</p:attrName>
                                        </p:attrNameLst>
                                      </p:cBhvr>
                                      <p:to>
                                        <p:strVal val="visible"/>
                                      </p:to>
                                    </p:set>
                                    <p:animEffect transition="in" filter="fade">
                                      <p:cBhvr>
                                        <p:cTn id="177" dur="50"/>
                                        <p:tgtEl>
                                          <p:spTgt spid="146"/>
                                        </p:tgtEl>
                                      </p:cBhvr>
                                    </p:animEffect>
                                  </p:childTnLst>
                                </p:cTn>
                              </p:par>
                            </p:childTnLst>
                          </p:cTn>
                        </p:par>
                        <p:par>
                          <p:cTn id="178" fill="hold">
                            <p:stCondLst>
                              <p:cond delay="750"/>
                            </p:stCondLst>
                            <p:childTnLst>
                              <p:par>
                                <p:cTn id="179" presetID="10" presetClass="entr" presetSubtype="0" fill="hold" nodeType="afterEffect">
                                  <p:stCondLst>
                                    <p:cond delay="0"/>
                                  </p:stCondLst>
                                  <p:childTnLst>
                                    <p:set>
                                      <p:cBhvr>
                                        <p:cTn id="180" dur="1" fill="hold">
                                          <p:stCondLst>
                                            <p:cond delay="0"/>
                                          </p:stCondLst>
                                        </p:cTn>
                                        <p:tgtEl>
                                          <p:spTgt spid="131"/>
                                        </p:tgtEl>
                                        <p:attrNameLst>
                                          <p:attrName>style.visibility</p:attrName>
                                        </p:attrNameLst>
                                      </p:cBhvr>
                                      <p:to>
                                        <p:strVal val="visible"/>
                                      </p:to>
                                    </p:set>
                                    <p:animEffect transition="in" filter="fade">
                                      <p:cBhvr>
                                        <p:cTn id="181" dur="50"/>
                                        <p:tgtEl>
                                          <p:spTgt spid="131"/>
                                        </p:tgtEl>
                                      </p:cBhvr>
                                    </p:animEffect>
                                  </p:childTnLst>
                                </p:cTn>
                              </p:par>
                            </p:childTnLst>
                          </p:cTn>
                        </p:par>
                        <p:par>
                          <p:cTn id="182" fill="hold">
                            <p:stCondLst>
                              <p:cond delay="800"/>
                            </p:stCondLst>
                            <p:childTnLst>
                              <p:par>
                                <p:cTn id="183" presetID="10" presetClass="entr" presetSubtype="0" fill="hold" nodeType="afterEffect">
                                  <p:stCondLst>
                                    <p:cond delay="0"/>
                                  </p:stCondLst>
                                  <p:childTnLst>
                                    <p:set>
                                      <p:cBhvr>
                                        <p:cTn id="184" dur="1" fill="hold">
                                          <p:stCondLst>
                                            <p:cond delay="0"/>
                                          </p:stCondLst>
                                        </p:cTn>
                                        <p:tgtEl>
                                          <p:spTgt spid="254"/>
                                        </p:tgtEl>
                                        <p:attrNameLst>
                                          <p:attrName>style.visibility</p:attrName>
                                        </p:attrNameLst>
                                      </p:cBhvr>
                                      <p:to>
                                        <p:strVal val="visible"/>
                                      </p:to>
                                    </p:set>
                                    <p:animEffect transition="in" filter="fade">
                                      <p:cBhvr>
                                        <p:cTn id="185" dur="50"/>
                                        <p:tgtEl>
                                          <p:spTgt spid="254"/>
                                        </p:tgtEl>
                                      </p:cBhvr>
                                    </p:animEffect>
                                  </p:childTnLst>
                                </p:cTn>
                              </p:par>
                            </p:childTnLst>
                          </p:cTn>
                        </p:par>
                        <p:par>
                          <p:cTn id="186" fill="hold">
                            <p:stCondLst>
                              <p:cond delay="850"/>
                            </p:stCondLst>
                            <p:childTnLst>
                              <p:par>
                                <p:cTn id="187" presetID="10" presetClass="entr" presetSubtype="0" fill="hold" nodeType="afterEffect">
                                  <p:stCondLst>
                                    <p:cond delay="0"/>
                                  </p:stCondLst>
                                  <p:childTnLst>
                                    <p:set>
                                      <p:cBhvr>
                                        <p:cTn id="188" dur="1" fill="hold">
                                          <p:stCondLst>
                                            <p:cond delay="0"/>
                                          </p:stCondLst>
                                        </p:cTn>
                                        <p:tgtEl>
                                          <p:spTgt spid="248"/>
                                        </p:tgtEl>
                                        <p:attrNameLst>
                                          <p:attrName>style.visibility</p:attrName>
                                        </p:attrNameLst>
                                      </p:cBhvr>
                                      <p:to>
                                        <p:strVal val="visible"/>
                                      </p:to>
                                    </p:set>
                                    <p:animEffect transition="in" filter="fade">
                                      <p:cBhvr>
                                        <p:cTn id="189" dur="50"/>
                                        <p:tgtEl>
                                          <p:spTgt spid="248"/>
                                        </p:tgtEl>
                                      </p:cBhvr>
                                    </p:animEffect>
                                  </p:childTnLst>
                                </p:cTn>
                              </p:par>
                            </p:childTnLst>
                          </p:cTn>
                        </p:par>
                        <p:par>
                          <p:cTn id="190" fill="hold">
                            <p:stCondLst>
                              <p:cond delay="900"/>
                            </p:stCondLst>
                            <p:childTnLst>
                              <p:par>
                                <p:cTn id="191" presetID="10" presetClass="entr" presetSubtype="0" fill="hold" nodeType="afterEffect">
                                  <p:stCondLst>
                                    <p:cond delay="0"/>
                                  </p:stCondLst>
                                  <p:childTnLst>
                                    <p:set>
                                      <p:cBhvr>
                                        <p:cTn id="192" dur="1" fill="hold">
                                          <p:stCondLst>
                                            <p:cond delay="0"/>
                                          </p:stCondLst>
                                        </p:cTn>
                                        <p:tgtEl>
                                          <p:spTgt spid="530"/>
                                        </p:tgtEl>
                                        <p:attrNameLst>
                                          <p:attrName>style.visibility</p:attrName>
                                        </p:attrNameLst>
                                      </p:cBhvr>
                                      <p:to>
                                        <p:strVal val="visible"/>
                                      </p:to>
                                    </p:set>
                                    <p:animEffect transition="in" filter="fade">
                                      <p:cBhvr>
                                        <p:cTn id="193" dur="50"/>
                                        <p:tgtEl>
                                          <p:spTgt spid="530"/>
                                        </p:tgtEl>
                                      </p:cBhvr>
                                    </p:animEffect>
                                  </p:childTnLst>
                                </p:cTn>
                              </p:par>
                            </p:childTnLst>
                          </p:cTn>
                        </p:par>
                        <p:par>
                          <p:cTn id="194" fill="hold">
                            <p:stCondLst>
                              <p:cond delay="950"/>
                            </p:stCondLst>
                            <p:childTnLst>
                              <p:par>
                                <p:cTn id="195" presetID="10" presetClass="entr" presetSubtype="0" fill="hold" nodeType="afterEffect">
                                  <p:stCondLst>
                                    <p:cond delay="0"/>
                                  </p:stCondLst>
                                  <p:childTnLst>
                                    <p:set>
                                      <p:cBhvr>
                                        <p:cTn id="196" dur="1" fill="hold">
                                          <p:stCondLst>
                                            <p:cond delay="0"/>
                                          </p:stCondLst>
                                        </p:cTn>
                                        <p:tgtEl>
                                          <p:spTgt spid="245"/>
                                        </p:tgtEl>
                                        <p:attrNameLst>
                                          <p:attrName>style.visibility</p:attrName>
                                        </p:attrNameLst>
                                      </p:cBhvr>
                                      <p:to>
                                        <p:strVal val="visible"/>
                                      </p:to>
                                    </p:set>
                                    <p:animEffect transition="in" filter="fade">
                                      <p:cBhvr>
                                        <p:cTn id="197" dur="50"/>
                                        <p:tgtEl>
                                          <p:spTgt spid="245"/>
                                        </p:tgtEl>
                                      </p:cBhvr>
                                    </p:animEffect>
                                  </p:childTnLst>
                                </p:cTn>
                              </p:par>
                            </p:childTnLst>
                          </p:cTn>
                        </p:par>
                        <p:par>
                          <p:cTn id="198" fill="hold">
                            <p:stCondLst>
                              <p:cond delay="1000"/>
                            </p:stCondLst>
                            <p:childTnLst>
                              <p:par>
                                <p:cTn id="199" presetID="10" presetClass="entr" presetSubtype="0" fill="hold" nodeType="afterEffect">
                                  <p:stCondLst>
                                    <p:cond delay="0"/>
                                  </p:stCondLst>
                                  <p:childTnLst>
                                    <p:set>
                                      <p:cBhvr>
                                        <p:cTn id="200" dur="1" fill="hold">
                                          <p:stCondLst>
                                            <p:cond delay="0"/>
                                          </p:stCondLst>
                                        </p:cTn>
                                        <p:tgtEl>
                                          <p:spTgt spid="149"/>
                                        </p:tgtEl>
                                        <p:attrNameLst>
                                          <p:attrName>style.visibility</p:attrName>
                                        </p:attrNameLst>
                                      </p:cBhvr>
                                      <p:to>
                                        <p:strVal val="visible"/>
                                      </p:to>
                                    </p:set>
                                    <p:animEffect transition="in" filter="fade">
                                      <p:cBhvr>
                                        <p:cTn id="201" dur="50"/>
                                        <p:tgtEl>
                                          <p:spTgt spid="149"/>
                                        </p:tgtEl>
                                      </p:cBhvr>
                                    </p:animEffect>
                                  </p:childTnLst>
                                </p:cTn>
                              </p:par>
                            </p:childTnLst>
                          </p:cTn>
                        </p:par>
                        <p:par>
                          <p:cTn id="202" fill="hold">
                            <p:stCondLst>
                              <p:cond delay="1050"/>
                            </p:stCondLst>
                            <p:childTnLst>
                              <p:par>
                                <p:cTn id="203" presetID="10" presetClass="entr" presetSubtype="0" fill="hold" nodeType="afterEffect">
                                  <p:stCondLst>
                                    <p:cond delay="0"/>
                                  </p:stCondLst>
                                  <p:childTnLst>
                                    <p:set>
                                      <p:cBhvr>
                                        <p:cTn id="204" dur="1" fill="hold">
                                          <p:stCondLst>
                                            <p:cond delay="0"/>
                                          </p:stCondLst>
                                        </p:cTn>
                                        <p:tgtEl>
                                          <p:spTgt spid="164"/>
                                        </p:tgtEl>
                                        <p:attrNameLst>
                                          <p:attrName>style.visibility</p:attrName>
                                        </p:attrNameLst>
                                      </p:cBhvr>
                                      <p:to>
                                        <p:strVal val="visible"/>
                                      </p:to>
                                    </p:set>
                                    <p:animEffect transition="in" filter="fade">
                                      <p:cBhvr>
                                        <p:cTn id="205" dur="50"/>
                                        <p:tgtEl>
                                          <p:spTgt spid="164"/>
                                        </p:tgtEl>
                                      </p:cBhvr>
                                    </p:animEffect>
                                  </p:childTnLst>
                                </p:cTn>
                              </p:par>
                            </p:childTnLst>
                          </p:cTn>
                        </p:par>
                        <p:par>
                          <p:cTn id="206" fill="hold">
                            <p:stCondLst>
                              <p:cond delay="1100"/>
                            </p:stCondLst>
                            <p:childTnLst>
                              <p:par>
                                <p:cTn id="207" presetID="10" presetClass="entr" presetSubtype="0" fill="hold" nodeType="afterEffect">
                                  <p:stCondLst>
                                    <p:cond delay="0"/>
                                  </p:stCondLst>
                                  <p:childTnLst>
                                    <p:set>
                                      <p:cBhvr>
                                        <p:cTn id="208" dur="1" fill="hold">
                                          <p:stCondLst>
                                            <p:cond delay="0"/>
                                          </p:stCondLst>
                                        </p:cTn>
                                        <p:tgtEl>
                                          <p:spTgt spid="170"/>
                                        </p:tgtEl>
                                        <p:attrNameLst>
                                          <p:attrName>style.visibility</p:attrName>
                                        </p:attrNameLst>
                                      </p:cBhvr>
                                      <p:to>
                                        <p:strVal val="visible"/>
                                      </p:to>
                                    </p:set>
                                    <p:animEffect transition="in" filter="fade">
                                      <p:cBhvr>
                                        <p:cTn id="209" dur="50"/>
                                        <p:tgtEl>
                                          <p:spTgt spid="170"/>
                                        </p:tgtEl>
                                      </p:cBhvr>
                                    </p:animEffect>
                                  </p:childTnLst>
                                </p:cTn>
                              </p:par>
                            </p:childTnLst>
                          </p:cTn>
                        </p:par>
                        <p:par>
                          <p:cTn id="210" fill="hold">
                            <p:stCondLst>
                              <p:cond delay="1150"/>
                            </p:stCondLst>
                            <p:childTnLst>
                              <p:par>
                                <p:cTn id="211" presetID="10" presetClass="entr" presetSubtype="0" fill="hold" nodeType="afterEffect">
                                  <p:stCondLst>
                                    <p:cond delay="0"/>
                                  </p:stCondLst>
                                  <p:childTnLst>
                                    <p:set>
                                      <p:cBhvr>
                                        <p:cTn id="212" dur="1" fill="hold">
                                          <p:stCondLst>
                                            <p:cond delay="0"/>
                                          </p:stCondLst>
                                        </p:cTn>
                                        <p:tgtEl>
                                          <p:spTgt spid="152"/>
                                        </p:tgtEl>
                                        <p:attrNameLst>
                                          <p:attrName>style.visibility</p:attrName>
                                        </p:attrNameLst>
                                      </p:cBhvr>
                                      <p:to>
                                        <p:strVal val="visible"/>
                                      </p:to>
                                    </p:set>
                                    <p:animEffect transition="in" filter="fade">
                                      <p:cBhvr>
                                        <p:cTn id="213" dur="50"/>
                                        <p:tgtEl>
                                          <p:spTgt spid="152"/>
                                        </p:tgtEl>
                                      </p:cBhvr>
                                    </p:animEffect>
                                  </p:childTnLst>
                                </p:cTn>
                              </p:par>
                            </p:childTnLst>
                          </p:cTn>
                        </p:par>
                        <p:par>
                          <p:cTn id="214" fill="hold">
                            <p:stCondLst>
                              <p:cond delay="1200"/>
                            </p:stCondLst>
                            <p:childTnLst>
                              <p:par>
                                <p:cTn id="215" presetID="10" presetClass="entr" presetSubtype="0" fill="hold" nodeType="afterEffect">
                                  <p:stCondLst>
                                    <p:cond delay="0"/>
                                  </p:stCondLst>
                                  <p:childTnLst>
                                    <p:set>
                                      <p:cBhvr>
                                        <p:cTn id="216" dur="1" fill="hold">
                                          <p:stCondLst>
                                            <p:cond delay="0"/>
                                          </p:stCondLst>
                                        </p:cTn>
                                        <p:tgtEl>
                                          <p:spTgt spid="167"/>
                                        </p:tgtEl>
                                        <p:attrNameLst>
                                          <p:attrName>style.visibility</p:attrName>
                                        </p:attrNameLst>
                                      </p:cBhvr>
                                      <p:to>
                                        <p:strVal val="visible"/>
                                      </p:to>
                                    </p:set>
                                    <p:animEffect transition="in" filter="fade">
                                      <p:cBhvr>
                                        <p:cTn id="217" dur="50"/>
                                        <p:tgtEl>
                                          <p:spTgt spid="167"/>
                                        </p:tgtEl>
                                      </p:cBhvr>
                                    </p:animEffect>
                                  </p:childTnLst>
                                </p:cTn>
                              </p:par>
                            </p:childTnLst>
                          </p:cTn>
                        </p:par>
                        <p:par>
                          <p:cTn id="218" fill="hold">
                            <p:stCondLst>
                              <p:cond delay="1250"/>
                            </p:stCondLst>
                            <p:childTnLst>
                              <p:par>
                                <p:cTn id="219" presetID="10" presetClass="entr" presetSubtype="0" fill="hold" nodeType="afterEffect">
                                  <p:stCondLst>
                                    <p:cond delay="0"/>
                                  </p:stCondLst>
                                  <p:childTnLst>
                                    <p:set>
                                      <p:cBhvr>
                                        <p:cTn id="220" dur="1" fill="hold">
                                          <p:stCondLst>
                                            <p:cond delay="0"/>
                                          </p:stCondLst>
                                        </p:cTn>
                                        <p:tgtEl>
                                          <p:spTgt spid="155"/>
                                        </p:tgtEl>
                                        <p:attrNameLst>
                                          <p:attrName>style.visibility</p:attrName>
                                        </p:attrNameLst>
                                      </p:cBhvr>
                                      <p:to>
                                        <p:strVal val="visible"/>
                                      </p:to>
                                    </p:set>
                                    <p:animEffect transition="in" filter="fade">
                                      <p:cBhvr>
                                        <p:cTn id="221" dur="50"/>
                                        <p:tgtEl>
                                          <p:spTgt spid="155"/>
                                        </p:tgtEl>
                                      </p:cBhvr>
                                    </p:animEffect>
                                  </p:childTnLst>
                                </p:cTn>
                              </p:par>
                            </p:childTnLst>
                          </p:cTn>
                        </p:par>
                        <p:par>
                          <p:cTn id="222" fill="hold">
                            <p:stCondLst>
                              <p:cond delay="1300"/>
                            </p:stCondLst>
                            <p:childTnLst>
                              <p:par>
                                <p:cTn id="223" presetID="10" presetClass="entr" presetSubtype="0" fill="hold" nodeType="afterEffect">
                                  <p:stCondLst>
                                    <p:cond delay="0"/>
                                  </p:stCondLst>
                                  <p:childTnLst>
                                    <p:set>
                                      <p:cBhvr>
                                        <p:cTn id="224" dur="1" fill="hold">
                                          <p:stCondLst>
                                            <p:cond delay="0"/>
                                          </p:stCondLst>
                                        </p:cTn>
                                        <p:tgtEl>
                                          <p:spTgt spid="158"/>
                                        </p:tgtEl>
                                        <p:attrNameLst>
                                          <p:attrName>style.visibility</p:attrName>
                                        </p:attrNameLst>
                                      </p:cBhvr>
                                      <p:to>
                                        <p:strVal val="visible"/>
                                      </p:to>
                                    </p:set>
                                    <p:animEffect transition="in" filter="fade">
                                      <p:cBhvr>
                                        <p:cTn id="225" dur="50"/>
                                        <p:tgtEl>
                                          <p:spTgt spid="158"/>
                                        </p:tgtEl>
                                      </p:cBhvr>
                                    </p:animEffect>
                                  </p:childTnLst>
                                </p:cTn>
                              </p:par>
                            </p:childTnLst>
                          </p:cTn>
                        </p:par>
                        <p:par>
                          <p:cTn id="226" fill="hold">
                            <p:stCondLst>
                              <p:cond delay="1350"/>
                            </p:stCondLst>
                            <p:childTnLst>
                              <p:par>
                                <p:cTn id="227" presetID="10" presetClass="entr" presetSubtype="0" fill="hold" nodeType="afterEffect">
                                  <p:stCondLst>
                                    <p:cond delay="0"/>
                                  </p:stCondLst>
                                  <p:childTnLst>
                                    <p:set>
                                      <p:cBhvr>
                                        <p:cTn id="228" dur="1" fill="hold">
                                          <p:stCondLst>
                                            <p:cond delay="0"/>
                                          </p:stCondLst>
                                        </p:cTn>
                                        <p:tgtEl>
                                          <p:spTgt spid="161"/>
                                        </p:tgtEl>
                                        <p:attrNameLst>
                                          <p:attrName>style.visibility</p:attrName>
                                        </p:attrNameLst>
                                      </p:cBhvr>
                                      <p:to>
                                        <p:strVal val="visible"/>
                                      </p:to>
                                    </p:set>
                                    <p:animEffect transition="in" filter="fade">
                                      <p:cBhvr>
                                        <p:cTn id="229" dur="50"/>
                                        <p:tgtEl>
                                          <p:spTgt spid="161"/>
                                        </p:tgtEl>
                                      </p:cBhvr>
                                    </p:animEffect>
                                  </p:childTnLst>
                                </p:cTn>
                              </p:par>
                            </p:childTnLst>
                          </p:cTn>
                        </p:par>
                        <p:par>
                          <p:cTn id="230" fill="hold">
                            <p:stCondLst>
                              <p:cond delay="1400"/>
                            </p:stCondLst>
                            <p:childTnLst>
                              <p:par>
                                <p:cTn id="231" presetID="10" presetClass="entr" presetSubtype="0" fill="hold" nodeType="afterEffect">
                                  <p:stCondLst>
                                    <p:cond delay="0"/>
                                  </p:stCondLst>
                                  <p:childTnLst>
                                    <p:set>
                                      <p:cBhvr>
                                        <p:cTn id="232" dur="1" fill="hold">
                                          <p:stCondLst>
                                            <p:cond delay="0"/>
                                          </p:stCondLst>
                                        </p:cTn>
                                        <p:tgtEl>
                                          <p:spTgt spid="179"/>
                                        </p:tgtEl>
                                        <p:attrNameLst>
                                          <p:attrName>style.visibility</p:attrName>
                                        </p:attrNameLst>
                                      </p:cBhvr>
                                      <p:to>
                                        <p:strVal val="visible"/>
                                      </p:to>
                                    </p:set>
                                    <p:animEffect transition="in" filter="fade">
                                      <p:cBhvr>
                                        <p:cTn id="233" dur="50"/>
                                        <p:tgtEl>
                                          <p:spTgt spid="179"/>
                                        </p:tgtEl>
                                      </p:cBhvr>
                                    </p:animEffect>
                                  </p:childTnLst>
                                </p:cTn>
                              </p:par>
                            </p:childTnLst>
                          </p:cTn>
                        </p:par>
                        <p:par>
                          <p:cTn id="234" fill="hold">
                            <p:stCondLst>
                              <p:cond delay="1450"/>
                            </p:stCondLst>
                            <p:childTnLst>
                              <p:par>
                                <p:cTn id="235" presetID="10" presetClass="entr" presetSubtype="0" fill="hold" nodeType="afterEffect">
                                  <p:stCondLst>
                                    <p:cond delay="0"/>
                                  </p:stCondLst>
                                  <p:childTnLst>
                                    <p:set>
                                      <p:cBhvr>
                                        <p:cTn id="236" dur="1" fill="hold">
                                          <p:stCondLst>
                                            <p:cond delay="0"/>
                                          </p:stCondLst>
                                        </p:cTn>
                                        <p:tgtEl>
                                          <p:spTgt spid="176"/>
                                        </p:tgtEl>
                                        <p:attrNameLst>
                                          <p:attrName>style.visibility</p:attrName>
                                        </p:attrNameLst>
                                      </p:cBhvr>
                                      <p:to>
                                        <p:strVal val="visible"/>
                                      </p:to>
                                    </p:set>
                                    <p:animEffect transition="in" filter="fade">
                                      <p:cBhvr>
                                        <p:cTn id="237" dur="50"/>
                                        <p:tgtEl>
                                          <p:spTgt spid="176"/>
                                        </p:tgtEl>
                                      </p:cBhvr>
                                    </p:animEffect>
                                  </p:childTnLst>
                                </p:cTn>
                              </p:par>
                            </p:childTnLst>
                          </p:cTn>
                        </p:par>
                        <p:par>
                          <p:cTn id="238" fill="hold">
                            <p:stCondLst>
                              <p:cond delay="1500"/>
                            </p:stCondLst>
                            <p:childTnLst>
                              <p:par>
                                <p:cTn id="239" presetID="10" presetClass="entr" presetSubtype="0" fill="hold" nodeType="afterEffect">
                                  <p:stCondLst>
                                    <p:cond delay="0"/>
                                  </p:stCondLst>
                                  <p:childTnLst>
                                    <p:set>
                                      <p:cBhvr>
                                        <p:cTn id="240" dur="1" fill="hold">
                                          <p:stCondLst>
                                            <p:cond delay="0"/>
                                          </p:stCondLst>
                                        </p:cTn>
                                        <p:tgtEl>
                                          <p:spTgt spid="173"/>
                                        </p:tgtEl>
                                        <p:attrNameLst>
                                          <p:attrName>style.visibility</p:attrName>
                                        </p:attrNameLst>
                                      </p:cBhvr>
                                      <p:to>
                                        <p:strVal val="visible"/>
                                      </p:to>
                                    </p:set>
                                    <p:animEffect transition="in" filter="fade">
                                      <p:cBhvr>
                                        <p:cTn id="241" dur="50"/>
                                        <p:tgtEl>
                                          <p:spTgt spid="173"/>
                                        </p:tgtEl>
                                      </p:cBhvr>
                                    </p:animEffect>
                                  </p:childTnLst>
                                </p:cTn>
                              </p:par>
                            </p:childTnLst>
                          </p:cTn>
                        </p:par>
                        <p:par>
                          <p:cTn id="242" fill="hold">
                            <p:stCondLst>
                              <p:cond delay="1550"/>
                            </p:stCondLst>
                            <p:childTnLst>
                              <p:par>
                                <p:cTn id="243" presetID="10" presetClass="entr" presetSubtype="0" fill="hold" nodeType="afterEffect">
                                  <p:stCondLst>
                                    <p:cond delay="0"/>
                                  </p:stCondLst>
                                  <p:childTnLst>
                                    <p:set>
                                      <p:cBhvr>
                                        <p:cTn id="244" dur="1" fill="hold">
                                          <p:stCondLst>
                                            <p:cond delay="0"/>
                                          </p:stCondLst>
                                        </p:cTn>
                                        <p:tgtEl>
                                          <p:spTgt spid="188"/>
                                        </p:tgtEl>
                                        <p:attrNameLst>
                                          <p:attrName>style.visibility</p:attrName>
                                        </p:attrNameLst>
                                      </p:cBhvr>
                                      <p:to>
                                        <p:strVal val="visible"/>
                                      </p:to>
                                    </p:set>
                                    <p:animEffect transition="in" filter="fade">
                                      <p:cBhvr>
                                        <p:cTn id="245" dur="50"/>
                                        <p:tgtEl>
                                          <p:spTgt spid="188"/>
                                        </p:tgtEl>
                                      </p:cBhvr>
                                    </p:animEffect>
                                  </p:childTnLst>
                                </p:cTn>
                              </p:par>
                            </p:childTnLst>
                          </p:cTn>
                        </p:par>
                        <p:par>
                          <p:cTn id="246" fill="hold">
                            <p:stCondLst>
                              <p:cond delay="1600"/>
                            </p:stCondLst>
                            <p:childTnLst>
                              <p:par>
                                <p:cTn id="247" presetID="10" presetClass="entr" presetSubtype="0" fill="hold" nodeType="afterEffect">
                                  <p:stCondLst>
                                    <p:cond delay="0"/>
                                  </p:stCondLst>
                                  <p:childTnLst>
                                    <p:set>
                                      <p:cBhvr>
                                        <p:cTn id="248" dur="1" fill="hold">
                                          <p:stCondLst>
                                            <p:cond delay="0"/>
                                          </p:stCondLst>
                                        </p:cTn>
                                        <p:tgtEl>
                                          <p:spTgt spid="185"/>
                                        </p:tgtEl>
                                        <p:attrNameLst>
                                          <p:attrName>style.visibility</p:attrName>
                                        </p:attrNameLst>
                                      </p:cBhvr>
                                      <p:to>
                                        <p:strVal val="visible"/>
                                      </p:to>
                                    </p:set>
                                    <p:animEffect transition="in" filter="fade">
                                      <p:cBhvr>
                                        <p:cTn id="249" dur="50"/>
                                        <p:tgtEl>
                                          <p:spTgt spid="185"/>
                                        </p:tgtEl>
                                      </p:cBhvr>
                                    </p:animEffect>
                                  </p:childTnLst>
                                </p:cTn>
                              </p:par>
                            </p:childTnLst>
                          </p:cTn>
                        </p:par>
                        <p:par>
                          <p:cTn id="250" fill="hold">
                            <p:stCondLst>
                              <p:cond delay="1650"/>
                            </p:stCondLst>
                            <p:childTnLst>
                              <p:par>
                                <p:cTn id="251" presetID="10" presetClass="entr" presetSubtype="0" fill="hold" nodeType="afterEffect">
                                  <p:stCondLst>
                                    <p:cond delay="0"/>
                                  </p:stCondLst>
                                  <p:childTnLst>
                                    <p:set>
                                      <p:cBhvr>
                                        <p:cTn id="252" dur="1" fill="hold">
                                          <p:stCondLst>
                                            <p:cond delay="0"/>
                                          </p:stCondLst>
                                        </p:cTn>
                                        <p:tgtEl>
                                          <p:spTgt spid="182"/>
                                        </p:tgtEl>
                                        <p:attrNameLst>
                                          <p:attrName>style.visibility</p:attrName>
                                        </p:attrNameLst>
                                      </p:cBhvr>
                                      <p:to>
                                        <p:strVal val="visible"/>
                                      </p:to>
                                    </p:set>
                                    <p:animEffect transition="in" filter="fade">
                                      <p:cBhvr>
                                        <p:cTn id="253" dur="50"/>
                                        <p:tgtEl>
                                          <p:spTgt spid="182"/>
                                        </p:tgtEl>
                                      </p:cBhvr>
                                    </p:animEffect>
                                  </p:childTnLst>
                                </p:cTn>
                              </p:par>
                            </p:childTnLst>
                          </p:cTn>
                        </p:par>
                        <p:par>
                          <p:cTn id="254" fill="hold">
                            <p:stCondLst>
                              <p:cond delay="1700"/>
                            </p:stCondLst>
                            <p:childTnLst>
                              <p:par>
                                <p:cTn id="255" presetID="10" presetClass="entr" presetSubtype="0" fill="hold" nodeType="afterEffect">
                                  <p:stCondLst>
                                    <p:cond delay="0"/>
                                  </p:stCondLst>
                                  <p:childTnLst>
                                    <p:set>
                                      <p:cBhvr>
                                        <p:cTn id="256" dur="1" fill="hold">
                                          <p:stCondLst>
                                            <p:cond delay="0"/>
                                          </p:stCondLst>
                                        </p:cTn>
                                        <p:tgtEl>
                                          <p:spTgt spid="197"/>
                                        </p:tgtEl>
                                        <p:attrNameLst>
                                          <p:attrName>style.visibility</p:attrName>
                                        </p:attrNameLst>
                                      </p:cBhvr>
                                      <p:to>
                                        <p:strVal val="visible"/>
                                      </p:to>
                                    </p:set>
                                    <p:animEffect transition="in" filter="fade">
                                      <p:cBhvr>
                                        <p:cTn id="257" dur="50"/>
                                        <p:tgtEl>
                                          <p:spTgt spid="197"/>
                                        </p:tgtEl>
                                      </p:cBhvr>
                                    </p:animEffect>
                                  </p:childTnLst>
                                </p:cTn>
                              </p:par>
                            </p:childTnLst>
                          </p:cTn>
                        </p:par>
                        <p:par>
                          <p:cTn id="258" fill="hold">
                            <p:stCondLst>
                              <p:cond delay="1750"/>
                            </p:stCondLst>
                            <p:childTnLst>
                              <p:par>
                                <p:cTn id="259" presetID="10" presetClass="entr" presetSubtype="0" fill="hold" nodeType="afterEffect">
                                  <p:stCondLst>
                                    <p:cond delay="0"/>
                                  </p:stCondLst>
                                  <p:childTnLst>
                                    <p:set>
                                      <p:cBhvr>
                                        <p:cTn id="260" dur="1" fill="hold">
                                          <p:stCondLst>
                                            <p:cond delay="0"/>
                                          </p:stCondLst>
                                        </p:cTn>
                                        <p:tgtEl>
                                          <p:spTgt spid="194"/>
                                        </p:tgtEl>
                                        <p:attrNameLst>
                                          <p:attrName>style.visibility</p:attrName>
                                        </p:attrNameLst>
                                      </p:cBhvr>
                                      <p:to>
                                        <p:strVal val="visible"/>
                                      </p:to>
                                    </p:set>
                                    <p:animEffect transition="in" filter="fade">
                                      <p:cBhvr>
                                        <p:cTn id="261" dur="50"/>
                                        <p:tgtEl>
                                          <p:spTgt spid="194"/>
                                        </p:tgtEl>
                                      </p:cBhvr>
                                    </p:animEffect>
                                  </p:childTnLst>
                                </p:cTn>
                              </p:par>
                            </p:childTnLst>
                          </p:cTn>
                        </p:par>
                        <p:par>
                          <p:cTn id="262" fill="hold">
                            <p:stCondLst>
                              <p:cond delay="1800"/>
                            </p:stCondLst>
                            <p:childTnLst>
                              <p:par>
                                <p:cTn id="263" presetID="10" presetClass="entr" presetSubtype="0" fill="hold" nodeType="afterEffect">
                                  <p:stCondLst>
                                    <p:cond delay="0"/>
                                  </p:stCondLst>
                                  <p:childTnLst>
                                    <p:set>
                                      <p:cBhvr>
                                        <p:cTn id="264" dur="1" fill="hold">
                                          <p:stCondLst>
                                            <p:cond delay="0"/>
                                          </p:stCondLst>
                                        </p:cTn>
                                        <p:tgtEl>
                                          <p:spTgt spid="191"/>
                                        </p:tgtEl>
                                        <p:attrNameLst>
                                          <p:attrName>style.visibility</p:attrName>
                                        </p:attrNameLst>
                                      </p:cBhvr>
                                      <p:to>
                                        <p:strVal val="visible"/>
                                      </p:to>
                                    </p:set>
                                    <p:animEffect transition="in" filter="fade">
                                      <p:cBhvr>
                                        <p:cTn id="265" dur="50"/>
                                        <p:tgtEl>
                                          <p:spTgt spid="191"/>
                                        </p:tgtEl>
                                      </p:cBhvr>
                                    </p:animEffect>
                                  </p:childTnLst>
                                </p:cTn>
                              </p:par>
                            </p:childTnLst>
                          </p:cTn>
                        </p:par>
                        <p:par>
                          <p:cTn id="266" fill="hold">
                            <p:stCondLst>
                              <p:cond delay="1850"/>
                            </p:stCondLst>
                            <p:childTnLst>
                              <p:par>
                                <p:cTn id="267" presetID="10" presetClass="entr" presetSubtype="0" fill="hold" nodeType="afterEffect">
                                  <p:stCondLst>
                                    <p:cond delay="0"/>
                                  </p:stCondLst>
                                  <p:childTnLst>
                                    <p:set>
                                      <p:cBhvr>
                                        <p:cTn id="268" dur="1" fill="hold">
                                          <p:stCondLst>
                                            <p:cond delay="0"/>
                                          </p:stCondLst>
                                        </p:cTn>
                                        <p:tgtEl>
                                          <p:spTgt spid="203"/>
                                        </p:tgtEl>
                                        <p:attrNameLst>
                                          <p:attrName>style.visibility</p:attrName>
                                        </p:attrNameLst>
                                      </p:cBhvr>
                                      <p:to>
                                        <p:strVal val="visible"/>
                                      </p:to>
                                    </p:set>
                                    <p:animEffect transition="in" filter="fade">
                                      <p:cBhvr>
                                        <p:cTn id="269" dur="50"/>
                                        <p:tgtEl>
                                          <p:spTgt spid="203"/>
                                        </p:tgtEl>
                                      </p:cBhvr>
                                    </p:animEffect>
                                  </p:childTnLst>
                                </p:cTn>
                              </p:par>
                            </p:childTnLst>
                          </p:cTn>
                        </p:par>
                        <p:par>
                          <p:cTn id="270" fill="hold">
                            <p:stCondLst>
                              <p:cond delay="1900"/>
                            </p:stCondLst>
                            <p:childTnLst>
                              <p:par>
                                <p:cTn id="271" presetID="10" presetClass="entr" presetSubtype="0" fill="hold" nodeType="afterEffect">
                                  <p:stCondLst>
                                    <p:cond delay="0"/>
                                  </p:stCondLst>
                                  <p:childTnLst>
                                    <p:set>
                                      <p:cBhvr>
                                        <p:cTn id="272" dur="1" fill="hold">
                                          <p:stCondLst>
                                            <p:cond delay="0"/>
                                          </p:stCondLst>
                                        </p:cTn>
                                        <p:tgtEl>
                                          <p:spTgt spid="200"/>
                                        </p:tgtEl>
                                        <p:attrNameLst>
                                          <p:attrName>style.visibility</p:attrName>
                                        </p:attrNameLst>
                                      </p:cBhvr>
                                      <p:to>
                                        <p:strVal val="visible"/>
                                      </p:to>
                                    </p:set>
                                    <p:animEffect transition="in" filter="fade">
                                      <p:cBhvr>
                                        <p:cTn id="273" dur="50"/>
                                        <p:tgtEl>
                                          <p:spTgt spid="200"/>
                                        </p:tgtEl>
                                      </p:cBhvr>
                                    </p:animEffect>
                                  </p:childTnLst>
                                </p:cTn>
                              </p:par>
                            </p:childTnLst>
                          </p:cTn>
                        </p:par>
                        <p:par>
                          <p:cTn id="274" fill="hold">
                            <p:stCondLst>
                              <p:cond delay="1950"/>
                            </p:stCondLst>
                            <p:childTnLst>
                              <p:par>
                                <p:cTn id="275" presetID="10" presetClass="entr" presetSubtype="0" fill="hold" nodeType="afterEffect">
                                  <p:stCondLst>
                                    <p:cond delay="0"/>
                                  </p:stCondLst>
                                  <p:childTnLst>
                                    <p:set>
                                      <p:cBhvr>
                                        <p:cTn id="276" dur="1" fill="hold">
                                          <p:stCondLst>
                                            <p:cond delay="0"/>
                                          </p:stCondLst>
                                        </p:cTn>
                                        <p:tgtEl>
                                          <p:spTgt spid="206"/>
                                        </p:tgtEl>
                                        <p:attrNameLst>
                                          <p:attrName>style.visibility</p:attrName>
                                        </p:attrNameLst>
                                      </p:cBhvr>
                                      <p:to>
                                        <p:strVal val="visible"/>
                                      </p:to>
                                    </p:set>
                                    <p:animEffect transition="in" filter="fade">
                                      <p:cBhvr>
                                        <p:cTn id="277" dur="50"/>
                                        <p:tgtEl>
                                          <p:spTgt spid="206"/>
                                        </p:tgtEl>
                                      </p:cBhvr>
                                    </p:animEffect>
                                  </p:childTnLst>
                                </p:cTn>
                              </p:par>
                            </p:childTnLst>
                          </p:cTn>
                        </p:par>
                        <p:par>
                          <p:cTn id="278" fill="hold">
                            <p:stCondLst>
                              <p:cond delay="2000"/>
                            </p:stCondLst>
                            <p:childTnLst>
                              <p:par>
                                <p:cTn id="279" presetID="10" presetClass="entr" presetSubtype="0" fill="hold" nodeType="afterEffect">
                                  <p:stCondLst>
                                    <p:cond delay="0"/>
                                  </p:stCondLst>
                                  <p:childTnLst>
                                    <p:set>
                                      <p:cBhvr>
                                        <p:cTn id="280" dur="1" fill="hold">
                                          <p:stCondLst>
                                            <p:cond delay="0"/>
                                          </p:stCondLst>
                                        </p:cTn>
                                        <p:tgtEl>
                                          <p:spTgt spid="209"/>
                                        </p:tgtEl>
                                        <p:attrNameLst>
                                          <p:attrName>style.visibility</p:attrName>
                                        </p:attrNameLst>
                                      </p:cBhvr>
                                      <p:to>
                                        <p:strVal val="visible"/>
                                      </p:to>
                                    </p:set>
                                    <p:animEffect transition="in" filter="fade">
                                      <p:cBhvr>
                                        <p:cTn id="281" dur="50"/>
                                        <p:tgtEl>
                                          <p:spTgt spid="209"/>
                                        </p:tgtEl>
                                      </p:cBhvr>
                                    </p:animEffect>
                                  </p:childTnLst>
                                </p:cTn>
                              </p:par>
                            </p:childTnLst>
                          </p:cTn>
                        </p:par>
                        <p:par>
                          <p:cTn id="282" fill="hold">
                            <p:stCondLst>
                              <p:cond delay="2050"/>
                            </p:stCondLst>
                            <p:childTnLst>
                              <p:par>
                                <p:cTn id="283" presetID="10" presetClass="entr" presetSubtype="0" fill="hold" nodeType="afterEffect">
                                  <p:stCondLst>
                                    <p:cond delay="0"/>
                                  </p:stCondLst>
                                  <p:childTnLst>
                                    <p:set>
                                      <p:cBhvr>
                                        <p:cTn id="284" dur="1" fill="hold">
                                          <p:stCondLst>
                                            <p:cond delay="0"/>
                                          </p:stCondLst>
                                        </p:cTn>
                                        <p:tgtEl>
                                          <p:spTgt spid="212"/>
                                        </p:tgtEl>
                                        <p:attrNameLst>
                                          <p:attrName>style.visibility</p:attrName>
                                        </p:attrNameLst>
                                      </p:cBhvr>
                                      <p:to>
                                        <p:strVal val="visible"/>
                                      </p:to>
                                    </p:set>
                                    <p:animEffect transition="in" filter="fade">
                                      <p:cBhvr>
                                        <p:cTn id="285" dur="50"/>
                                        <p:tgtEl>
                                          <p:spTgt spid="212"/>
                                        </p:tgtEl>
                                      </p:cBhvr>
                                    </p:animEffect>
                                  </p:childTnLst>
                                </p:cTn>
                              </p:par>
                            </p:childTnLst>
                          </p:cTn>
                        </p:par>
                        <p:par>
                          <p:cTn id="286" fill="hold">
                            <p:stCondLst>
                              <p:cond delay="2100"/>
                            </p:stCondLst>
                            <p:childTnLst>
                              <p:par>
                                <p:cTn id="287" presetID="10" presetClass="entr" presetSubtype="0" fill="hold" nodeType="afterEffect">
                                  <p:stCondLst>
                                    <p:cond delay="0"/>
                                  </p:stCondLst>
                                  <p:childTnLst>
                                    <p:set>
                                      <p:cBhvr>
                                        <p:cTn id="288" dur="1" fill="hold">
                                          <p:stCondLst>
                                            <p:cond delay="0"/>
                                          </p:stCondLst>
                                        </p:cTn>
                                        <p:tgtEl>
                                          <p:spTgt spid="215"/>
                                        </p:tgtEl>
                                        <p:attrNameLst>
                                          <p:attrName>style.visibility</p:attrName>
                                        </p:attrNameLst>
                                      </p:cBhvr>
                                      <p:to>
                                        <p:strVal val="visible"/>
                                      </p:to>
                                    </p:set>
                                    <p:animEffect transition="in" filter="fade">
                                      <p:cBhvr>
                                        <p:cTn id="289" dur="50"/>
                                        <p:tgtEl>
                                          <p:spTgt spid="215"/>
                                        </p:tgtEl>
                                      </p:cBhvr>
                                    </p:animEffect>
                                  </p:childTnLst>
                                </p:cTn>
                              </p:par>
                            </p:childTnLst>
                          </p:cTn>
                        </p:par>
                        <p:par>
                          <p:cTn id="290" fill="hold">
                            <p:stCondLst>
                              <p:cond delay="2150"/>
                            </p:stCondLst>
                            <p:childTnLst>
                              <p:par>
                                <p:cTn id="291" presetID="10" presetClass="entr" presetSubtype="0" fill="hold" nodeType="afterEffect">
                                  <p:stCondLst>
                                    <p:cond delay="0"/>
                                  </p:stCondLst>
                                  <p:childTnLst>
                                    <p:set>
                                      <p:cBhvr>
                                        <p:cTn id="292" dur="1" fill="hold">
                                          <p:stCondLst>
                                            <p:cond delay="0"/>
                                          </p:stCondLst>
                                        </p:cTn>
                                        <p:tgtEl>
                                          <p:spTgt spid="251"/>
                                        </p:tgtEl>
                                        <p:attrNameLst>
                                          <p:attrName>style.visibility</p:attrName>
                                        </p:attrNameLst>
                                      </p:cBhvr>
                                      <p:to>
                                        <p:strVal val="visible"/>
                                      </p:to>
                                    </p:set>
                                    <p:animEffect transition="in" filter="fade">
                                      <p:cBhvr>
                                        <p:cTn id="293" dur="50"/>
                                        <p:tgtEl>
                                          <p:spTgt spid="251"/>
                                        </p:tgtEl>
                                      </p:cBhvr>
                                    </p:animEffect>
                                  </p:childTnLst>
                                </p:cTn>
                              </p:par>
                            </p:childTnLst>
                          </p:cTn>
                        </p:par>
                        <p:par>
                          <p:cTn id="294" fill="hold">
                            <p:stCondLst>
                              <p:cond delay="2200"/>
                            </p:stCondLst>
                            <p:childTnLst>
                              <p:par>
                                <p:cTn id="295" presetID="10" presetClass="entr" presetSubtype="0" fill="hold" nodeType="afterEffect">
                                  <p:stCondLst>
                                    <p:cond delay="0"/>
                                  </p:stCondLst>
                                  <p:childTnLst>
                                    <p:set>
                                      <p:cBhvr>
                                        <p:cTn id="296" dur="1" fill="hold">
                                          <p:stCondLst>
                                            <p:cond delay="0"/>
                                          </p:stCondLst>
                                        </p:cTn>
                                        <p:tgtEl>
                                          <p:spTgt spid="47"/>
                                        </p:tgtEl>
                                        <p:attrNameLst>
                                          <p:attrName>style.visibility</p:attrName>
                                        </p:attrNameLst>
                                      </p:cBhvr>
                                      <p:to>
                                        <p:strVal val="visible"/>
                                      </p:to>
                                    </p:set>
                                    <p:animEffect transition="in" filter="fade">
                                      <p:cBhvr>
                                        <p:cTn id="297" dur="50"/>
                                        <p:tgtEl>
                                          <p:spTgt spid="47"/>
                                        </p:tgtEl>
                                      </p:cBhvr>
                                    </p:animEffect>
                                  </p:childTnLst>
                                </p:cTn>
                              </p:par>
                            </p:childTnLst>
                          </p:cTn>
                        </p:par>
                        <p:par>
                          <p:cTn id="298" fill="hold">
                            <p:stCondLst>
                              <p:cond delay="2250"/>
                            </p:stCondLst>
                            <p:childTnLst>
                              <p:par>
                                <p:cTn id="299" presetID="10" presetClass="entr" presetSubtype="0" fill="hold" nodeType="afterEffect">
                                  <p:stCondLst>
                                    <p:cond delay="0"/>
                                  </p:stCondLst>
                                  <p:childTnLst>
                                    <p:set>
                                      <p:cBhvr>
                                        <p:cTn id="300" dur="1" fill="hold">
                                          <p:stCondLst>
                                            <p:cond delay="0"/>
                                          </p:stCondLst>
                                        </p:cTn>
                                        <p:tgtEl>
                                          <p:spTgt spid="134"/>
                                        </p:tgtEl>
                                        <p:attrNameLst>
                                          <p:attrName>style.visibility</p:attrName>
                                        </p:attrNameLst>
                                      </p:cBhvr>
                                      <p:to>
                                        <p:strVal val="visible"/>
                                      </p:to>
                                    </p:set>
                                    <p:animEffect transition="in" filter="fade">
                                      <p:cBhvr>
                                        <p:cTn id="301" dur="50"/>
                                        <p:tgtEl>
                                          <p:spTgt spid="134"/>
                                        </p:tgtEl>
                                      </p:cBhvr>
                                    </p:animEffect>
                                  </p:childTnLst>
                                </p:cTn>
                              </p:par>
                            </p:childTnLst>
                          </p:cTn>
                        </p:par>
                        <p:par>
                          <p:cTn id="302" fill="hold">
                            <p:stCondLst>
                              <p:cond delay="2300"/>
                            </p:stCondLst>
                            <p:childTnLst>
                              <p:par>
                                <p:cTn id="303" presetID="10" presetClass="entr" presetSubtype="0" fill="hold" nodeType="afterEffect">
                                  <p:stCondLst>
                                    <p:cond delay="0"/>
                                  </p:stCondLst>
                                  <p:childTnLst>
                                    <p:set>
                                      <p:cBhvr>
                                        <p:cTn id="304" dur="1" fill="hold">
                                          <p:stCondLst>
                                            <p:cond delay="0"/>
                                          </p:stCondLst>
                                        </p:cTn>
                                        <p:tgtEl>
                                          <p:spTgt spid="143"/>
                                        </p:tgtEl>
                                        <p:attrNameLst>
                                          <p:attrName>style.visibility</p:attrName>
                                        </p:attrNameLst>
                                      </p:cBhvr>
                                      <p:to>
                                        <p:strVal val="visible"/>
                                      </p:to>
                                    </p:set>
                                    <p:animEffect transition="in" filter="fade">
                                      <p:cBhvr>
                                        <p:cTn id="305" dur="50"/>
                                        <p:tgtEl>
                                          <p:spTgt spid="143"/>
                                        </p:tgtEl>
                                      </p:cBhvr>
                                    </p:animEffect>
                                  </p:childTnLst>
                                </p:cTn>
                              </p:par>
                            </p:childTnLst>
                          </p:cTn>
                        </p:par>
                        <p:par>
                          <p:cTn id="306" fill="hold">
                            <p:stCondLst>
                              <p:cond delay="2350"/>
                            </p:stCondLst>
                            <p:childTnLst>
                              <p:par>
                                <p:cTn id="307" presetID="10" presetClass="entr" presetSubtype="0" fill="hold" nodeType="afterEffect">
                                  <p:stCondLst>
                                    <p:cond delay="0"/>
                                  </p:stCondLst>
                                  <p:childTnLst>
                                    <p:set>
                                      <p:cBhvr>
                                        <p:cTn id="308" dur="1" fill="hold">
                                          <p:stCondLst>
                                            <p:cond delay="0"/>
                                          </p:stCondLst>
                                        </p:cTn>
                                        <p:tgtEl>
                                          <p:spTgt spid="140"/>
                                        </p:tgtEl>
                                        <p:attrNameLst>
                                          <p:attrName>style.visibility</p:attrName>
                                        </p:attrNameLst>
                                      </p:cBhvr>
                                      <p:to>
                                        <p:strVal val="visible"/>
                                      </p:to>
                                    </p:set>
                                    <p:animEffect transition="in" filter="fade">
                                      <p:cBhvr>
                                        <p:cTn id="309" dur="50"/>
                                        <p:tgtEl>
                                          <p:spTgt spid="140"/>
                                        </p:tgtEl>
                                      </p:cBhvr>
                                    </p:animEffect>
                                  </p:childTnLst>
                                </p:cTn>
                              </p:par>
                            </p:childTnLst>
                          </p:cTn>
                        </p:par>
                        <p:par>
                          <p:cTn id="310" fill="hold">
                            <p:stCondLst>
                              <p:cond delay="2400"/>
                            </p:stCondLst>
                            <p:childTnLst>
                              <p:par>
                                <p:cTn id="311" presetID="10" presetClass="entr" presetSubtype="0" fill="hold" nodeType="afterEffect">
                                  <p:stCondLst>
                                    <p:cond delay="0"/>
                                  </p:stCondLst>
                                  <p:childTnLst>
                                    <p:set>
                                      <p:cBhvr>
                                        <p:cTn id="312" dur="1" fill="hold">
                                          <p:stCondLst>
                                            <p:cond delay="0"/>
                                          </p:stCondLst>
                                        </p:cTn>
                                        <p:tgtEl>
                                          <p:spTgt spid="260"/>
                                        </p:tgtEl>
                                        <p:attrNameLst>
                                          <p:attrName>style.visibility</p:attrName>
                                        </p:attrNameLst>
                                      </p:cBhvr>
                                      <p:to>
                                        <p:strVal val="visible"/>
                                      </p:to>
                                    </p:set>
                                    <p:animEffect transition="in" filter="fade">
                                      <p:cBhvr>
                                        <p:cTn id="313" dur="50"/>
                                        <p:tgtEl>
                                          <p:spTgt spid="260"/>
                                        </p:tgtEl>
                                      </p:cBhvr>
                                    </p:animEffect>
                                  </p:childTnLst>
                                </p:cTn>
                              </p:par>
                            </p:childTnLst>
                          </p:cTn>
                        </p:par>
                        <p:par>
                          <p:cTn id="314" fill="hold">
                            <p:stCondLst>
                              <p:cond delay="2450"/>
                            </p:stCondLst>
                            <p:childTnLst>
                              <p:par>
                                <p:cTn id="315" presetID="10" presetClass="entr" presetSubtype="0" fill="hold" nodeType="afterEffect">
                                  <p:stCondLst>
                                    <p:cond delay="0"/>
                                  </p:stCondLst>
                                  <p:childTnLst>
                                    <p:set>
                                      <p:cBhvr>
                                        <p:cTn id="316" dur="1" fill="hold">
                                          <p:stCondLst>
                                            <p:cond delay="0"/>
                                          </p:stCondLst>
                                        </p:cTn>
                                        <p:tgtEl>
                                          <p:spTgt spid="266"/>
                                        </p:tgtEl>
                                        <p:attrNameLst>
                                          <p:attrName>style.visibility</p:attrName>
                                        </p:attrNameLst>
                                      </p:cBhvr>
                                      <p:to>
                                        <p:strVal val="visible"/>
                                      </p:to>
                                    </p:set>
                                    <p:animEffect transition="in" filter="fade">
                                      <p:cBhvr>
                                        <p:cTn id="317" dur="50"/>
                                        <p:tgtEl>
                                          <p:spTgt spid="266"/>
                                        </p:tgtEl>
                                      </p:cBhvr>
                                    </p:animEffect>
                                  </p:childTnLst>
                                </p:cTn>
                              </p:par>
                            </p:childTnLst>
                          </p:cTn>
                        </p:par>
                        <p:par>
                          <p:cTn id="318" fill="hold">
                            <p:stCondLst>
                              <p:cond delay="2500"/>
                            </p:stCondLst>
                            <p:childTnLst>
                              <p:par>
                                <p:cTn id="319" presetID="10" presetClass="entr" presetSubtype="0" fill="hold" nodeType="afterEffect">
                                  <p:stCondLst>
                                    <p:cond delay="0"/>
                                  </p:stCondLst>
                                  <p:childTnLst>
                                    <p:set>
                                      <p:cBhvr>
                                        <p:cTn id="320" dur="1" fill="hold">
                                          <p:stCondLst>
                                            <p:cond delay="0"/>
                                          </p:stCondLst>
                                        </p:cTn>
                                        <p:tgtEl>
                                          <p:spTgt spid="272"/>
                                        </p:tgtEl>
                                        <p:attrNameLst>
                                          <p:attrName>style.visibility</p:attrName>
                                        </p:attrNameLst>
                                      </p:cBhvr>
                                      <p:to>
                                        <p:strVal val="visible"/>
                                      </p:to>
                                    </p:set>
                                    <p:animEffect transition="in" filter="fade">
                                      <p:cBhvr>
                                        <p:cTn id="321" dur="50"/>
                                        <p:tgtEl>
                                          <p:spTgt spid="272"/>
                                        </p:tgtEl>
                                      </p:cBhvr>
                                    </p:animEffect>
                                  </p:childTnLst>
                                </p:cTn>
                              </p:par>
                            </p:childTnLst>
                          </p:cTn>
                        </p:par>
                        <p:par>
                          <p:cTn id="322" fill="hold">
                            <p:stCondLst>
                              <p:cond delay="2550"/>
                            </p:stCondLst>
                            <p:childTnLst>
                              <p:par>
                                <p:cTn id="323" presetID="10" presetClass="entr" presetSubtype="0" fill="hold" nodeType="afterEffect">
                                  <p:stCondLst>
                                    <p:cond delay="0"/>
                                  </p:stCondLst>
                                  <p:childTnLst>
                                    <p:set>
                                      <p:cBhvr>
                                        <p:cTn id="324" dur="1" fill="hold">
                                          <p:stCondLst>
                                            <p:cond delay="0"/>
                                          </p:stCondLst>
                                        </p:cTn>
                                        <p:tgtEl>
                                          <p:spTgt spid="278"/>
                                        </p:tgtEl>
                                        <p:attrNameLst>
                                          <p:attrName>style.visibility</p:attrName>
                                        </p:attrNameLst>
                                      </p:cBhvr>
                                      <p:to>
                                        <p:strVal val="visible"/>
                                      </p:to>
                                    </p:set>
                                    <p:animEffect transition="in" filter="fade">
                                      <p:cBhvr>
                                        <p:cTn id="325" dur="50"/>
                                        <p:tgtEl>
                                          <p:spTgt spid="278"/>
                                        </p:tgtEl>
                                      </p:cBhvr>
                                    </p:animEffect>
                                  </p:childTnLst>
                                </p:cTn>
                              </p:par>
                            </p:childTnLst>
                          </p:cTn>
                        </p:par>
                        <p:par>
                          <p:cTn id="326" fill="hold">
                            <p:stCondLst>
                              <p:cond delay="2600"/>
                            </p:stCondLst>
                            <p:childTnLst>
                              <p:par>
                                <p:cTn id="327" presetID="10" presetClass="entr" presetSubtype="0" fill="hold" nodeType="afterEffect">
                                  <p:stCondLst>
                                    <p:cond delay="0"/>
                                  </p:stCondLst>
                                  <p:childTnLst>
                                    <p:set>
                                      <p:cBhvr>
                                        <p:cTn id="328" dur="1" fill="hold">
                                          <p:stCondLst>
                                            <p:cond delay="0"/>
                                          </p:stCondLst>
                                        </p:cTn>
                                        <p:tgtEl>
                                          <p:spTgt spid="284"/>
                                        </p:tgtEl>
                                        <p:attrNameLst>
                                          <p:attrName>style.visibility</p:attrName>
                                        </p:attrNameLst>
                                      </p:cBhvr>
                                      <p:to>
                                        <p:strVal val="visible"/>
                                      </p:to>
                                    </p:set>
                                    <p:animEffect transition="in" filter="fade">
                                      <p:cBhvr>
                                        <p:cTn id="329" dur="50"/>
                                        <p:tgtEl>
                                          <p:spTgt spid="284"/>
                                        </p:tgtEl>
                                      </p:cBhvr>
                                    </p:animEffect>
                                  </p:childTnLst>
                                </p:cTn>
                              </p:par>
                            </p:childTnLst>
                          </p:cTn>
                        </p:par>
                        <p:par>
                          <p:cTn id="330" fill="hold">
                            <p:stCondLst>
                              <p:cond delay="2650"/>
                            </p:stCondLst>
                            <p:childTnLst>
                              <p:par>
                                <p:cTn id="331" presetID="10" presetClass="entr" presetSubtype="0" fill="hold" nodeType="afterEffect">
                                  <p:stCondLst>
                                    <p:cond delay="0"/>
                                  </p:stCondLst>
                                  <p:childTnLst>
                                    <p:set>
                                      <p:cBhvr>
                                        <p:cTn id="332" dur="1" fill="hold">
                                          <p:stCondLst>
                                            <p:cond delay="0"/>
                                          </p:stCondLst>
                                        </p:cTn>
                                        <p:tgtEl>
                                          <p:spTgt spid="290"/>
                                        </p:tgtEl>
                                        <p:attrNameLst>
                                          <p:attrName>style.visibility</p:attrName>
                                        </p:attrNameLst>
                                      </p:cBhvr>
                                      <p:to>
                                        <p:strVal val="visible"/>
                                      </p:to>
                                    </p:set>
                                    <p:animEffect transition="in" filter="fade">
                                      <p:cBhvr>
                                        <p:cTn id="333" dur="50"/>
                                        <p:tgtEl>
                                          <p:spTgt spid="290"/>
                                        </p:tgtEl>
                                      </p:cBhvr>
                                    </p:animEffect>
                                  </p:childTnLst>
                                </p:cTn>
                              </p:par>
                            </p:childTnLst>
                          </p:cTn>
                        </p:par>
                        <p:par>
                          <p:cTn id="334" fill="hold">
                            <p:stCondLst>
                              <p:cond delay="2700"/>
                            </p:stCondLst>
                            <p:childTnLst>
                              <p:par>
                                <p:cTn id="335" presetID="10" presetClass="entr" presetSubtype="0" fill="hold" nodeType="afterEffect">
                                  <p:stCondLst>
                                    <p:cond delay="0"/>
                                  </p:stCondLst>
                                  <p:childTnLst>
                                    <p:set>
                                      <p:cBhvr>
                                        <p:cTn id="336" dur="1" fill="hold">
                                          <p:stCondLst>
                                            <p:cond delay="0"/>
                                          </p:stCondLst>
                                        </p:cTn>
                                        <p:tgtEl>
                                          <p:spTgt spid="296"/>
                                        </p:tgtEl>
                                        <p:attrNameLst>
                                          <p:attrName>style.visibility</p:attrName>
                                        </p:attrNameLst>
                                      </p:cBhvr>
                                      <p:to>
                                        <p:strVal val="visible"/>
                                      </p:to>
                                    </p:set>
                                    <p:animEffect transition="in" filter="fade">
                                      <p:cBhvr>
                                        <p:cTn id="337" dur="50"/>
                                        <p:tgtEl>
                                          <p:spTgt spid="296"/>
                                        </p:tgtEl>
                                      </p:cBhvr>
                                    </p:animEffect>
                                  </p:childTnLst>
                                </p:cTn>
                              </p:par>
                            </p:childTnLst>
                          </p:cTn>
                        </p:par>
                        <p:par>
                          <p:cTn id="338" fill="hold">
                            <p:stCondLst>
                              <p:cond delay="2750"/>
                            </p:stCondLst>
                            <p:childTnLst>
                              <p:par>
                                <p:cTn id="339" presetID="10" presetClass="entr" presetSubtype="0" fill="hold" nodeType="afterEffect">
                                  <p:stCondLst>
                                    <p:cond delay="0"/>
                                  </p:stCondLst>
                                  <p:childTnLst>
                                    <p:set>
                                      <p:cBhvr>
                                        <p:cTn id="340" dur="1" fill="hold">
                                          <p:stCondLst>
                                            <p:cond delay="0"/>
                                          </p:stCondLst>
                                        </p:cTn>
                                        <p:tgtEl>
                                          <p:spTgt spid="302"/>
                                        </p:tgtEl>
                                        <p:attrNameLst>
                                          <p:attrName>style.visibility</p:attrName>
                                        </p:attrNameLst>
                                      </p:cBhvr>
                                      <p:to>
                                        <p:strVal val="visible"/>
                                      </p:to>
                                    </p:set>
                                    <p:animEffect transition="in" filter="fade">
                                      <p:cBhvr>
                                        <p:cTn id="341" dur="50"/>
                                        <p:tgtEl>
                                          <p:spTgt spid="302"/>
                                        </p:tgtEl>
                                      </p:cBhvr>
                                    </p:animEffect>
                                  </p:childTnLst>
                                </p:cTn>
                              </p:par>
                            </p:childTnLst>
                          </p:cTn>
                        </p:par>
                        <p:par>
                          <p:cTn id="342" fill="hold">
                            <p:stCondLst>
                              <p:cond delay="2800"/>
                            </p:stCondLst>
                            <p:childTnLst>
                              <p:par>
                                <p:cTn id="343" presetID="10" presetClass="entr" presetSubtype="0" fill="hold" nodeType="afterEffect">
                                  <p:stCondLst>
                                    <p:cond delay="0"/>
                                  </p:stCondLst>
                                  <p:childTnLst>
                                    <p:set>
                                      <p:cBhvr>
                                        <p:cTn id="344" dur="1" fill="hold">
                                          <p:stCondLst>
                                            <p:cond delay="0"/>
                                          </p:stCondLst>
                                        </p:cTn>
                                        <p:tgtEl>
                                          <p:spTgt spid="218"/>
                                        </p:tgtEl>
                                        <p:attrNameLst>
                                          <p:attrName>style.visibility</p:attrName>
                                        </p:attrNameLst>
                                      </p:cBhvr>
                                      <p:to>
                                        <p:strVal val="visible"/>
                                      </p:to>
                                    </p:set>
                                    <p:animEffect transition="in" filter="fade">
                                      <p:cBhvr>
                                        <p:cTn id="345" dur="50"/>
                                        <p:tgtEl>
                                          <p:spTgt spid="218"/>
                                        </p:tgtEl>
                                      </p:cBhvr>
                                    </p:animEffect>
                                  </p:childTnLst>
                                </p:cTn>
                              </p:par>
                            </p:childTnLst>
                          </p:cTn>
                        </p:par>
                        <p:par>
                          <p:cTn id="346" fill="hold">
                            <p:stCondLst>
                              <p:cond delay="2850"/>
                            </p:stCondLst>
                            <p:childTnLst>
                              <p:par>
                                <p:cTn id="347" presetID="10" presetClass="entr" presetSubtype="0" fill="hold" nodeType="afterEffect">
                                  <p:stCondLst>
                                    <p:cond delay="0"/>
                                  </p:stCondLst>
                                  <p:childTnLst>
                                    <p:set>
                                      <p:cBhvr>
                                        <p:cTn id="348" dur="1" fill="hold">
                                          <p:stCondLst>
                                            <p:cond delay="0"/>
                                          </p:stCondLst>
                                        </p:cTn>
                                        <p:tgtEl>
                                          <p:spTgt spid="221"/>
                                        </p:tgtEl>
                                        <p:attrNameLst>
                                          <p:attrName>style.visibility</p:attrName>
                                        </p:attrNameLst>
                                      </p:cBhvr>
                                      <p:to>
                                        <p:strVal val="visible"/>
                                      </p:to>
                                    </p:set>
                                    <p:animEffect transition="in" filter="fade">
                                      <p:cBhvr>
                                        <p:cTn id="349" dur="50"/>
                                        <p:tgtEl>
                                          <p:spTgt spid="221"/>
                                        </p:tgtEl>
                                      </p:cBhvr>
                                    </p:animEffect>
                                  </p:childTnLst>
                                </p:cTn>
                              </p:par>
                            </p:childTnLst>
                          </p:cTn>
                        </p:par>
                        <p:par>
                          <p:cTn id="350" fill="hold">
                            <p:stCondLst>
                              <p:cond delay="2900"/>
                            </p:stCondLst>
                            <p:childTnLst>
                              <p:par>
                                <p:cTn id="351" presetID="10" presetClass="entr" presetSubtype="0" fill="hold" nodeType="afterEffect">
                                  <p:stCondLst>
                                    <p:cond delay="0"/>
                                  </p:stCondLst>
                                  <p:childTnLst>
                                    <p:set>
                                      <p:cBhvr>
                                        <p:cTn id="352" dur="1" fill="hold">
                                          <p:stCondLst>
                                            <p:cond delay="0"/>
                                          </p:stCondLst>
                                        </p:cTn>
                                        <p:tgtEl>
                                          <p:spTgt spid="224"/>
                                        </p:tgtEl>
                                        <p:attrNameLst>
                                          <p:attrName>style.visibility</p:attrName>
                                        </p:attrNameLst>
                                      </p:cBhvr>
                                      <p:to>
                                        <p:strVal val="visible"/>
                                      </p:to>
                                    </p:set>
                                    <p:animEffect transition="in" filter="fade">
                                      <p:cBhvr>
                                        <p:cTn id="353" dur="50"/>
                                        <p:tgtEl>
                                          <p:spTgt spid="224"/>
                                        </p:tgtEl>
                                      </p:cBhvr>
                                    </p:animEffect>
                                  </p:childTnLst>
                                </p:cTn>
                              </p:par>
                            </p:childTnLst>
                          </p:cTn>
                        </p:par>
                        <p:par>
                          <p:cTn id="354" fill="hold">
                            <p:stCondLst>
                              <p:cond delay="2950"/>
                            </p:stCondLst>
                            <p:childTnLst>
                              <p:par>
                                <p:cTn id="355" presetID="10" presetClass="entr" presetSubtype="0" fill="hold" nodeType="afterEffect">
                                  <p:stCondLst>
                                    <p:cond delay="0"/>
                                  </p:stCondLst>
                                  <p:childTnLst>
                                    <p:set>
                                      <p:cBhvr>
                                        <p:cTn id="356" dur="1" fill="hold">
                                          <p:stCondLst>
                                            <p:cond delay="0"/>
                                          </p:stCondLst>
                                        </p:cTn>
                                        <p:tgtEl>
                                          <p:spTgt spid="227"/>
                                        </p:tgtEl>
                                        <p:attrNameLst>
                                          <p:attrName>style.visibility</p:attrName>
                                        </p:attrNameLst>
                                      </p:cBhvr>
                                      <p:to>
                                        <p:strVal val="visible"/>
                                      </p:to>
                                    </p:set>
                                    <p:animEffect transition="in" filter="fade">
                                      <p:cBhvr>
                                        <p:cTn id="357" dur="50"/>
                                        <p:tgtEl>
                                          <p:spTgt spid="227"/>
                                        </p:tgtEl>
                                      </p:cBhvr>
                                    </p:animEffect>
                                  </p:childTnLst>
                                </p:cTn>
                              </p:par>
                            </p:childTnLst>
                          </p:cTn>
                        </p:par>
                        <p:par>
                          <p:cTn id="358" fill="hold">
                            <p:stCondLst>
                              <p:cond delay="3000"/>
                            </p:stCondLst>
                            <p:childTnLst>
                              <p:par>
                                <p:cTn id="359" presetID="10" presetClass="entr" presetSubtype="0" fill="hold" nodeType="afterEffect">
                                  <p:stCondLst>
                                    <p:cond delay="0"/>
                                  </p:stCondLst>
                                  <p:childTnLst>
                                    <p:set>
                                      <p:cBhvr>
                                        <p:cTn id="360" dur="1" fill="hold">
                                          <p:stCondLst>
                                            <p:cond delay="0"/>
                                          </p:stCondLst>
                                        </p:cTn>
                                        <p:tgtEl>
                                          <p:spTgt spid="230"/>
                                        </p:tgtEl>
                                        <p:attrNameLst>
                                          <p:attrName>style.visibility</p:attrName>
                                        </p:attrNameLst>
                                      </p:cBhvr>
                                      <p:to>
                                        <p:strVal val="visible"/>
                                      </p:to>
                                    </p:set>
                                    <p:animEffect transition="in" filter="fade">
                                      <p:cBhvr>
                                        <p:cTn id="361" dur="50"/>
                                        <p:tgtEl>
                                          <p:spTgt spid="230"/>
                                        </p:tgtEl>
                                      </p:cBhvr>
                                    </p:animEffect>
                                  </p:childTnLst>
                                </p:cTn>
                              </p:par>
                            </p:childTnLst>
                          </p:cTn>
                        </p:par>
                        <p:par>
                          <p:cTn id="362" fill="hold">
                            <p:stCondLst>
                              <p:cond delay="3050"/>
                            </p:stCondLst>
                            <p:childTnLst>
                              <p:par>
                                <p:cTn id="363" presetID="10" presetClass="entr" presetSubtype="0" fill="hold" nodeType="afterEffect">
                                  <p:stCondLst>
                                    <p:cond delay="0"/>
                                  </p:stCondLst>
                                  <p:childTnLst>
                                    <p:set>
                                      <p:cBhvr>
                                        <p:cTn id="364" dur="1" fill="hold">
                                          <p:stCondLst>
                                            <p:cond delay="0"/>
                                          </p:stCondLst>
                                        </p:cTn>
                                        <p:tgtEl>
                                          <p:spTgt spid="233"/>
                                        </p:tgtEl>
                                        <p:attrNameLst>
                                          <p:attrName>style.visibility</p:attrName>
                                        </p:attrNameLst>
                                      </p:cBhvr>
                                      <p:to>
                                        <p:strVal val="visible"/>
                                      </p:to>
                                    </p:set>
                                    <p:animEffect transition="in" filter="fade">
                                      <p:cBhvr>
                                        <p:cTn id="365" dur="50"/>
                                        <p:tgtEl>
                                          <p:spTgt spid="233"/>
                                        </p:tgtEl>
                                      </p:cBhvr>
                                    </p:animEffect>
                                  </p:childTnLst>
                                </p:cTn>
                              </p:par>
                            </p:childTnLst>
                          </p:cTn>
                        </p:par>
                        <p:par>
                          <p:cTn id="366" fill="hold">
                            <p:stCondLst>
                              <p:cond delay="3100"/>
                            </p:stCondLst>
                            <p:childTnLst>
                              <p:par>
                                <p:cTn id="367" presetID="10" presetClass="entr" presetSubtype="0" fill="hold" nodeType="afterEffect">
                                  <p:stCondLst>
                                    <p:cond delay="0"/>
                                  </p:stCondLst>
                                  <p:childTnLst>
                                    <p:set>
                                      <p:cBhvr>
                                        <p:cTn id="368" dur="1" fill="hold">
                                          <p:stCondLst>
                                            <p:cond delay="0"/>
                                          </p:stCondLst>
                                        </p:cTn>
                                        <p:tgtEl>
                                          <p:spTgt spid="236"/>
                                        </p:tgtEl>
                                        <p:attrNameLst>
                                          <p:attrName>style.visibility</p:attrName>
                                        </p:attrNameLst>
                                      </p:cBhvr>
                                      <p:to>
                                        <p:strVal val="visible"/>
                                      </p:to>
                                    </p:set>
                                    <p:animEffect transition="in" filter="fade">
                                      <p:cBhvr>
                                        <p:cTn id="369" dur="50"/>
                                        <p:tgtEl>
                                          <p:spTgt spid="236"/>
                                        </p:tgtEl>
                                      </p:cBhvr>
                                    </p:animEffect>
                                  </p:childTnLst>
                                </p:cTn>
                              </p:par>
                            </p:childTnLst>
                          </p:cTn>
                        </p:par>
                        <p:par>
                          <p:cTn id="370" fill="hold">
                            <p:stCondLst>
                              <p:cond delay="3150"/>
                            </p:stCondLst>
                            <p:childTnLst>
                              <p:par>
                                <p:cTn id="371" presetID="10" presetClass="entr" presetSubtype="0" fill="hold" nodeType="afterEffect">
                                  <p:stCondLst>
                                    <p:cond delay="0"/>
                                  </p:stCondLst>
                                  <p:childTnLst>
                                    <p:set>
                                      <p:cBhvr>
                                        <p:cTn id="372" dur="1" fill="hold">
                                          <p:stCondLst>
                                            <p:cond delay="0"/>
                                          </p:stCondLst>
                                        </p:cTn>
                                        <p:tgtEl>
                                          <p:spTgt spid="239"/>
                                        </p:tgtEl>
                                        <p:attrNameLst>
                                          <p:attrName>style.visibility</p:attrName>
                                        </p:attrNameLst>
                                      </p:cBhvr>
                                      <p:to>
                                        <p:strVal val="visible"/>
                                      </p:to>
                                    </p:set>
                                    <p:animEffect transition="in" filter="fade">
                                      <p:cBhvr>
                                        <p:cTn id="373" dur="50"/>
                                        <p:tgtEl>
                                          <p:spTgt spid="239"/>
                                        </p:tgtEl>
                                      </p:cBhvr>
                                    </p:animEffect>
                                  </p:childTnLst>
                                </p:cTn>
                              </p:par>
                            </p:childTnLst>
                          </p:cTn>
                        </p:par>
                        <p:par>
                          <p:cTn id="374" fill="hold">
                            <p:stCondLst>
                              <p:cond delay="3200"/>
                            </p:stCondLst>
                            <p:childTnLst>
                              <p:par>
                                <p:cTn id="375" presetID="10" presetClass="entr" presetSubtype="0" fill="hold" nodeType="afterEffect">
                                  <p:stCondLst>
                                    <p:cond delay="0"/>
                                  </p:stCondLst>
                                  <p:childTnLst>
                                    <p:set>
                                      <p:cBhvr>
                                        <p:cTn id="376" dur="1" fill="hold">
                                          <p:stCondLst>
                                            <p:cond delay="0"/>
                                          </p:stCondLst>
                                        </p:cTn>
                                        <p:tgtEl>
                                          <p:spTgt spid="242"/>
                                        </p:tgtEl>
                                        <p:attrNameLst>
                                          <p:attrName>style.visibility</p:attrName>
                                        </p:attrNameLst>
                                      </p:cBhvr>
                                      <p:to>
                                        <p:strVal val="visible"/>
                                      </p:to>
                                    </p:set>
                                    <p:animEffect transition="in" filter="fade">
                                      <p:cBhvr>
                                        <p:cTn id="377" dur="50"/>
                                        <p:tgtEl>
                                          <p:spTgt spid="242"/>
                                        </p:tgtEl>
                                      </p:cBhvr>
                                    </p:animEffect>
                                  </p:childTnLst>
                                </p:cTn>
                              </p:par>
                            </p:childTnLst>
                          </p:cTn>
                        </p:par>
                      </p:childTnLst>
                    </p:cTn>
                  </p:par>
                  <p:par>
                    <p:cTn id="378" fill="hold">
                      <p:stCondLst>
                        <p:cond delay="indefinite"/>
                      </p:stCondLst>
                      <p:childTnLst>
                        <p:par>
                          <p:cTn id="379" fill="hold">
                            <p:stCondLst>
                              <p:cond delay="0"/>
                            </p:stCondLst>
                            <p:childTnLst>
                              <p:par>
                                <p:cTn id="380" presetID="10" presetClass="entr" presetSubtype="0" fill="hold" nodeType="clickEffect">
                                  <p:stCondLst>
                                    <p:cond delay="0"/>
                                  </p:stCondLst>
                                  <p:childTnLst>
                                    <p:set>
                                      <p:cBhvr>
                                        <p:cTn id="381" dur="1" fill="hold">
                                          <p:stCondLst>
                                            <p:cond delay="0"/>
                                          </p:stCondLst>
                                        </p:cTn>
                                        <p:tgtEl>
                                          <p:spTgt spid="42"/>
                                        </p:tgtEl>
                                        <p:attrNameLst>
                                          <p:attrName>style.visibility</p:attrName>
                                        </p:attrNameLst>
                                      </p:cBhvr>
                                      <p:to>
                                        <p:strVal val="visible"/>
                                      </p:to>
                                    </p:set>
                                    <p:animEffect transition="in" filter="fade">
                                      <p:cBhvr>
                                        <p:cTn id="382" dur="200"/>
                                        <p:tgtEl>
                                          <p:spTgt spid="42"/>
                                        </p:tgtEl>
                                      </p:cBhvr>
                                    </p:animEffect>
                                  </p:childTnLst>
                                </p:cTn>
                              </p:par>
                            </p:childTnLst>
                          </p:cTn>
                        </p:par>
                        <p:par>
                          <p:cTn id="383" fill="hold">
                            <p:stCondLst>
                              <p:cond delay="200"/>
                            </p:stCondLst>
                            <p:childTnLst>
                              <p:par>
                                <p:cTn id="384" presetID="10" presetClass="entr" presetSubtype="0" fill="hold" nodeType="afterEffect">
                                  <p:stCondLst>
                                    <p:cond delay="0"/>
                                  </p:stCondLst>
                                  <p:childTnLst>
                                    <p:set>
                                      <p:cBhvr>
                                        <p:cTn id="385" dur="1" fill="hold">
                                          <p:stCondLst>
                                            <p:cond delay="0"/>
                                          </p:stCondLst>
                                        </p:cTn>
                                        <p:tgtEl>
                                          <p:spTgt spid="629"/>
                                        </p:tgtEl>
                                        <p:attrNameLst>
                                          <p:attrName>style.visibility</p:attrName>
                                        </p:attrNameLst>
                                      </p:cBhvr>
                                      <p:to>
                                        <p:strVal val="visible"/>
                                      </p:to>
                                    </p:set>
                                    <p:animEffect transition="in" filter="fade">
                                      <p:cBhvr>
                                        <p:cTn id="386" dur="50"/>
                                        <p:tgtEl>
                                          <p:spTgt spid="629"/>
                                        </p:tgtEl>
                                      </p:cBhvr>
                                    </p:animEffect>
                                  </p:childTnLst>
                                </p:cTn>
                              </p:par>
                            </p:childTnLst>
                          </p:cTn>
                        </p:par>
                        <p:par>
                          <p:cTn id="387" fill="hold">
                            <p:stCondLst>
                              <p:cond delay="250"/>
                            </p:stCondLst>
                            <p:childTnLst>
                              <p:par>
                                <p:cTn id="388" presetID="10" presetClass="entr" presetSubtype="0" fill="hold" nodeType="afterEffect">
                                  <p:stCondLst>
                                    <p:cond delay="0"/>
                                  </p:stCondLst>
                                  <p:childTnLst>
                                    <p:set>
                                      <p:cBhvr>
                                        <p:cTn id="389" dur="1" fill="hold">
                                          <p:stCondLst>
                                            <p:cond delay="0"/>
                                          </p:stCondLst>
                                        </p:cTn>
                                        <p:tgtEl>
                                          <p:spTgt spid="623"/>
                                        </p:tgtEl>
                                        <p:attrNameLst>
                                          <p:attrName>style.visibility</p:attrName>
                                        </p:attrNameLst>
                                      </p:cBhvr>
                                      <p:to>
                                        <p:strVal val="visible"/>
                                      </p:to>
                                    </p:set>
                                    <p:animEffect transition="in" filter="fade">
                                      <p:cBhvr>
                                        <p:cTn id="390" dur="50"/>
                                        <p:tgtEl>
                                          <p:spTgt spid="623"/>
                                        </p:tgtEl>
                                      </p:cBhvr>
                                    </p:animEffect>
                                  </p:childTnLst>
                                </p:cTn>
                              </p:par>
                            </p:childTnLst>
                          </p:cTn>
                        </p:par>
                        <p:par>
                          <p:cTn id="391" fill="hold">
                            <p:stCondLst>
                              <p:cond delay="300"/>
                            </p:stCondLst>
                            <p:childTnLst>
                              <p:par>
                                <p:cTn id="392" presetID="10" presetClass="entr" presetSubtype="0" fill="hold" nodeType="afterEffect">
                                  <p:stCondLst>
                                    <p:cond delay="0"/>
                                  </p:stCondLst>
                                  <p:childTnLst>
                                    <p:set>
                                      <p:cBhvr>
                                        <p:cTn id="393" dur="1" fill="hold">
                                          <p:stCondLst>
                                            <p:cond delay="0"/>
                                          </p:stCondLst>
                                        </p:cTn>
                                        <p:tgtEl>
                                          <p:spTgt spid="617"/>
                                        </p:tgtEl>
                                        <p:attrNameLst>
                                          <p:attrName>style.visibility</p:attrName>
                                        </p:attrNameLst>
                                      </p:cBhvr>
                                      <p:to>
                                        <p:strVal val="visible"/>
                                      </p:to>
                                    </p:set>
                                    <p:animEffect transition="in" filter="fade">
                                      <p:cBhvr>
                                        <p:cTn id="394" dur="50"/>
                                        <p:tgtEl>
                                          <p:spTgt spid="617"/>
                                        </p:tgtEl>
                                      </p:cBhvr>
                                    </p:animEffect>
                                  </p:childTnLst>
                                </p:cTn>
                              </p:par>
                            </p:childTnLst>
                          </p:cTn>
                        </p:par>
                        <p:par>
                          <p:cTn id="395" fill="hold">
                            <p:stCondLst>
                              <p:cond delay="350"/>
                            </p:stCondLst>
                            <p:childTnLst>
                              <p:par>
                                <p:cTn id="396" presetID="10" presetClass="entr" presetSubtype="0" fill="hold" nodeType="afterEffect">
                                  <p:stCondLst>
                                    <p:cond delay="0"/>
                                  </p:stCondLst>
                                  <p:childTnLst>
                                    <p:set>
                                      <p:cBhvr>
                                        <p:cTn id="397" dur="1" fill="hold">
                                          <p:stCondLst>
                                            <p:cond delay="0"/>
                                          </p:stCondLst>
                                        </p:cTn>
                                        <p:tgtEl>
                                          <p:spTgt spid="611"/>
                                        </p:tgtEl>
                                        <p:attrNameLst>
                                          <p:attrName>style.visibility</p:attrName>
                                        </p:attrNameLst>
                                      </p:cBhvr>
                                      <p:to>
                                        <p:strVal val="visible"/>
                                      </p:to>
                                    </p:set>
                                    <p:animEffect transition="in" filter="fade">
                                      <p:cBhvr>
                                        <p:cTn id="398" dur="50"/>
                                        <p:tgtEl>
                                          <p:spTgt spid="611"/>
                                        </p:tgtEl>
                                      </p:cBhvr>
                                    </p:animEffect>
                                  </p:childTnLst>
                                </p:cTn>
                              </p:par>
                            </p:childTnLst>
                          </p:cTn>
                        </p:par>
                        <p:par>
                          <p:cTn id="399" fill="hold">
                            <p:stCondLst>
                              <p:cond delay="400"/>
                            </p:stCondLst>
                            <p:childTnLst>
                              <p:par>
                                <p:cTn id="400" presetID="10" presetClass="entr" presetSubtype="0" fill="hold" nodeType="afterEffect">
                                  <p:stCondLst>
                                    <p:cond delay="0"/>
                                  </p:stCondLst>
                                  <p:childTnLst>
                                    <p:set>
                                      <p:cBhvr>
                                        <p:cTn id="401" dur="1" fill="hold">
                                          <p:stCondLst>
                                            <p:cond delay="0"/>
                                          </p:stCondLst>
                                        </p:cTn>
                                        <p:tgtEl>
                                          <p:spTgt spid="605"/>
                                        </p:tgtEl>
                                        <p:attrNameLst>
                                          <p:attrName>style.visibility</p:attrName>
                                        </p:attrNameLst>
                                      </p:cBhvr>
                                      <p:to>
                                        <p:strVal val="visible"/>
                                      </p:to>
                                    </p:set>
                                    <p:animEffect transition="in" filter="fade">
                                      <p:cBhvr>
                                        <p:cTn id="402" dur="50"/>
                                        <p:tgtEl>
                                          <p:spTgt spid="605"/>
                                        </p:tgtEl>
                                      </p:cBhvr>
                                    </p:animEffect>
                                  </p:childTnLst>
                                </p:cTn>
                              </p:par>
                            </p:childTnLst>
                          </p:cTn>
                        </p:par>
                        <p:par>
                          <p:cTn id="403" fill="hold">
                            <p:stCondLst>
                              <p:cond delay="450"/>
                            </p:stCondLst>
                            <p:childTnLst>
                              <p:par>
                                <p:cTn id="404" presetID="10" presetClass="entr" presetSubtype="0" fill="hold" nodeType="afterEffect">
                                  <p:stCondLst>
                                    <p:cond delay="0"/>
                                  </p:stCondLst>
                                  <p:childTnLst>
                                    <p:set>
                                      <p:cBhvr>
                                        <p:cTn id="405" dur="1" fill="hold">
                                          <p:stCondLst>
                                            <p:cond delay="0"/>
                                          </p:stCondLst>
                                        </p:cTn>
                                        <p:tgtEl>
                                          <p:spTgt spid="482"/>
                                        </p:tgtEl>
                                        <p:attrNameLst>
                                          <p:attrName>style.visibility</p:attrName>
                                        </p:attrNameLst>
                                      </p:cBhvr>
                                      <p:to>
                                        <p:strVal val="visible"/>
                                      </p:to>
                                    </p:set>
                                    <p:animEffect transition="in" filter="fade">
                                      <p:cBhvr>
                                        <p:cTn id="406" dur="50"/>
                                        <p:tgtEl>
                                          <p:spTgt spid="482"/>
                                        </p:tgtEl>
                                      </p:cBhvr>
                                    </p:animEffect>
                                  </p:childTnLst>
                                </p:cTn>
                              </p:par>
                            </p:childTnLst>
                          </p:cTn>
                        </p:par>
                        <p:par>
                          <p:cTn id="407" fill="hold">
                            <p:stCondLst>
                              <p:cond delay="500"/>
                            </p:stCondLst>
                            <p:childTnLst>
                              <p:par>
                                <p:cTn id="408" presetID="10" presetClass="entr" presetSubtype="0" fill="hold" nodeType="afterEffect">
                                  <p:stCondLst>
                                    <p:cond delay="0"/>
                                  </p:stCondLst>
                                  <p:childTnLst>
                                    <p:set>
                                      <p:cBhvr>
                                        <p:cTn id="409" dur="1" fill="hold">
                                          <p:stCondLst>
                                            <p:cond delay="0"/>
                                          </p:stCondLst>
                                        </p:cTn>
                                        <p:tgtEl>
                                          <p:spTgt spid="476"/>
                                        </p:tgtEl>
                                        <p:attrNameLst>
                                          <p:attrName>style.visibility</p:attrName>
                                        </p:attrNameLst>
                                      </p:cBhvr>
                                      <p:to>
                                        <p:strVal val="visible"/>
                                      </p:to>
                                    </p:set>
                                    <p:animEffect transition="in" filter="fade">
                                      <p:cBhvr>
                                        <p:cTn id="410" dur="50"/>
                                        <p:tgtEl>
                                          <p:spTgt spid="476"/>
                                        </p:tgtEl>
                                      </p:cBhvr>
                                    </p:animEffect>
                                  </p:childTnLst>
                                </p:cTn>
                              </p:par>
                            </p:childTnLst>
                          </p:cTn>
                        </p:par>
                        <p:par>
                          <p:cTn id="411" fill="hold">
                            <p:stCondLst>
                              <p:cond delay="550"/>
                            </p:stCondLst>
                            <p:childTnLst>
                              <p:par>
                                <p:cTn id="412" presetID="10" presetClass="entr" presetSubtype="0" fill="hold" nodeType="afterEffect">
                                  <p:stCondLst>
                                    <p:cond delay="0"/>
                                  </p:stCondLst>
                                  <p:childTnLst>
                                    <p:set>
                                      <p:cBhvr>
                                        <p:cTn id="413" dur="1" fill="hold">
                                          <p:stCondLst>
                                            <p:cond delay="0"/>
                                          </p:stCondLst>
                                        </p:cTn>
                                        <p:tgtEl>
                                          <p:spTgt spid="599"/>
                                        </p:tgtEl>
                                        <p:attrNameLst>
                                          <p:attrName>style.visibility</p:attrName>
                                        </p:attrNameLst>
                                      </p:cBhvr>
                                      <p:to>
                                        <p:strVal val="visible"/>
                                      </p:to>
                                    </p:set>
                                    <p:animEffect transition="in" filter="fade">
                                      <p:cBhvr>
                                        <p:cTn id="414" dur="50"/>
                                        <p:tgtEl>
                                          <p:spTgt spid="599"/>
                                        </p:tgtEl>
                                      </p:cBhvr>
                                    </p:animEffect>
                                  </p:childTnLst>
                                </p:cTn>
                              </p:par>
                            </p:childTnLst>
                          </p:cTn>
                        </p:par>
                        <p:par>
                          <p:cTn id="415" fill="hold">
                            <p:stCondLst>
                              <p:cond delay="600"/>
                            </p:stCondLst>
                            <p:childTnLst>
                              <p:par>
                                <p:cTn id="416" presetID="10" presetClass="entr" presetSubtype="0" fill="hold" nodeType="afterEffect">
                                  <p:stCondLst>
                                    <p:cond delay="0"/>
                                  </p:stCondLst>
                                  <p:childTnLst>
                                    <p:set>
                                      <p:cBhvr>
                                        <p:cTn id="417" dur="1" fill="hold">
                                          <p:stCondLst>
                                            <p:cond delay="0"/>
                                          </p:stCondLst>
                                        </p:cTn>
                                        <p:tgtEl>
                                          <p:spTgt spid="593"/>
                                        </p:tgtEl>
                                        <p:attrNameLst>
                                          <p:attrName>style.visibility</p:attrName>
                                        </p:attrNameLst>
                                      </p:cBhvr>
                                      <p:to>
                                        <p:strVal val="visible"/>
                                      </p:to>
                                    </p:set>
                                    <p:animEffect transition="in" filter="fade">
                                      <p:cBhvr>
                                        <p:cTn id="418" dur="50"/>
                                        <p:tgtEl>
                                          <p:spTgt spid="593"/>
                                        </p:tgtEl>
                                      </p:cBhvr>
                                    </p:animEffect>
                                  </p:childTnLst>
                                </p:cTn>
                              </p:par>
                            </p:childTnLst>
                          </p:cTn>
                        </p:par>
                        <p:par>
                          <p:cTn id="419" fill="hold">
                            <p:stCondLst>
                              <p:cond delay="650"/>
                            </p:stCondLst>
                            <p:childTnLst>
                              <p:par>
                                <p:cTn id="420" presetID="10" presetClass="entr" presetSubtype="0" fill="hold" nodeType="afterEffect">
                                  <p:stCondLst>
                                    <p:cond delay="0"/>
                                  </p:stCondLst>
                                  <p:childTnLst>
                                    <p:set>
                                      <p:cBhvr>
                                        <p:cTn id="421" dur="1" fill="hold">
                                          <p:stCondLst>
                                            <p:cond delay="0"/>
                                          </p:stCondLst>
                                        </p:cTn>
                                        <p:tgtEl>
                                          <p:spTgt spid="587"/>
                                        </p:tgtEl>
                                        <p:attrNameLst>
                                          <p:attrName>style.visibility</p:attrName>
                                        </p:attrNameLst>
                                      </p:cBhvr>
                                      <p:to>
                                        <p:strVal val="visible"/>
                                      </p:to>
                                    </p:set>
                                    <p:animEffect transition="in" filter="fade">
                                      <p:cBhvr>
                                        <p:cTn id="422" dur="50"/>
                                        <p:tgtEl>
                                          <p:spTgt spid="587"/>
                                        </p:tgtEl>
                                      </p:cBhvr>
                                    </p:animEffect>
                                  </p:childTnLst>
                                </p:cTn>
                              </p:par>
                            </p:childTnLst>
                          </p:cTn>
                        </p:par>
                        <p:par>
                          <p:cTn id="423" fill="hold">
                            <p:stCondLst>
                              <p:cond delay="700"/>
                            </p:stCondLst>
                            <p:childTnLst>
                              <p:par>
                                <p:cTn id="424" presetID="10" presetClass="entr" presetSubtype="0" fill="hold" nodeType="afterEffect">
                                  <p:stCondLst>
                                    <p:cond delay="0"/>
                                  </p:stCondLst>
                                  <p:childTnLst>
                                    <p:set>
                                      <p:cBhvr>
                                        <p:cTn id="425" dur="1" fill="hold">
                                          <p:stCondLst>
                                            <p:cond delay="0"/>
                                          </p:stCondLst>
                                        </p:cTn>
                                        <p:tgtEl>
                                          <p:spTgt spid="581"/>
                                        </p:tgtEl>
                                        <p:attrNameLst>
                                          <p:attrName>style.visibility</p:attrName>
                                        </p:attrNameLst>
                                      </p:cBhvr>
                                      <p:to>
                                        <p:strVal val="visible"/>
                                      </p:to>
                                    </p:set>
                                    <p:animEffect transition="in" filter="fade">
                                      <p:cBhvr>
                                        <p:cTn id="426" dur="50"/>
                                        <p:tgtEl>
                                          <p:spTgt spid="581"/>
                                        </p:tgtEl>
                                      </p:cBhvr>
                                    </p:animEffect>
                                  </p:childTnLst>
                                </p:cTn>
                              </p:par>
                            </p:childTnLst>
                          </p:cTn>
                        </p:par>
                        <p:par>
                          <p:cTn id="427" fill="hold">
                            <p:stCondLst>
                              <p:cond delay="750"/>
                            </p:stCondLst>
                            <p:childTnLst>
                              <p:par>
                                <p:cTn id="428" presetID="10" presetClass="entr" presetSubtype="0" fill="hold" nodeType="afterEffect">
                                  <p:stCondLst>
                                    <p:cond delay="0"/>
                                  </p:stCondLst>
                                  <p:childTnLst>
                                    <p:set>
                                      <p:cBhvr>
                                        <p:cTn id="429" dur="1" fill="hold">
                                          <p:stCondLst>
                                            <p:cond delay="0"/>
                                          </p:stCondLst>
                                        </p:cTn>
                                        <p:tgtEl>
                                          <p:spTgt spid="578"/>
                                        </p:tgtEl>
                                        <p:attrNameLst>
                                          <p:attrName>style.visibility</p:attrName>
                                        </p:attrNameLst>
                                      </p:cBhvr>
                                      <p:to>
                                        <p:strVal val="visible"/>
                                      </p:to>
                                    </p:set>
                                    <p:animEffect transition="in" filter="fade">
                                      <p:cBhvr>
                                        <p:cTn id="430" dur="50"/>
                                        <p:tgtEl>
                                          <p:spTgt spid="578"/>
                                        </p:tgtEl>
                                      </p:cBhvr>
                                    </p:animEffect>
                                  </p:childTnLst>
                                </p:cTn>
                              </p:par>
                            </p:childTnLst>
                          </p:cTn>
                        </p:par>
                        <p:par>
                          <p:cTn id="431" fill="hold">
                            <p:stCondLst>
                              <p:cond delay="800"/>
                            </p:stCondLst>
                            <p:childTnLst>
                              <p:par>
                                <p:cTn id="432" presetID="10" presetClass="entr" presetSubtype="0" fill="hold" nodeType="afterEffect">
                                  <p:stCondLst>
                                    <p:cond delay="0"/>
                                  </p:stCondLst>
                                  <p:childTnLst>
                                    <p:set>
                                      <p:cBhvr>
                                        <p:cTn id="433" dur="1" fill="hold">
                                          <p:stCondLst>
                                            <p:cond delay="0"/>
                                          </p:stCondLst>
                                        </p:cTn>
                                        <p:tgtEl>
                                          <p:spTgt spid="575"/>
                                        </p:tgtEl>
                                        <p:attrNameLst>
                                          <p:attrName>style.visibility</p:attrName>
                                        </p:attrNameLst>
                                      </p:cBhvr>
                                      <p:to>
                                        <p:strVal val="visible"/>
                                      </p:to>
                                    </p:set>
                                    <p:animEffect transition="in" filter="fade">
                                      <p:cBhvr>
                                        <p:cTn id="434" dur="50"/>
                                        <p:tgtEl>
                                          <p:spTgt spid="575"/>
                                        </p:tgtEl>
                                      </p:cBhvr>
                                    </p:animEffect>
                                  </p:childTnLst>
                                </p:cTn>
                              </p:par>
                            </p:childTnLst>
                          </p:cTn>
                        </p:par>
                        <p:par>
                          <p:cTn id="435" fill="hold">
                            <p:stCondLst>
                              <p:cond delay="850"/>
                            </p:stCondLst>
                            <p:childTnLst>
                              <p:par>
                                <p:cTn id="436" presetID="10" presetClass="entr" presetSubtype="0" fill="hold" nodeType="afterEffect">
                                  <p:stCondLst>
                                    <p:cond delay="0"/>
                                  </p:stCondLst>
                                  <p:childTnLst>
                                    <p:set>
                                      <p:cBhvr>
                                        <p:cTn id="437" dur="1" fill="hold">
                                          <p:stCondLst>
                                            <p:cond delay="0"/>
                                          </p:stCondLst>
                                        </p:cTn>
                                        <p:tgtEl>
                                          <p:spTgt spid="572"/>
                                        </p:tgtEl>
                                        <p:attrNameLst>
                                          <p:attrName>style.visibility</p:attrName>
                                        </p:attrNameLst>
                                      </p:cBhvr>
                                      <p:to>
                                        <p:strVal val="visible"/>
                                      </p:to>
                                    </p:set>
                                    <p:animEffect transition="in" filter="fade">
                                      <p:cBhvr>
                                        <p:cTn id="438" dur="50"/>
                                        <p:tgtEl>
                                          <p:spTgt spid="572"/>
                                        </p:tgtEl>
                                      </p:cBhvr>
                                    </p:animEffect>
                                  </p:childTnLst>
                                </p:cTn>
                              </p:par>
                            </p:childTnLst>
                          </p:cTn>
                        </p:par>
                        <p:par>
                          <p:cTn id="439" fill="hold">
                            <p:stCondLst>
                              <p:cond delay="900"/>
                            </p:stCondLst>
                            <p:childTnLst>
                              <p:par>
                                <p:cTn id="440" presetID="10" presetClass="entr" presetSubtype="0" fill="hold" nodeType="afterEffect">
                                  <p:stCondLst>
                                    <p:cond delay="0"/>
                                  </p:stCondLst>
                                  <p:childTnLst>
                                    <p:set>
                                      <p:cBhvr>
                                        <p:cTn id="441" dur="1" fill="hold">
                                          <p:stCondLst>
                                            <p:cond delay="0"/>
                                          </p:stCondLst>
                                        </p:cTn>
                                        <p:tgtEl>
                                          <p:spTgt spid="566"/>
                                        </p:tgtEl>
                                        <p:attrNameLst>
                                          <p:attrName>style.visibility</p:attrName>
                                        </p:attrNameLst>
                                      </p:cBhvr>
                                      <p:to>
                                        <p:strVal val="visible"/>
                                      </p:to>
                                    </p:set>
                                    <p:animEffect transition="in" filter="fade">
                                      <p:cBhvr>
                                        <p:cTn id="442" dur="50"/>
                                        <p:tgtEl>
                                          <p:spTgt spid="566"/>
                                        </p:tgtEl>
                                      </p:cBhvr>
                                    </p:animEffect>
                                  </p:childTnLst>
                                </p:cTn>
                              </p:par>
                            </p:childTnLst>
                          </p:cTn>
                        </p:par>
                        <p:par>
                          <p:cTn id="443" fill="hold">
                            <p:stCondLst>
                              <p:cond delay="950"/>
                            </p:stCondLst>
                            <p:childTnLst>
                              <p:par>
                                <p:cTn id="444" presetID="10" presetClass="entr" presetSubtype="0" fill="hold" nodeType="afterEffect">
                                  <p:stCondLst>
                                    <p:cond delay="0"/>
                                  </p:stCondLst>
                                  <p:childTnLst>
                                    <p:set>
                                      <p:cBhvr>
                                        <p:cTn id="445" dur="1" fill="hold">
                                          <p:stCondLst>
                                            <p:cond delay="0"/>
                                          </p:stCondLst>
                                        </p:cTn>
                                        <p:tgtEl>
                                          <p:spTgt spid="536"/>
                                        </p:tgtEl>
                                        <p:attrNameLst>
                                          <p:attrName>style.visibility</p:attrName>
                                        </p:attrNameLst>
                                      </p:cBhvr>
                                      <p:to>
                                        <p:strVal val="visible"/>
                                      </p:to>
                                    </p:set>
                                    <p:animEffect transition="in" filter="fade">
                                      <p:cBhvr>
                                        <p:cTn id="446" dur="50"/>
                                        <p:tgtEl>
                                          <p:spTgt spid="536"/>
                                        </p:tgtEl>
                                      </p:cBhvr>
                                    </p:animEffect>
                                  </p:childTnLst>
                                </p:cTn>
                              </p:par>
                            </p:childTnLst>
                          </p:cTn>
                        </p:par>
                        <p:par>
                          <p:cTn id="447" fill="hold">
                            <p:stCondLst>
                              <p:cond delay="1000"/>
                            </p:stCondLst>
                            <p:childTnLst>
                              <p:par>
                                <p:cTn id="448" presetID="10" presetClass="entr" presetSubtype="0" fill="hold" nodeType="afterEffect">
                                  <p:stCondLst>
                                    <p:cond delay="0"/>
                                  </p:stCondLst>
                                  <p:childTnLst>
                                    <p:set>
                                      <p:cBhvr>
                                        <p:cTn id="449" dur="1" fill="hold">
                                          <p:stCondLst>
                                            <p:cond delay="0"/>
                                          </p:stCondLst>
                                        </p:cTn>
                                        <p:tgtEl>
                                          <p:spTgt spid="524"/>
                                        </p:tgtEl>
                                        <p:attrNameLst>
                                          <p:attrName>style.visibility</p:attrName>
                                        </p:attrNameLst>
                                      </p:cBhvr>
                                      <p:to>
                                        <p:strVal val="visible"/>
                                      </p:to>
                                    </p:set>
                                    <p:animEffect transition="in" filter="fade">
                                      <p:cBhvr>
                                        <p:cTn id="450" dur="50"/>
                                        <p:tgtEl>
                                          <p:spTgt spid="524"/>
                                        </p:tgtEl>
                                      </p:cBhvr>
                                    </p:animEffect>
                                  </p:childTnLst>
                                </p:cTn>
                              </p:par>
                            </p:childTnLst>
                          </p:cTn>
                        </p:par>
                        <p:par>
                          <p:cTn id="451" fill="hold">
                            <p:stCondLst>
                              <p:cond delay="1050"/>
                            </p:stCondLst>
                            <p:childTnLst>
                              <p:par>
                                <p:cTn id="452" presetID="10" presetClass="entr" presetSubtype="0" fill="hold" nodeType="afterEffect">
                                  <p:stCondLst>
                                    <p:cond delay="0"/>
                                  </p:stCondLst>
                                  <p:childTnLst>
                                    <p:set>
                                      <p:cBhvr>
                                        <p:cTn id="453" dur="1" fill="hold">
                                          <p:stCondLst>
                                            <p:cond delay="0"/>
                                          </p:stCondLst>
                                        </p:cTn>
                                        <p:tgtEl>
                                          <p:spTgt spid="518"/>
                                        </p:tgtEl>
                                        <p:attrNameLst>
                                          <p:attrName>style.visibility</p:attrName>
                                        </p:attrNameLst>
                                      </p:cBhvr>
                                      <p:to>
                                        <p:strVal val="visible"/>
                                      </p:to>
                                    </p:set>
                                    <p:animEffect transition="in" filter="fade">
                                      <p:cBhvr>
                                        <p:cTn id="454" dur="50"/>
                                        <p:tgtEl>
                                          <p:spTgt spid="518"/>
                                        </p:tgtEl>
                                      </p:cBhvr>
                                    </p:animEffect>
                                  </p:childTnLst>
                                </p:cTn>
                              </p:par>
                            </p:childTnLst>
                          </p:cTn>
                        </p:par>
                        <p:par>
                          <p:cTn id="455" fill="hold">
                            <p:stCondLst>
                              <p:cond delay="1100"/>
                            </p:stCondLst>
                            <p:childTnLst>
                              <p:par>
                                <p:cTn id="456" presetID="10" presetClass="entr" presetSubtype="0" fill="hold" nodeType="afterEffect">
                                  <p:stCondLst>
                                    <p:cond delay="0"/>
                                  </p:stCondLst>
                                  <p:childTnLst>
                                    <p:set>
                                      <p:cBhvr>
                                        <p:cTn id="457" dur="1" fill="hold">
                                          <p:stCondLst>
                                            <p:cond delay="0"/>
                                          </p:stCondLst>
                                        </p:cTn>
                                        <p:tgtEl>
                                          <p:spTgt spid="512"/>
                                        </p:tgtEl>
                                        <p:attrNameLst>
                                          <p:attrName>style.visibility</p:attrName>
                                        </p:attrNameLst>
                                      </p:cBhvr>
                                      <p:to>
                                        <p:strVal val="visible"/>
                                      </p:to>
                                    </p:set>
                                    <p:animEffect transition="in" filter="fade">
                                      <p:cBhvr>
                                        <p:cTn id="458" dur="50"/>
                                        <p:tgtEl>
                                          <p:spTgt spid="512"/>
                                        </p:tgtEl>
                                      </p:cBhvr>
                                    </p:animEffect>
                                  </p:childTnLst>
                                </p:cTn>
                              </p:par>
                            </p:childTnLst>
                          </p:cTn>
                        </p:par>
                        <p:par>
                          <p:cTn id="459" fill="hold">
                            <p:stCondLst>
                              <p:cond delay="1150"/>
                            </p:stCondLst>
                            <p:childTnLst>
                              <p:par>
                                <p:cTn id="460" presetID="10" presetClass="entr" presetSubtype="0" fill="hold" nodeType="afterEffect">
                                  <p:stCondLst>
                                    <p:cond delay="0"/>
                                  </p:stCondLst>
                                  <p:childTnLst>
                                    <p:set>
                                      <p:cBhvr>
                                        <p:cTn id="461" dur="1" fill="hold">
                                          <p:stCondLst>
                                            <p:cond delay="0"/>
                                          </p:stCondLst>
                                        </p:cTn>
                                        <p:tgtEl>
                                          <p:spTgt spid="485"/>
                                        </p:tgtEl>
                                        <p:attrNameLst>
                                          <p:attrName>style.visibility</p:attrName>
                                        </p:attrNameLst>
                                      </p:cBhvr>
                                      <p:to>
                                        <p:strVal val="visible"/>
                                      </p:to>
                                    </p:set>
                                    <p:animEffect transition="in" filter="fade">
                                      <p:cBhvr>
                                        <p:cTn id="462" dur="50"/>
                                        <p:tgtEl>
                                          <p:spTgt spid="485"/>
                                        </p:tgtEl>
                                      </p:cBhvr>
                                    </p:animEffect>
                                  </p:childTnLst>
                                </p:cTn>
                              </p:par>
                            </p:childTnLst>
                          </p:cTn>
                        </p:par>
                        <p:par>
                          <p:cTn id="463" fill="hold">
                            <p:stCondLst>
                              <p:cond delay="1200"/>
                            </p:stCondLst>
                            <p:childTnLst>
                              <p:par>
                                <p:cTn id="464" presetID="10" presetClass="entr" presetSubtype="0" fill="hold" nodeType="afterEffect">
                                  <p:stCondLst>
                                    <p:cond delay="0"/>
                                  </p:stCondLst>
                                  <p:childTnLst>
                                    <p:set>
                                      <p:cBhvr>
                                        <p:cTn id="465" dur="1" fill="hold">
                                          <p:stCondLst>
                                            <p:cond delay="0"/>
                                          </p:stCondLst>
                                        </p:cTn>
                                        <p:tgtEl>
                                          <p:spTgt spid="467"/>
                                        </p:tgtEl>
                                        <p:attrNameLst>
                                          <p:attrName>style.visibility</p:attrName>
                                        </p:attrNameLst>
                                      </p:cBhvr>
                                      <p:to>
                                        <p:strVal val="visible"/>
                                      </p:to>
                                    </p:set>
                                    <p:animEffect transition="in" filter="fade">
                                      <p:cBhvr>
                                        <p:cTn id="466" dur="50"/>
                                        <p:tgtEl>
                                          <p:spTgt spid="467"/>
                                        </p:tgtEl>
                                      </p:cBhvr>
                                    </p:animEffect>
                                  </p:childTnLst>
                                </p:cTn>
                              </p:par>
                            </p:childTnLst>
                          </p:cTn>
                        </p:par>
                        <p:par>
                          <p:cTn id="467" fill="hold">
                            <p:stCondLst>
                              <p:cond delay="1250"/>
                            </p:stCondLst>
                            <p:childTnLst>
                              <p:par>
                                <p:cTn id="468" presetID="10" presetClass="entr" presetSubtype="0" fill="hold" nodeType="afterEffect">
                                  <p:stCondLst>
                                    <p:cond delay="0"/>
                                  </p:stCondLst>
                                  <p:childTnLst>
                                    <p:set>
                                      <p:cBhvr>
                                        <p:cTn id="469" dur="1" fill="hold">
                                          <p:stCondLst>
                                            <p:cond delay="0"/>
                                          </p:stCondLst>
                                        </p:cTn>
                                        <p:tgtEl>
                                          <p:spTgt spid="461"/>
                                        </p:tgtEl>
                                        <p:attrNameLst>
                                          <p:attrName>style.visibility</p:attrName>
                                        </p:attrNameLst>
                                      </p:cBhvr>
                                      <p:to>
                                        <p:strVal val="visible"/>
                                      </p:to>
                                    </p:set>
                                    <p:animEffect transition="in" filter="fade">
                                      <p:cBhvr>
                                        <p:cTn id="470" dur="50"/>
                                        <p:tgtEl>
                                          <p:spTgt spid="461"/>
                                        </p:tgtEl>
                                      </p:cBhvr>
                                    </p:animEffect>
                                  </p:childTnLst>
                                </p:cTn>
                              </p:par>
                            </p:childTnLst>
                          </p:cTn>
                        </p:par>
                        <p:par>
                          <p:cTn id="471" fill="hold">
                            <p:stCondLst>
                              <p:cond delay="1300"/>
                            </p:stCondLst>
                            <p:childTnLst>
                              <p:par>
                                <p:cTn id="472" presetID="10" presetClass="entr" presetSubtype="0" fill="hold" nodeType="afterEffect">
                                  <p:stCondLst>
                                    <p:cond delay="0"/>
                                  </p:stCondLst>
                                  <p:childTnLst>
                                    <p:set>
                                      <p:cBhvr>
                                        <p:cTn id="473" dur="1" fill="hold">
                                          <p:stCondLst>
                                            <p:cond delay="0"/>
                                          </p:stCondLst>
                                        </p:cTn>
                                        <p:tgtEl>
                                          <p:spTgt spid="455"/>
                                        </p:tgtEl>
                                        <p:attrNameLst>
                                          <p:attrName>style.visibility</p:attrName>
                                        </p:attrNameLst>
                                      </p:cBhvr>
                                      <p:to>
                                        <p:strVal val="visible"/>
                                      </p:to>
                                    </p:set>
                                    <p:animEffect transition="in" filter="fade">
                                      <p:cBhvr>
                                        <p:cTn id="474" dur="50"/>
                                        <p:tgtEl>
                                          <p:spTgt spid="455"/>
                                        </p:tgtEl>
                                      </p:cBhvr>
                                    </p:animEffect>
                                  </p:childTnLst>
                                </p:cTn>
                              </p:par>
                            </p:childTnLst>
                          </p:cTn>
                        </p:par>
                        <p:par>
                          <p:cTn id="475" fill="hold">
                            <p:stCondLst>
                              <p:cond delay="1350"/>
                            </p:stCondLst>
                            <p:childTnLst>
                              <p:par>
                                <p:cTn id="476" presetID="10" presetClass="entr" presetSubtype="0" fill="hold" nodeType="afterEffect">
                                  <p:stCondLst>
                                    <p:cond delay="0"/>
                                  </p:stCondLst>
                                  <p:childTnLst>
                                    <p:set>
                                      <p:cBhvr>
                                        <p:cTn id="477" dur="1" fill="hold">
                                          <p:stCondLst>
                                            <p:cond delay="0"/>
                                          </p:stCondLst>
                                        </p:cTn>
                                        <p:tgtEl>
                                          <p:spTgt spid="449"/>
                                        </p:tgtEl>
                                        <p:attrNameLst>
                                          <p:attrName>style.visibility</p:attrName>
                                        </p:attrNameLst>
                                      </p:cBhvr>
                                      <p:to>
                                        <p:strVal val="visible"/>
                                      </p:to>
                                    </p:set>
                                    <p:animEffect transition="in" filter="fade">
                                      <p:cBhvr>
                                        <p:cTn id="478" dur="50"/>
                                        <p:tgtEl>
                                          <p:spTgt spid="449"/>
                                        </p:tgtEl>
                                      </p:cBhvr>
                                    </p:animEffect>
                                  </p:childTnLst>
                                </p:cTn>
                              </p:par>
                            </p:childTnLst>
                          </p:cTn>
                        </p:par>
                        <p:par>
                          <p:cTn id="479" fill="hold">
                            <p:stCondLst>
                              <p:cond delay="1400"/>
                            </p:stCondLst>
                            <p:childTnLst>
                              <p:par>
                                <p:cTn id="480" presetID="10" presetClass="entr" presetSubtype="0" fill="hold" nodeType="afterEffect">
                                  <p:stCondLst>
                                    <p:cond delay="0"/>
                                  </p:stCondLst>
                                  <p:childTnLst>
                                    <p:set>
                                      <p:cBhvr>
                                        <p:cTn id="481" dur="1" fill="hold">
                                          <p:stCondLst>
                                            <p:cond delay="0"/>
                                          </p:stCondLst>
                                        </p:cTn>
                                        <p:tgtEl>
                                          <p:spTgt spid="443"/>
                                        </p:tgtEl>
                                        <p:attrNameLst>
                                          <p:attrName>style.visibility</p:attrName>
                                        </p:attrNameLst>
                                      </p:cBhvr>
                                      <p:to>
                                        <p:strVal val="visible"/>
                                      </p:to>
                                    </p:set>
                                    <p:animEffect transition="in" filter="fade">
                                      <p:cBhvr>
                                        <p:cTn id="482" dur="50"/>
                                        <p:tgtEl>
                                          <p:spTgt spid="443"/>
                                        </p:tgtEl>
                                      </p:cBhvr>
                                    </p:animEffect>
                                  </p:childTnLst>
                                </p:cTn>
                              </p:par>
                            </p:childTnLst>
                          </p:cTn>
                        </p:par>
                        <p:par>
                          <p:cTn id="483" fill="hold">
                            <p:stCondLst>
                              <p:cond delay="1450"/>
                            </p:stCondLst>
                            <p:childTnLst>
                              <p:par>
                                <p:cTn id="484" presetID="10" presetClass="entr" presetSubtype="0" fill="hold" nodeType="afterEffect">
                                  <p:stCondLst>
                                    <p:cond delay="0"/>
                                  </p:stCondLst>
                                  <p:childTnLst>
                                    <p:set>
                                      <p:cBhvr>
                                        <p:cTn id="485" dur="1" fill="hold">
                                          <p:stCondLst>
                                            <p:cond delay="0"/>
                                          </p:stCondLst>
                                        </p:cTn>
                                        <p:tgtEl>
                                          <p:spTgt spid="506"/>
                                        </p:tgtEl>
                                        <p:attrNameLst>
                                          <p:attrName>style.visibility</p:attrName>
                                        </p:attrNameLst>
                                      </p:cBhvr>
                                      <p:to>
                                        <p:strVal val="visible"/>
                                      </p:to>
                                    </p:set>
                                    <p:animEffect transition="in" filter="fade">
                                      <p:cBhvr>
                                        <p:cTn id="486" dur="50"/>
                                        <p:tgtEl>
                                          <p:spTgt spid="506"/>
                                        </p:tgtEl>
                                      </p:cBhvr>
                                    </p:animEffect>
                                  </p:childTnLst>
                                </p:cTn>
                              </p:par>
                            </p:childTnLst>
                          </p:cTn>
                        </p:par>
                        <p:par>
                          <p:cTn id="487" fill="hold">
                            <p:stCondLst>
                              <p:cond delay="1500"/>
                            </p:stCondLst>
                            <p:childTnLst>
                              <p:par>
                                <p:cTn id="488" presetID="10" presetClass="entr" presetSubtype="0" fill="hold" nodeType="afterEffect">
                                  <p:stCondLst>
                                    <p:cond delay="0"/>
                                  </p:stCondLst>
                                  <p:childTnLst>
                                    <p:set>
                                      <p:cBhvr>
                                        <p:cTn id="489" dur="1" fill="hold">
                                          <p:stCondLst>
                                            <p:cond delay="0"/>
                                          </p:stCondLst>
                                        </p:cTn>
                                        <p:tgtEl>
                                          <p:spTgt spid="500"/>
                                        </p:tgtEl>
                                        <p:attrNameLst>
                                          <p:attrName>style.visibility</p:attrName>
                                        </p:attrNameLst>
                                      </p:cBhvr>
                                      <p:to>
                                        <p:strVal val="visible"/>
                                      </p:to>
                                    </p:set>
                                    <p:animEffect transition="in" filter="fade">
                                      <p:cBhvr>
                                        <p:cTn id="490" dur="50"/>
                                        <p:tgtEl>
                                          <p:spTgt spid="500"/>
                                        </p:tgtEl>
                                      </p:cBhvr>
                                    </p:animEffect>
                                  </p:childTnLst>
                                </p:cTn>
                              </p:par>
                            </p:childTnLst>
                          </p:cTn>
                        </p:par>
                        <p:par>
                          <p:cTn id="491" fill="hold">
                            <p:stCondLst>
                              <p:cond delay="1550"/>
                            </p:stCondLst>
                            <p:childTnLst>
                              <p:par>
                                <p:cTn id="492" presetID="10" presetClass="entr" presetSubtype="0" fill="hold" nodeType="afterEffect">
                                  <p:stCondLst>
                                    <p:cond delay="0"/>
                                  </p:stCondLst>
                                  <p:childTnLst>
                                    <p:set>
                                      <p:cBhvr>
                                        <p:cTn id="493" dur="1" fill="hold">
                                          <p:stCondLst>
                                            <p:cond delay="0"/>
                                          </p:stCondLst>
                                        </p:cTn>
                                        <p:tgtEl>
                                          <p:spTgt spid="59"/>
                                        </p:tgtEl>
                                        <p:attrNameLst>
                                          <p:attrName>style.visibility</p:attrName>
                                        </p:attrNameLst>
                                      </p:cBhvr>
                                      <p:to>
                                        <p:strVal val="visible"/>
                                      </p:to>
                                    </p:set>
                                    <p:animEffect transition="in" filter="fade">
                                      <p:cBhvr>
                                        <p:cTn id="494" dur="50"/>
                                        <p:tgtEl>
                                          <p:spTgt spid="59"/>
                                        </p:tgtEl>
                                      </p:cBhvr>
                                    </p:animEffect>
                                  </p:childTnLst>
                                </p:cTn>
                              </p:par>
                            </p:childTnLst>
                          </p:cTn>
                        </p:par>
                        <p:par>
                          <p:cTn id="495" fill="hold">
                            <p:stCondLst>
                              <p:cond delay="1600"/>
                            </p:stCondLst>
                            <p:childTnLst>
                              <p:par>
                                <p:cTn id="496" presetID="10" presetClass="entr" presetSubtype="0" fill="hold" nodeType="afterEffect">
                                  <p:stCondLst>
                                    <p:cond delay="0"/>
                                  </p:stCondLst>
                                  <p:childTnLst>
                                    <p:set>
                                      <p:cBhvr>
                                        <p:cTn id="497" dur="1" fill="hold">
                                          <p:stCondLst>
                                            <p:cond delay="0"/>
                                          </p:stCondLst>
                                        </p:cTn>
                                        <p:tgtEl>
                                          <p:spTgt spid="413"/>
                                        </p:tgtEl>
                                        <p:attrNameLst>
                                          <p:attrName>style.visibility</p:attrName>
                                        </p:attrNameLst>
                                      </p:cBhvr>
                                      <p:to>
                                        <p:strVal val="visible"/>
                                      </p:to>
                                    </p:set>
                                    <p:animEffect transition="in" filter="fade">
                                      <p:cBhvr>
                                        <p:cTn id="498" dur="50"/>
                                        <p:tgtEl>
                                          <p:spTgt spid="413"/>
                                        </p:tgtEl>
                                      </p:cBhvr>
                                    </p:animEffect>
                                  </p:childTnLst>
                                </p:cTn>
                              </p:par>
                            </p:childTnLst>
                          </p:cTn>
                        </p:par>
                        <p:par>
                          <p:cTn id="499" fill="hold">
                            <p:stCondLst>
                              <p:cond delay="1650"/>
                            </p:stCondLst>
                            <p:childTnLst>
                              <p:par>
                                <p:cTn id="500" presetID="10" presetClass="entr" presetSubtype="0" fill="hold" nodeType="afterEffect">
                                  <p:stCondLst>
                                    <p:cond delay="0"/>
                                  </p:stCondLst>
                                  <p:childTnLst>
                                    <p:set>
                                      <p:cBhvr>
                                        <p:cTn id="501" dur="1" fill="hold">
                                          <p:stCondLst>
                                            <p:cond delay="0"/>
                                          </p:stCondLst>
                                        </p:cTn>
                                        <p:tgtEl>
                                          <p:spTgt spid="407"/>
                                        </p:tgtEl>
                                        <p:attrNameLst>
                                          <p:attrName>style.visibility</p:attrName>
                                        </p:attrNameLst>
                                      </p:cBhvr>
                                      <p:to>
                                        <p:strVal val="visible"/>
                                      </p:to>
                                    </p:set>
                                    <p:animEffect transition="in" filter="fade">
                                      <p:cBhvr>
                                        <p:cTn id="502" dur="50"/>
                                        <p:tgtEl>
                                          <p:spTgt spid="407"/>
                                        </p:tgtEl>
                                      </p:cBhvr>
                                    </p:animEffect>
                                  </p:childTnLst>
                                </p:cTn>
                              </p:par>
                            </p:childTnLst>
                          </p:cTn>
                        </p:par>
                        <p:par>
                          <p:cTn id="503" fill="hold">
                            <p:stCondLst>
                              <p:cond delay="1700"/>
                            </p:stCondLst>
                            <p:childTnLst>
                              <p:par>
                                <p:cTn id="504" presetID="10" presetClass="entr" presetSubtype="0" fill="hold" nodeType="afterEffect">
                                  <p:stCondLst>
                                    <p:cond delay="0"/>
                                  </p:stCondLst>
                                  <p:childTnLst>
                                    <p:set>
                                      <p:cBhvr>
                                        <p:cTn id="505" dur="1" fill="hold">
                                          <p:stCondLst>
                                            <p:cond delay="0"/>
                                          </p:stCondLst>
                                        </p:cTn>
                                        <p:tgtEl>
                                          <p:spTgt spid="401"/>
                                        </p:tgtEl>
                                        <p:attrNameLst>
                                          <p:attrName>style.visibility</p:attrName>
                                        </p:attrNameLst>
                                      </p:cBhvr>
                                      <p:to>
                                        <p:strVal val="visible"/>
                                      </p:to>
                                    </p:set>
                                    <p:animEffect transition="in" filter="fade">
                                      <p:cBhvr>
                                        <p:cTn id="506" dur="50"/>
                                        <p:tgtEl>
                                          <p:spTgt spid="401"/>
                                        </p:tgtEl>
                                      </p:cBhvr>
                                    </p:animEffect>
                                  </p:childTnLst>
                                </p:cTn>
                              </p:par>
                            </p:childTnLst>
                          </p:cTn>
                        </p:par>
                        <p:par>
                          <p:cTn id="507" fill="hold">
                            <p:stCondLst>
                              <p:cond delay="1750"/>
                            </p:stCondLst>
                            <p:childTnLst>
                              <p:par>
                                <p:cTn id="508" presetID="10" presetClass="entr" presetSubtype="0" fill="hold" nodeType="afterEffect">
                                  <p:stCondLst>
                                    <p:cond delay="0"/>
                                  </p:stCondLst>
                                  <p:childTnLst>
                                    <p:set>
                                      <p:cBhvr>
                                        <p:cTn id="509" dur="1" fill="hold">
                                          <p:stCondLst>
                                            <p:cond delay="0"/>
                                          </p:stCondLst>
                                        </p:cTn>
                                        <p:tgtEl>
                                          <p:spTgt spid="440"/>
                                        </p:tgtEl>
                                        <p:attrNameLst>
                                          <p:attrName>style.visibility</p:attrName>
                                        </p:attrNameLst>
                                      </p:cBhvr>
                                      <p:to>
                                        <p:strVal val="visible"/>
                                      </p:to>
                                    </p:set>
                                    <p:animEffect transition="in" filter="fade">
                                      <p:cBhvr>
                                        <p:cTn id="510" dur="50"/>
                                        <p:tgtEl>
                                          <p:spTgt spid="440"/>
                                        </p:tgtEl>
                                      </p:cBhvr>
                                    </p:animEffect>
                                  </p:childTnLst>
                                </p:cTn>
                              </p:par>
                            </p:childTnLst>
                          </p:cTn>
                        </p:par>
                        <p:par>
                          <p:cTn id="511" fill="hold">
                            <p:stCondLst>
                              <p:cond delay="1800"/>
                            </p:stCondLst>
                            <p:childTnLst>
                              <p:par>
                                <p:cTn id="512" presetID="10" presetClass="entr" presetSubtype="0" fill="hold" nodeType="afterEffect">
                                  <p:stCondLst>
                                    <p:cond delay="0"/>
                                  </p:stCondLst>
                                  <p:childTnLst>
                                    <p:set>
                                      <p:cBhvr>
                                        <p:cTn id="513" dur="1" fill="hold">
                                          <p:stCondLst>
                                            <p:cond delay="0"/>
                                          </p:stCondLst>
                                        </p:cTn>
                                        <p:tgtEl>
                                          <p:spTgt spid="434"/>
                                        </p:tgtEl>
                                        <p:attrNameLst>
                                          <p:attrName>style.visibility</p:attrName>
                                        </p:attrNameLst>
                                      </p:cBhvr>
                                      <p:to>
                                        <p:strVal val="visible"/>
                                      </p:to>
                                    </p:set>
                                    <p:animEffect transition="in" filter="fade">
                                      <p:cBhvr>
                                        <p:cTn id="514" dur="50"/>
                                        <p:tgtEl>
                                          <p:spTgt spid="434"/>
                                        </p:tgtEl>
                                      </p:cBhvr>
                                    </p:animEffect>
                                  </p:childTnLst>
                                </p:cTn>
                              </p:par>
                            </p:childTnLst>
                          </p:cTn>
                        </p:par>
                        <p:par>
                          <p:cTn id="515" fill="hold">
                            <p:stCondLst>
                              <p:cond delay="1850"/>
                            </p:stCondLst>
                            <p:childTnLst>
                              <p:par>
                                <p:cTn id="516" presetID="10" presetClass="entr" presetSubtype="0" fill="hold" nodeType="afterEffect">
                                  <p:stCondLst>
                                    <p:cond delay="0"/>
                                  </p:stCondLst>
                                  <p:childTnLst>
                                    <p:set>
                                      <p:cBhvr>
                                        <p:cTn id="517" dur="1" fill="hold">
                                          <p:stCondLst>
                                            <p:cond delay="0"/>
                                          </p:stCondLst>
                                        </p:cTn>
                                        <p:tgtEl>
                                          <p:spTgt spid="416"/>
                                        </p:tgtEl>
                                        <p:attrNameLst>
                                          <p:attrName>style.visibility</p:attrName>
                                        </p:attrNameLst>
                                      </p:cBhvr>
                                      <p:to>
                                        <p:strVal val="visible"/>
                                      </p:to>
                                    </p:set>
                                    <p:animEffect transition="in" filter="fade">
                                      <p:cBhvr>
                                        <p:cTn id="518" dur="50"/>
                                        <p:tgtEl>
                                          <p:spTgt spid="416"/>
                                        </p:tgtEl>
                                      </p:cBhvr>
                                    </p:animEffect>
                                  </p:childTnLst>
                                </p:cTn>
                              </p:par>
                            </p:childTnLst>
                          </p:cTn>
                        </p:par>
                        <p:par>
                          <p:cTn id="519" fill="hold">
                            <p:stCondLst>
                              <p:cond delay="1900"/>
                            </p:stCondLst>
                            <p:childTnLst>
                              <p:par>
                                <p:cTn id="520" presetID="10" presetClass="entr" presetSubtype="0" fill="hold" nodeType="afterEffect">
                                  <p:stCondLst>
                                    <p:cond delay="0"/>
                                  </p:stCondLst>
                                  <p:childTnLst>
                                    <p:set>
                                      <p:cBhvr>
                                        <p:cTn id="521" dur="1" fill="hold">
                                          <p:stCondLst>
                                            <p:cond delay="0"/>
                                          </p:stCondLst>
                                        </p:cTn>
                                        <p:tgtEl>
                                          <p:spTgt spid="80"/>
                                        </p:tgtEl>
                                        <p:attrNameLst>
                                          <p:attrName>style.visibility</p:attrName>
                                        </p:attrNameLst>
                                      </p:cBhvr>
                                      <p:to>
                                        <p:strVal val="visible"/>
                                      </p:to>
                                    </p:set>
                                    <p:animEffect transition="in" filter="fade">
                                      <p:cBhvr>
                                        <p:cTn id="522" dur="50"/>
                                        <p:tgtEl>
                                          <p:spTgt spid="80"/>
                                        </p:tgtEl>
                                      </p:cBhvr>
                                    </p:animEffect>
                                  </p:childTnLst>
                                </p:cTn>
                              </p:par>
                            </p:childTnLst>
                          </p:cTn>
                        </p:par>
                        <p:par>
                          <p:cTn id="523" fill="hold">
                            <p:stCondLst>
                              <p:cond delay="1950"/>
                            </p:stCondLst>
                            <p:childTnLst>
                              <p:par>
                                <p:cTn id="524" presetID="10" presetClass="entr" presetSubtype="0" fill="hold" nodeType="afterEffect">
                                  <p:stCondLst>
                                    <p:cond delay="0"/>
                                  </p:stCondLst>
                                  <p:childTnLst>
                                    <p:set>
                                      <p:cBhvr>
                                        <p:cTn id="525" dur="1" fill="hold">
                                          <p:stCondLst>
                                            <p:cond delay="0"/>
                                          </p:stCondLst>
                                        </p:cTn>
                                        <p:tgtEl>
                                          <p:spTgt spid="68"/>
                                        </p:tgtEl>
                                        <p:attrNameLst>
                                          <p:attrName>style.visibility</p:attrName>
                                        </p:attrNameLst>
                                      </p:cBhvr>
                                      <p:to>
                                        <p:strVal val="visible"/>
                                      </p:to>
                                    </p:set>
                                    <p:animEffect transition="in" filter="fade">
                                      <p:cBhvr>
                                        <p:cTn id="526" dur="50"/>
                                        <p:tgtEl>
                                          <p:spTgt spid="68"/>
                                        </p:tgtEl>
                                      </p:cBhvr>
                                    </p:animEffect>
                                  </p:childTnLst>
                                </p:cTn>
                              </p:par>
                            </p:childTnLst>
                          </p:cTn>
                        </p:par>
                        <p:par>
                          <p:cTn id="527" fill="hold">
                            <p:stCondLst>
                              <p:cond delay="2000"/>
                            </p:stCondLst>
                            <p:childTnLst>
                              <p:par>
                                <p:cTn id="528" presetID="10" presetClass="entr" presetSubtype="0" fill="hold" nodeType="afterEffect">
                                  <p:stCondLst>
                                    <p:cond delay="0"/>
                                  </p:stCondLst>
                                  <p:childTnLst>
                                    <p:set>
                                      <p:cBhvr>
                                        <p:cTn id="529" dur="1" fill="hold">
                                          <p:stCondLst>
                                            <p:cond delay="0"/>
                                          </p:stCondLst>
                                        </p:cTn>
                                        <p:tgtEl>
                                          <p:spTgt spid="62"/>
                                        </p:tgtEl>
                                        <p:attrNameLst>
                                          <p:attrName>style.visibility</p:attrName>
                                        </p:attrNameLst>
                                      </p:cBhvr>
                                      <p:to>
                                        <p:strVal val="visible"/>
                                      </p:to>
                                    </p:set>
                                    <p:animEffect transition="in" filter="fade">
                                      <p:cBhvr>
                                        <p:cTn id="530" dur="50"/>
                                        <p:tgtEl>
                                          <p:spTgt spid="62"/>
                                        </p:tgtEl>
                                      </p:cBhvr>
                                    </p:animEffect>
                                  </p:childTnLst>
                                </p:cTn>
                              </p:par>
                            </p:childTnLst>
                          </p:cTn>
                        </p:par>
                        <p:par>
                          <p:cTn id="531" fill="hold">
                            <p:stCondLst>
                              <p:cond delay="2050"/>
                            </p:stCondLst>
                            <p:childTnLst>
                              <p:par>
                                <p:cTn id="532" presetID="10" presetClass="entr" presetSubtype="0" fill="hold" nodeType="afterEffect">
                                  <p:stCondLst>
                                    <p:cond delay="0"/>
                                  </p:stCondLst>
                                  <p:childTnLst>
                                    <p:set>
                                      <p:cBhvr>
                                        <p:cTn id="533" dur="1" fill="hold">
                                          <p:stCondLst>
                                            <p:cond delay="0"/>
                                          </p:stCondLst>
                                        </p:cTn>
                                        <p:tgtEl>
                                          <p:spTgt spid="395"/>
                                        </p:tgtEl>
                                        <p:attrNameLst>
                                          <p:attrName>style.visibility</p:attrName>
                                        </p:attrNameLst>
                                      </p:cBhvr>
                                      <p:to>
                                        <p:strVal val="visible"/>
                                      </p:to>
                                    </p:set>
                                    <p:animEffect transition="in" filter="fade">
                                      <p:cBhvr>
                                        <p:cTn id="534" dur="50"/>
                                        <p:tgtEl>
                                          <p:spTgt spid="395"/>
                                        </p:tgtEl>
                                      </p:cBhvr>
                                    </p:animEffect>
                                  </p:childTnLst>
                                </p:cTn>
                              </p:par>
                            </p:childTnLst>
                          </p:cTn>
                        </p:par>
                        <p:par>
                          <p:cTn id="535" fill="hold">
                            <p:stCondLst>
                              <p:cond delay="2100"/>
                            </p:stCondLst>
                            <p:childTnLst>
                              <p:par>
                                <p:cTn id="536" presetID="10" presetClass="entr" presetSubtype="0" fill="hold" nodeType="afterEffect">
                                  <p:stCondLst>
                                    <p:cond delay="0"/>
                                  </p:stCondLst>
                                  <p:childTnLst>
                                    <p:set>
                                      <p:cBhvr>
                                        <p:cTn id="537" dur="1" fill="hold">
                                          <p:stCondLst>
                                            <p:cond delay="0"/>
                                          </p:stCondLst>
                                        </p:cTn>
                                        <p:tgtEl>
                                          <p:spTgt spid="389"/>
                                        </p:tgtEl>
                                        <p:attrNameLst>
                                          <p:attrName>style.visibility</p:attrName>
                                        </p:attrNameLst>
                                      </p:cBhvr>
                                      <p:to>
                                        <p:strVal val="visible"/>
                                      </p:to>
                                    </p:set>
                                    <p:animEffect transition="in" filter="fade">
                                      <p:cBhvr>
                                        <p:cTn id="538" dur="50"/>
                                        <p:tgtEl>
                                          <p:spTgt spid="389"/>
                                        </p:tgtEl>
                                      </p:cBhvr>
                                    </p:animEffect>
                                  </p:childTnLst>
                                </p:cTn>
                              </p:par>
                            </p:childTnLst>
                          </p:cTn>
                        </p:par>
                        <p:par>
                          <p:cTn id="539" fill="hold">
                            <p:stCondLst>
                              <p:cond delay="2150"/>
                            </p:stCondLst>
                            <p:childTnLst>
                              <p:par>
                                <p:cTn id="540" presetID="10" presetClass="entr" presetSubtype="0" fill="hold" nodeType="afterEffect">
                                  <p:stCondLst>
                                    <p:cond delay="0"/>
                                  </p:stCondLst>
                                  <p:childTnLst>
                                    <p:set>
                                      <p:cBhvr>
                                        <p:cTn id="541" dur="1" fill="hold">
                                          <p:stCondLst>
                                            <p:cond delay="0"/>
                                          </p:stCondLst>
                                        </p:cTn>
                                        <p:tgtEl>
                                          <p:spTgt spid="383"/>
                                        </p:tgtEl>
                                        <p:attrNameLst>
                                          <p:attrName>style.visibility</p:attrName>
                                        </p:attrNameLst>
                                      </p:cBhvr>
                                      <p:to>
                                        <p:strVal val="visible"/>
                                      </p:to>
                                    </p:set>
                                    <p:animEffect transition="in" filter="fade">
                                      <p:cBhvr>
                                        <p:cTn id="542" dur="50"/>
                                        <p:tgtEl>
                                          <p:spTgt spid="383"/>
                                        </p:tgtEl>
                                      </p:cBhvr>
                                    </p:animEffect>
                                  </p:childTnLst>
                                </p:cTn>
                              </p:par>
                            </p:childTnLst>
                          </p:cTn>
                        </p:par>
                        <p:par>
                          <p:cTn id="543" fill="hold">
                            <p:stCondLst>
                              <p:cond delay="2200"/>
                            </p:stCondLst>
                            <p:childTnLst>
                              <p:par>
                                <p:cTn id="544" presetID="10" presetClass="entr" presetSubtype="0" fill="hold" nodeType="afterEffect">
                                  <p:stCondLst>
                                    <p:cond delay="0"/>
                                  </p:stCondLst>
                                  <p:childTnLst>
                                    <p:set>
                                      <p:cBhvr>
                                        <p:cTn id="545" dur="1" fill="hold">
                                          <p:stCondLst>
                                            <p:cond delay="0"/>
                                          </p:stCondLst>
                                        </p:cTn>
                                        <p:tgtEl>
                                          <p:spTgt spid="377"/>
                                        </p:tgtEl>
                                        <p:attrNameLst>
                                          <p:attrName>style.visibility</p:attrName>
                                        </p:attrNameLst>
                                      </p:cBhvr>
                                      <p:to>
                                        <p:strVal val="visible"/>
                                      </p:to>
                                    </p:set>
                                    <p:animEffect transition="in" filter="fade">
                                      <p:cBhvr>
                                        <p:cTn id="546" dur="50"/>
                                        <p:tgtEl>
                                          <p:spTgt spid="377"/>
                                        </p:tgtEl>
                                      </p:cBhvr>
                                    </p:animEffect>
                                  </p:childTnLst>
                                </p:cTn>
                              </p:par>
                            </p:childTnLst>
                          </p:cTn>
                        </p:par>
                        <p:par>
                          <p:cTn id="547" fill="hold">
                            <p:stCondLst>
                              <p:cond delay="2250"/>
                            </p:stCondLst>
                            <p:childTnLst>
                              <p:par>
                                <p:cTn id="548" presetID="10" presetClass="entr" presetSubtype="0" fill="hold" nodeType="afterEffect">
                                  <p:stCondLst>
                                    <p:cond delay="0"/>
                                  </p:stCondLst>
                                  <p:childTnLst>
                                    <p:set>
                                      <p:cBhvr>
                                        <p:cTn id="549" dur="1" fill="hold">
                                          <p:stCondLst>
                                            <p:cond delay="0"/>
                                          </p:stCondLst>
                                        </p:cTn>
                                        <p:tgtEl>
                                          <p:spTgt spid="425"/>
                                        </p:tgtEl>
                                        <p:attrNameLst>
                                          <p:attrName>style.visibility</p:attrName>
                                        </p:attrNameLst>
                                      </p:cBhvr>
                                      <p:to>
                                        <p:strVal val="visible"/>
                                      </p:to>
                                    </p:set>
                                    <p:animEffect transition="in" filter="fade">
                                      <p:cBhvr>
                                        <p:cTn id="550" dur="50"/>
                                        <p:tgtEl>
                                          <p:spTgt spid="425"/>
                                        </p:tgtEl>
                                      </p:cBhvr>
                                    </p:animEffect>
                                  </p:childTnLst>
                                </p:cTn>
                              </p:par>
                            </p:childTnLst>
                          </p:cTn>
                        </p:par>
                        <p:par>
                          <p:cTn id="551" fill="hold">
                            <p:stCondLst>
                              <p:cond delay="2300"/>
                            </p:stCondLst>
                            <p:childTnLst>
                              <p:par>
                                <p:cTn id="552" presetID="10" presetClass="entr" presetSubtype="0" fill="hold" nodeType="afterEffect">
                                  <p:stCondLst>
                                    <p:cond delay="0"/>
                                  </p:stCondLst>
                                  <p:childTnLst>
                                    <p:set>
                                      <p:cBhvr>
                                        <p:cTn id="553" dur="1" fill="hold">
                                          <p:stCondLst>
                                            <p:cond delay="0"/>
                                          </p:stCondLst>
                                        </p:cTn>
                                        <p:tgtEl>
                                          <p:spTgt spid="419"/>
                                        </p:tgtEl>
                                        <p:attrNameLst>
                                          <p:attrName>style.visibility</p:attrName>
                                        </p:attrNameLst>
                                      </p:cBhvr>
                                      <p:to>
                                        <p:strVal val="visible"/>
                                      </p:to>
                                    </p:set>
                                    <p:animEffect transition="in" filter="fade">
                                      <p:cBhvr>
                                        <p:cTn id="554" dur="50"/>
                                        <p:tgtEl>
                                          <p:spTgt spid="419"/>
                                        </p:tgtEl>
                                      </p:cBhvr>
                                    </p:animEffect>
                                  </p:childTnLst>
                                </p:cTn>
                              </p:par>
                            </p:childTnLst>
                          </p:cTn>
                        </p:par>
                        <p:par>
                          <p:cTn id="555" fill="hold">
                            <p:stCondLst>
                              <p:cond delay="2350"/>
                            </p:stCondLst>
                            <p:childTnLst>
                              <p:par>
                                <p:cTn id="556" presetID="10" presetClass="entr" presetSubtype="0" fill="hold" nodeType="afterEffect">
                                  <p:stCondLst>
                                    <p:cond delay="0"/>
                                  </p:stCondLst>
                                  <p:childTnLst>
                                    <p:set>
                                      <p:cBhvr>
                                        <p:cTn id="557" dur="1" fill="hold">
                                          <p:stCondLst>
                                            <p:cond delay="0"/>
                                          </p:stCondLst>
                                        </p:cTn>
                                        <p:tgtEl>
                                          <p:spTgt spid="371"/>
                                        </p:tgtEl>
                                        <p:attrNameLst>
                                          <p:attrName>style.visibility</p:attrName>
                                        </p:attrNameLst>
                                      </p:cBhvr>
                                      <p:to>
                                        <p:strVal val="visible"/>
                                      </p:to>
                                    </p:set>
                                    <p:animEffect transition="in" filter="fade">
                                      <p:cBhvr>
                                        <p:cTn id="558" dur="50"/>
                                        <p:tgtEl>
                                          <p:spTgt spid="371"/>
                                        </p:tgtEl>
                                      </p:cBhvr>
                                    </p:animEffect>
                                  </p:childTnLst>
                                </p:cTn>
                              </p:par>
                            </p:childTnLst>
                          </p:cTn>
                        </p:par>
                        <p:par>
                          <p:cTn id="559" fill="hold">
                            <p:stCondLst>
                              <p:cond delay="2400"/>
                            </p:stCondLst>
                            <p:childTnLst>
                              <p:par>
                                <p:cTn id="560" presetID="10" presetClass="entr" presetSubtype="0" fill="hold" nodeType="afterEffect">
                                  <p:stCondLst>
                                    <p:cond delay="0"/>
                                  </p:stCondLst>
                                  <p:childTnLst>
                                    <p:set>
                                      <p:cBhvr>
                                        <p:cTn id="561" dur="1" fill="hold">
                                          <p:stCondLst>
                                            <p:cond delay="0"/>
                                          </p:stCondLst>
                                        </p:cTn>
                                        <p:tgtEl>
                                          <p:spTgt spid="365"/>
                                        </p:tgtEl>
                                        <p:attrNameLst>
                                          <p:attrName>style.visibility</p:attrName>
                                        </p:attrNameLst>
                                      </p:cBhvr>
                                      <p:to>
                                        <p:strVal val="visible"/>
                                      </p:to>
                                    </p:set>
                                    <p:animEffect transition="in" filter="fade">
                                      <p:cBhvr>
                                        <p:cTn id="562" dur="50"/>
                                        <p:tgtEl>
                                          <p:spTgt spid="365"/>
                                        </p:tgtEl>
                                      </p:cBhvr>
                                    </p:animEffect>
                                  </p:childTnLst>
                                </p:cTn>
                              </p:par>
                            </p:childTnLst>
                          </p:cTn>
                        </p:par>
                        <p:par>
                          <p:cTn id="563" fill="hold">
                            <p:stCondLst>
                              <p:cond delay="2450"/>
                            </p:stCondLst>
                            <p:childTnLst>
                              <p:par>
                                <p:cTn id="564" presetID="10" presetClass="entr" presetSubtype="0" fill="hold" nodeType="afterEffect">
                                  <p:stCondLst>
                                    <p:cond delay="0"/>
                                  </p:stCondLst>
                                  <p:childTnLst>
                                    <p:set>
                                      <p:cBhvr>
                                        <p:cTn id="565" dur="1" fill="hold">
                                          <p:stCondLst>
                                            <p:cond delay="0"/>
                                          </p:stCondLst>
                                        </p:cTn>
                                        <p:tgtEl>
                                          <p:spTgt spid="359"/>
                                        </p:tgtEl>
                                        <p:attrNameLst>
                                          <p:attrName>style.visibility</p:attrName>
                                        </p:attrNameLst>
                                      </p:cBhvr>
                                      <p:to>
                                        <p:strVal val="visible"/>
                                      </p:to>
                                    </p:set>
                                    <p:animEffect transition="in" filter="fade">
                                      <p:cBhvr>
                                        <p:cTn id="566" dur="50"/>
                                        <p:tgtEl>
                                          <p:spTgt spid="359"/>
                                        </p:tgtEl>
                                      </p:cBhvr>
                                    </p:animEffect>
                                  </p:childTnLst>
                                </p:cTn>
                              </p:par>
                            </p:childTnLst>
                          </p:cTn>
                        </p:par>
                        <p:par>
                          <p:cTn id="567" fill="hold">
                            <p:stCondLst>
                              <p:cond delay="2500"/>
                            </p:stCondLst>
                            <p:childTnLst>
                              <p:par>
                                <p:cTn id="568" presetID="10" presetClass="entr" presetSubtype="0" fill="hold" nodeType="afterEffect">
                                  <p:stCondLst>
                                    <p:cond delay="0"/>
                                  </p:stCondLst>
                                  <p:childTnLst>
                                    <p:set>
                                      <p:cBhvr>
                                        <p:cTn id="569" dur="1" fill="hold">
                                          <p:stCondLst>
                                            <p:cond delay="0"/>
                                          </p:stCondLst>
                                        </p:cTn>
                                        <p:tgtEl>
                                          <p:spTgt spid="353"/>
                                        </p:tgtEl>
                                        <p:attrNameLst>
                                          <p:attrName>style.visibility</p:attrName>
                                        </p:attrNameLst>
                                      </p:cBhvr>
                                      <p:to>
                                        <p:strVal val="visible"/>
                                      </p:to>
                                    </p:set>
                                    <p:animEffect transition="in" filter="fade">
                                      <p:cBhvr>
                                        <p:cTn id="570" dur="50"/>
                                        <p:tgtEl>
                                          <p:spTgt spid="353"/>
                                        </p:tgtEl>
                                      </p:cBhvr>
                                    </p:animEffect>
                                  </p:childTnLst>
                                </p:cTn>
                              </p:par>
                            </p:childTnLst>
                          </p:cTn>
                        </p:par>
                        <p:par>
                          <p:cTn id="571" fill="hold">
                            <p:stCondLst>
                              <p:cond delay="2550"/>
                            </p:stCondLst>
                            <p:childTnLst>
                              <p:par>
                                <p:cTn id="572" presetID="10" presetClass="entr" presetSubtype="0" fill="hold" nodeType="afterEffect">
                                  <p:stCondLst>
                                    <p:cond delay="0"/>
                                  </p:stCondLst>
                                  <p:childTnLst>
                                    <p:set>
                                      <p:cBhvr>
                                        <p:cTn id="573" dur="1" fill="hold">
                                          <p:stCondLst>
                                            <p:cond delay="0"/>
                                          </p:stCondLst>
                                        </p:cTn>
                                        <p:tgtEl>
                                          <p:spTgt spid="347"/>
                                        </p:tgtEl>
                                        <p:attrNameLst>
                                          <p:attrName>style.visibility</p:attrName>
                                        </p:attrNameLst>
                                      </p:cBhvr>
                                      <p:to>
                                        <p:strVal val="visible"/>
                                      </p:to>
                                    </p:set>
                                    <p:animEffect transition="in" filter="fade">
                                      <p:cBhvr>
                                        <p:cTn id="574" dur="50"/>
                                        <p:tgtEl>
                                          <p:spTgt spid="347"/>
                                        </p:tgtEl>
                                      </p:cBhvr>
                                    </p:animEffect>
                                  </p:childTnLst>
                                </p:cTn>
                              </p:par>
                            </p:childTnLst>
                          </p:cTn>
                        </p:par>
                        <p:par>
                          <p:cTn id="575" fill="hold">
                            <p:stCondLst>
                              <p:cond delay="2600"/>
                            </p:stCondLst>
                            <p:childTnLst>
                              <p:par>
                                <p:cTn id="576" presetID="10" presetClass="entr" presetSubtype="0" fill="hold" nodeType="afterEffect">
                                  <p:stCondLst>
                                    <p:cond delay="0"/>
                                  </p:stCondLst>
                                  <p:childTnLst>
                                    <p:set>
                                      <p:cBhvr>
                                        <p:cTn id="577" dur="1" fill="hold">
                                          <p:stCondLst>
                                            <p:cond delay="0"/>
                                          </p:stCondLst>
                                        </p:cTn>
                                        <p:tgtEl>
                                          <p:spTgt spid="341"/>
                                        </p:tgtEl>
                                        <p:attrNameLst>
                                          <p:attrName>style.visibility</p:attrName>
                                        </p:attrNameLst>
                                      </p:cBhvr>
                                      <p:to>
                                        <p:strVal val="visible"/>
                                      </p:to>
                                    </p:set>
                                    <p:animEffect transition="in" filter="fade">
                                      <p:cBhvr>
                                        <p:cTn id="578" dur="50"/>
                                        <p:tgtEl>
                                          <p:spTgt spid="341"/>
                                        </p:tgtEl>
                                      </p:cBhvr>
                                    </p:animEffect>
                                  </p:childTnLst>
                                </p:cTn>
                              </p:par>
                            </p:childTnLst>
                          </p:cTn>
                        </p:par>
                        <p:par>
                          <p:cTn id="579" fill="hold">
                            <p:stCondLst>
                              <p:cond delay="2650"/>
                            </p:stCondLst>
                            <p:childTnLst>
                              <p:par>
                                <p:cTn id="580" presetID="10" presetClass="entr" presetSubtype="0" fill="hold" nodeType="afterEffect">
                                  <p:stCondLst>
                                    <p:cond delay="0"/>
                                  </p:stCondLst>
                                  <p:childTnLst>
                                    <p:set>
                                      <p:cBhvr>
                                        <p:cTn id="581" dur="1" fill="hold">
                                          <p:stCondLst>
                                            <p:cond delay="0"/>
                                          </p:stCondLst>
                                        </p:cTn>
                                        <p:tgtEl>
                                          <p:spTgt spid="335"/>
                                        </p:tgtEl>
                                        <p:attrNameLst>
                                          <p:attrName>style.visibility</p:attrName>
                                        </p:attrNameLst>
                                      </p:cBhvr>
                                      <p:to>
                                        <p:strVal val="visible"/>
                                      </p:to>
                                    </p:set>
                                    <p:animEffect transition="in" filter="fade">
                                      <p:cBhvr>
                                        <p:cTn id="582" dur="50"/>
                                        <p:tgtEl>
                                          <p:spTgt spid="335"/>
                                        </p:tgtEl>
                                      </p:cBhvr>
                                    </p:animEffect>
                                  </p:childTnLst>
                                </p:cTn>
                              </p:par>
                            </p:childTnLst>
                          </p:cTn>
                        </p:par>
                        <p:par>
                          <p:cTn id="583" fill="hold">
                            <p:stCondLst>
                              <p:cond delay="2700"/>
                            </p:stCondLst>
                            <p:childTnLst>
                              <p:par>
                                <p:cTn id="584" presetID="10" presetClass="entr" presetSubtype="0" fill="hold" nodeType="afterEffect">
                                  <p:stCondLst>
                                    <p:cond delay="0"/>
                                  </p:stCondLst>
                                  <p:childTnLst>
                                    <p:set>
                                      <p:cBhvr>
                                        <p:cTn id="585" dur="1" fill="hold">
                                          <p:stCondLst>
                                            <p:cond delay="0"/>
                                          </p:stCondLst>
                                        </p:cTn>
                                        <p:tgtEl>
                                          <p:spTgt spid="329"/>
                                        </p:tgtEl>
                                        <p:attrNameLst>
                                          <p:attrName>style.visibility</p:attrName>
                                        </p:attrNameLst>
                                      </p:cBhvr>
                                      <p:to>
                                        <p:strVal val="visible"/>
                                      </p:to>
                                    </p:set>
                                    <p:animEffect transition="in" filter="fade">
                                      <p:cBhvr>
                                        <p:cTn id="586" dur="50"/>
                                        <p:tgtEl>
                                          <p:spTgt spid="329"/>
                                        </p:tgtEl>
                                      </p:cBhvr>
                                    </p:animEffect>
                                  </p:childTnLst>
                                </p:cTn>
                              </p:par>
                            </p:childTnLst>
                          </p:cTn>
                        </p:par>
                        <p:par>
                          <p:cTn id="587" fill="hold">
                            <p:stCondLst>
                              <p:cond delay="2750"/>
                            </p:stCondLst>
                            <p:childTnLst>
                              <p:par>
                                <p:cTn id="588" presetID="10" presetClass="entr" presetSubtype="0" fill="hold" nodeType="afterEffect">
                                  <p:stCondLst>
                                    <p:cond delay="0"/>
                                  </p:stCondLst>
                                  <p:childTnLst>
                                    <p:set>
                                      <p:cBhvr>
                                        <p:cTn id="589" dur="1" fill="hold">
                                          <p:stCondLst>
                                            <p:cond delay="0"/>
                                          </p:stCondLst>
                                        </p:cTn>
                                        <p:tgtEl>
                                          <p:spTgt spid="323"/>
                                        </p:tgtEl>
                                        <p:attrNameLst>
                                          <p:attrName>style.visibility</p:attrName>
                                        </p:attrNameLst>
                                      </p:cBhvr>
                                      <p:to>
                                        <p:strVal val="visible"/>
                                      </p:to>
                                    </p:set>
                                    <p:animEffect transition="in" filter="fade">
                                      <p:cBhvr>
                                        <p:cTn id="590" dur="50"/>
                                        <p:tgtEl>
                                          <p:spTgt spid="323"/>
                                        </p:tgtEl>
                                      </p:cBhvr>
                                    </p:animEffect>
                                  </p:childTnLst>
                                </p:cTn>
                              </p:par>
                            </p:childTnLst>
                          </p:cTn>
                        </p:par>
                        <p:par>
                          <p:cTn id="591" fill="hold">
                            <p:stCondLst>
                              <p:cond delay="2800"/>
                            </p:stCondLst>
                            <p:childTnLst>
                              <p:par>
                                <p:cTn id="592" presetID="10" presetClass="entr" presetSubtype="0" fill="hold" nodeType="afterEffect">
                                  <p:stCondLst>
                                    <p:cond delay="0"/>
                                  </p:stCondLst>
                                  <p:childTnLst>
                                    <p:set>
                                      <p:cBhvr>
                                        <p:cTn id="593" dur="1" fill="hold">
                                          <p:stCondLst>
                                            <p:cond delay="0"/>
                                          </p:stCondLst>
                                        </p:cTn>
                                        <p:tgtEl>
                                          <p:spTgt spid="317"/>
                                        </p:tgtEl>
                                        <p:attrNameLst>
                                          <p:attrName>style.visibility</p:attrName>
                                        </p:attrNameLst>
                                      </p:cBhvr>
                                      <p:to>
                                        <p:strVal val="visible"/>
                                      </p:to>
                                    </p:set>
                                    <p:animEffect transition="in" filter="fade">
                                      <p:cBhvr>
                                        <p:cTn id="594" dur="50"/>
                                        <p:tgtEl>
                                          <p:spTgt spid="317"/>
                                        </p:tgtEl>
                                      </p:cBhvr>
                                    </p:animEffect>
                                  </p:childTnLst>
                                </p:cTn>
                              </p:par>
                            </p:childTnLst>
                          </p:cTn>
                        </p:par>
                        <p:par>
                          <p:cTn id="595" fill="hold">
                            <p:stCondLst>
                              <p:cond delay="2850"/>
                            </p:stCondLst>
                            <p:childTnLst>
                              <p:par>
                                <p:cTn id="596" presetID="10" presetClass="entr" presetSubtype="0" fill="hold" nodeType="afterEffect">
                                  <p:stCondLst>
                                    <p:cond delay="0"/>
                                  </p:stCondLst>
                                  <p:childTnLst>
                                    <p:set>
                                      <p:cBhvr>
                                        <p:cTn id="597" dur="1" fill="hold">
                                          <p:stCondLst>
                                            <p:cond delay="0"/>
                                          </p:stCondLst>
                                        </p:cTn>
                                        <p:tgtEl>
                                          <p:spTgt spid="311"/>
                                        </p:tgtEl>
                                        <p:attrNameLst>
                                          <p:attrName>style.visibility</p:attrName>
                                        </p:attrNameLst>
                                      </p:cBhvr>
                                      <p:to>
                                        <p:strVal val="visible"/>
                                      </p:to>
                                    </p:set>
                                    <p:animEffect transition="in" filter="fade">
                                      <p:cBhvr>
                                        <p:cTn id="598" dur="50"/>
                                        <p:tgtEl>
                                          <p:spTgt spid="311"/>
                                        </p:tgtEl>
                                      </p:cBhvr>
                                    </p:animEffect>
                                  </p:childTnLst>
                                </p:cTn>
                              </p:par>
                            </p:childTnLst>
                          </p:cTn>
                        </p:par>
                        <p:par>
                          <p:cTn id="599" fill="hold">
                            <p:stCondLst>
                              <p:cond delay="2900"/>
                            </p:stCondLst>
                            <p:childTnLst>
                              <p:par>
                                <p:cTn id="600" presetID="10" presetClass="entr" presetSubtype="0" fill="hold" nodeType="afterEffect">
                                  <p:stCondLst>
                                    <p:cond delay="0"/>
                                  </p:stCondLst>
                                  <p:childTnLst>
                                    <p:set>
                                      <p:cBhvr>
                                        <p:cTn id="601" dur="1" fill="hold">
                                          <p:stCondLst>
                                            <p:cond delay="0"/>
                                          </p:stCondLst>
                                        </p:cTn>
                                        <p:tgtEl>
                                          <p:spTgt spid="560"/>
                                        </p:tgtEl>
                                        <p:attrNameLst>
                                          <p:attrName>style.visibility</p:attrName>
                                        </p:attrNameLst>
                                      </p:cBhvr>
                                      <p:to>
                                        <p:strVal val="visible"/>
                                      </p:to>
                                    </p:set>
                                    <p:animEffect transition="in" filter="fade">
                                      <p:cBhvr>
                                        <p:cTn id="602" dur="50"/>
                                        <p:tgtEl>
                                          <p:spTgt spid="560"/>
                                        </p:tgtEl>
                                      </p:cBhvr>
                                    </p:animEffect>
                                  </p:childTnLst>
                                </p:cTn>
                              </p:par>
                            </p:childTnLst>
                          </p:cTn>
                        </p:par>
                        <p:par>
                          <p:cTn id="603" fill="hold">
                            <p:stCondLst>
                              <p:cond delay="2950"/>
                            </p:stCondLst>
                            <p:childTnLst>
                              <p:par>
                                <p:cTn id="604" presetID="10" presetClass="entr" presetSubtype="0" fill="hold" nodeType="afterEffect">
                                  <p:stCondLst>
                                    <p:cond delay="0"/>
                                  </p:stCondLst>
                                  <p:childTnLst>
                                    <p:set>
                                      <p:cBhvr>
                                        <p:cTn id="605" dur="1" fill="hold">
                                          <p:stCondLst>
                                            <p:cond delay="0"/>
                                          </p:stCondLst>
                                        </p:cTn>
                                        <p:tgtEl>
                                          <p:spTgt spid="554"/>
                                        </p:tgtEl>
                                        <p:attrNameLst>
                                          <p:attrName>style.visibility</p:attrName>
                                        </p:attrNameLst>
                                      </p:cBhvr>
                                      <p:to>
                                        <p:strVal val="visible"/>
                                      </p:to>
                                    </p:set>
                                    <p:animEffect transition="in" filter="fade">
                                      <p:cBhvr>
                                        <p:cTn id="606" dur="50"/>
                                        <p:tgtEl>
                                          <p:spTgt spid="554"/>
                                        </p:tgtEl>
                                      </p:cBhvr>
                                    </p:animEffect>
                                  </p:childTnLst>
                                </p:cTn>
                              </p:par>
                            </p:childTnLst>
                          </p:cTn>
                        </p:par>
                        <p:par>
                          <p:cTn id="607" fill="hold">
                            <p:stCondLst>
                              <p:cond delay="3000"/>
                            </p:stCondLst>
                            <p:childTnLst>
                              <p:par>
                                <p:cTn id="608" presetID="10" presetClass="entr" presetSubtype="0" fill="hold" nodeType="afterEffect">
                                  <p:stCondLst>
                                    <p:cond delay="0"/>
                                  </p:stCondLst>
                                  <p:childTnLst>
                                    <p:set>
                                      <p:cBhvr>
                                        <p:cTn id="609" dur="1" fill="hold">
                                          <p:stCondLst>
                                            <p:cond delay="0"/>
                                          </p:stCondLst>
                                        </p:cTn>
                                        <p:tgtEl>
                                          <p:spTgt spid="545"/>
                                        </p:tgtEl>
                                        <p:attrNameLst>
                                          <p:attrName>style.visibility</p:attrName>
                                        </p:attrNameLst>
                                      </p:cBhvr>
                                      <p:to>
                                        <p:strVal val="visible"/>
                                      </p:to>
                                    </p:set>
                                    <p:animEffect transition="in" filter="fade">
                                      <p:cBhvr>
                                        <p:cTn id="610" dur="50"/>
                                        <p:tgtEl>
                                          <p:spTgt spid="545"/>
                                        </p:tgtEl>
                                      </p:cBhvr>
                                    </p:animEffect>
                                  </p:childTnLst>
                                </p:cTn>
                              </p:par>
                            </p:childTnLst>
                          </p:cTn>
                        </p:par>
                        <p:par>
                          <p:cTn id="611" fill="hold">
                            <p:stCondLst>
                              <p:cond delay="3050"/>
                            </p:stCondLst>
                            <p:childTnLst>
                              <p:par>
                                <p:cTn id="612" presetID="10" presetClass="entr" presetSubtype="0" fill="hold" nodeType="afterEffect">
                                  <p:stCondLst>
                                    <p:cond delay="0"/>
                                  </p:stCondLst>
                                  <p:childTnLst>
                                    <p:set>
                                      <p:cBhvr>
                                        <p:cTn id="613" dur="1" fill="hold">
                                          <p:stCondLst>
                                            <p:cond delay="0"/>
                                          </p:stCondLst>
                                        </p:cTn>
                                        <p:tgtEl>
                                          <p:spTgt spid="104"/>
                                        </p:tgtEl>
                                        <p:attrNameLst>
                                          <p:attrName>style.visibility</p:attrName>
                                        </p:attrNameLst>
                                      </p:cBhvr>
                                      <p:to>
                                        <p:strVal val="visible"/>
                                      </p:to>
                                    </p:set>
                                    <p:animEffect transition="in" filter="fade">
                                      <p:cBhvr>
                                        <p:cTn id="614" dur="50"/>
                                        <p:tgtEl>
                                          <p:spTgt spid="104"/>
                                        </p:tgtEl>
                                      </p:cBhvr>
                                    </p:animEffect>
                                  </p:childTnLst>
                                </p:cTn>
                              </p:par>
                            </p:childTnLst>
                          </p:cTn>
                        </p:par>
                        <p:par>
                          <p:cTn id="615" fill="hold">
                            <p:stCondLst>
                              <p:cond delay="3100"/>
                            </p:stCondLst>
                            <p:childTnLst>
                              <p:par>
                                <p:cTn id="616" presetID="10" presetClass="entr" presetSubtype="0" fill="hold" nodeType="afterEffect">
                                  <p:stCondLst>
                                    <p:cond delay="0"/>
                                  </p:stCondLst>
                                  <p:childTnLst>
                                    <p:set>
                                      <p:cBhvr>
                                        <p:cTn id="617" dur="1" fill="hold">
                                          <p:stCondLst>
                                            <p:cond delay="0"/>
                                          </p:stCondLst>
                                        </p:cTn>
                                        <p:tgtEl>
                                          <p:spTgt spid="116"/>
                                        </p:tgtEl>
                                        <p:attrNameLst>
                                          <p:attrName>style.visibility</p:attrName>
                                        </p:attrNameLst>
                                      </p:cBhvr>
                                      <p:to>
                                        <p:strVal val="visible"/>
                                      </p:to>
                                    </p:set>
                                    <p:animEffect transition="in" filter="fade">
                                      <p:cBhvr>
                                        <p:cTn id="618" dur="50"/>
                                        <p:tgtEl>
                                          <p:spTgt spid="116"/>
                                        </p:tgtEl>
                                      </p:cBhvr>
                                    </p:animEffect>
                                  </p:childTnLst>
                                </p:cTn>
                              </p:par>
                            </p:childTnLst>
                          </p:cTn>
                        </p:par>
                        <p:par>
                          <p:cTn id="619" fill="hold">
                            <p:stCondLst>
                              <p:cond delay="3150"/>
                            </p:stCondLst>
                            <p:childTnLst>
                              <p:par>
                                <p:cTn id="620" presetID="10" presetClass="entr" presetSubtype="0" fill="hold" nodeType="afterEffect">
                                  <p:stCondLst>
                                    <p:cond delay="0"/>
                                  </p:stCondLst>
                                  <p:childTnLst>
                                    <p:set>
                                      <p:cBhvr>
                                        <p:cTn id="621" dur="1" fill="hold">
                                          <p:stCondLst>
                                            <p:cond delay="0"/>
                                          </p:stCondLst>
                                        </p:cTn>
                                        <p:tgtEl>
                                          <p:spTgt spid="113"/>
                                        </p:tgtEl>
                                        <p:attrNameLst>
                                          <p:attrName>style.visibility</p:attrName>
                                        </p:attrNameLst>
                                      </p:cBhvr>
                                      <p:to>
                                        <p:strVal val="visible"/>
                                      </p:to>
                                    </p:set>
                                    <p:animEffect transition="in" filter="fade">
                                      <p:cBhvr>
                                        <p:cTn id="622" dur="50"/>
                                        <p:tgtEl>
                                          <p:spTgt spid="113"/>
                                        </p:tgtEl>
                                      </p:cBhvr>
                                    </p:animEffect>
                                  </p:childTnLst>
                                </p:cTn>
                              </p:par>
                            </p:childTnLst>
                          </p:cTn>
                        </p:par>
                        <p:par>
                          <p:cTn id="623" fill="hold">
                            <p:stCondLst>
                              <p:cond delay="3200"/>
                            </p:stCondLst>
                            <p:childTnLst>
                              <p:par>
                                <p:cTn id="624" presetID="10" presetClass="entr" presetSubtype="0" fill="hold" nodeType="afterEffect">
                                  <p:stCondLst>
                                    <p:cond delay="0"/>
                                  </p:stCondLst>
                                  <p:childTnLst>
                                    <p:set>
                                      <p:cBhvr>
                                        <p:cTn id="625" dur="1" fill="hold">
                                          <p:stCondLst>
                                            <p:cond delay="0"/>
                                          </p:stCondLst>
                                        </p:cTn>
                                        <p:tgtEl>
                                          <p:spTgt spid="107"/>
                                        </p:tgtEl>
                                        <p:attrNameLst>
                                          <p:attrName>style.visibility</p:attrName>
                                        </p:attrNameLst>
                                      </p:cBhvr>
                                      <p:to>
                                        <p:strVal val="visible"/>
                                      </p:to>
                                    </p:set>
                                    <p:animEffect transition="in" filter="fade">
                                      <p:cBhvr>
                                        <p:cTn id="626" dur="50"/>
                                        <p:tgtEl>
                                          <p:spTgt spid="107"/>
                                        </p:tgtEl>
                                      </p:cBhvr>
                                    </p:animEffect>
                                  </p:childTnLst>
                                </p:cTn>
                              </p:par>
                            </p:childTnLst>
                          </p:cTn>
                        </p:par>
                        <p:par>
                          <p:cTn id="627" fill="hold">
                            <p:stCondLst>
                              <p:cond delay="3250"/>
                            </p:stCondLst>
                            <p:childTnLst>
                              <p:par>
                                <p:cTn id="628" presetID="10" presetClass="entr" presetSubtype="0" fill="hold" nodeType="afterEffect">
                                  <p:stCondLst>
                                    <p:cond delay="0"/>
                                  </p:stCondLst>
                                  <p:childTnLst>
                                    <p:set>
                                      <p:cBhvr>
                                        <p:cTn id="629" dur="1" fill="hold">
                                          <p:stCondLst>
                                            <p:cond delay="0"/>
                                          </p:stCondLst>
                                        </p:cTn>
                                        <p:tgtEl>
                                          <p:spTgt spid="110"/>
                                        </p:tgtEl>
                                        <p:attrNameLst>
                                          <p:attrName>style.visibility</p:attrName>
                                        </p:attrNameLst>
                                      </p:cBhvr>
                                      <p:to>
                                        <p:strVal val="visible"/>
                                      </p:to>
                                    </p:set>
                                    <p:animEffect transition="in" filter="fade">
                                      <p:cBhvr>
                                        <p:cTn id="630" dur="50"/>
                                        <p:tgtEl>
                                          <p:spTgt spid="110"/>
                                        </p:tgtEl>
                                      </p:cBhvr>
                                    </p:animEffect>
                                  </p:childTnLst>
                                </p:cTn>
                              </p:par>
                            </p:childTnLst>
                          </p:cTn>
                        </p:par>
                        <p:par>
                          <p:cTn id="631" fill="hold">
                            <p:stCondLst>
                              <p:cond delay="3300"/>
                            </p:stCondLst>
                            <p:childTnLst>
                              <p:par>
                                <p:cTn id="632" presetID="10" presetClass="entr" presetSubtype="0" fill="hold" nodeType="afterEffect">
                                  <p:stCondLst>
                                    <p:cond delay="0"/>
                                  </p:stCondLst>
                                  <p:childTnLst>
                                    <p:set>
                                      <p:cBhvr>
                                        <p:cTn id="633" dur="1" fill="hold">
                                          <p:stCondLst>
                                            <p:cond delay="0"/>
                                          </p:stCondLst>
                                        </p:cTn>
                                        <p:tgtEl>
                                          <p:spTgt spid="119"/>
                                        </p:tgtEl>
                                        <p:attrNameLst>
                                          <p:attrName>style.visibility</p:attrName>
                                        </p:attrNameLst>
                                      </p:cBhvr>
                                      <p:to>
                                        <p:strVal val="visible"/>
                                      </p:to>
                                    </p:set>
                                    <p:animEffect transition="in" filter="fade">
                                      <p:cBhvr>
                                        <p:cTn id="634" dur="50"/>
                                        <p:tgtEl>
                                          <p:spTgt spid="119"/>
                                        </p:tgtEl>
                                      </p:cBhvr>
                                    </p:animEffect>
                                  </p:childTnLst>
                                </p:cTn>
                              </p:par>
                            </p:childTnLst>
                          </p:cTn>
                        </p:par>
                        <p:par>
                          <p:cTn id="635" fill="hold">
                            <p:stCondLst>
                              <p:cond delay="3350"/>
                            </p:stCondLst>
                            <p:childTnLst>
                              <p:par>
                                <p:cTn id="636" presetID="10" presetClass="entr" presetSubtype="0" fill="hold" nodeType="afterEffect">
                                  <p:stCondLst>
                                    <p:cond delay="0"/>
                                  </p:stCondLst>
                                  <p:childTnLst>
                                    <p:set>
                                      <p:cBhvr>
                                        <p:cTn id="637" dur="1" fill="hold">
                                          <p:stCondLst>
                                            <p:cond delay="0"/>
                                          </p:stCondLst>
                                        </p:cTn>
                                        <p:tgtEl>
                                          <p:spTgt spid="122"/>
                                        </p:tgtEl>
                                        <p:attrNameLst>
                                          <p:attrName>style.visibility</p:attrName>
                                        </p:attrNameLst>
                                      </p:cBhvr>
                                      <p:to>
                                        <p:strVal val="visible"/>
                                      </p:to>
                                    </p:set>
                                    <p:animEffect transition="in" filter="fade">
                                      <p:cBhvr>
                                        <p:cTn id="638" dur="50"/>
                                        <p:tgtEl>
                                          <p:spTgt spid="122"/>
                                        </p:tgtEl>
                                      </p:cBhvr>
                                    </p:animEffect>
                                  </p:childTnLst>
                                </p:cTn>
                              </p:par>
                            </p:childTnLst>
                          </p:cTn>
                        </p:par>
                        <p:par>
                          <p:cTn id="639" fill="hold">
                            <p:stCondLst>
                              <p:cond delay="3400"/>
                            </p:stCondLst>
                            <p:childTnLst>
                              <p:par>
                                <p:cTn id="640" presetID="10" presetClass="entr" presetSubtype="0" fill="hold" nodeType="afterEffect">
                                  <p:stCondLst>
                                    <p:cond delay="0"/>
                                  </p:stCondLst>
                                  <p:childTnLst>
                                    <p:set>
                                      <p:cBhvr>
                                        <p:cTn id="641" dur="1" fill="hold">
                                          <p:stCondLst>
                                            <p:cond delay="0"/>
                                          </p:stCondLst>
                                        </p:cTn>
                                        <p:tgtEl>
                                          <p:spTgt spid="125"/>
                                        </p:tgtEl>
                                        <p:attrNameLst>
                                          <p:attrName>style.visibility</p:attrName>
                                        </p:attrNameLst>
                                      </p:cBhvr>
                                      <p:to>
                                        <p:strVal val="visible"/>
                                      </p:to>
                                    </p:set>
                                    <p:animEffect transition="in" filter="fade">
                                      <p:cBhvr>
                                        <p:cTn id="642" dur="50"/>
                                        <p:tgtEl>
                                          <p:spTgt spid="125"/>
                                        </p:tgtEl>
                                      </p:cBhvr>
                                    </p:animEffect>
                                  </p:childTnLst>
                                </p:cTn>
                              </p:par>
                            </p:childTnLst>
                          </p:cTn>
                        </p:par>
                        <p:par>
                          <p:cTn id="643" fill="hold">
                            <p:stCondLst>
                              <p:cond delay="3450"/>
                            </p:stCondLst>
                            <p:childTnLst>
                              <p:par>
                                <p:cTn id="644" presetID="10" presetClass="entr" presetSubtype="0" fill="hold" nodeType="afterEffect">
                                  <p:stCondLst>
                                    <p:cond delay="0"/>
                                  </p:stCondLst>
                                  <p:childTnLst>
                                    <p:set>
                                      <p:cBhvr>
                                        <p:cTn id="645" dur="1" fill="hold">
                                          <p:stCondLst>
                                            <p:cond delay="0"/>
                                          </p:stCondLst>
                                        </p:cTn>
                                        <p:tgtEl>
                                          <p:spTgt spid="128"/>
                                        </p:tgtEl>
                                        <p:attrNameLst>
                                          <p:attrName>style.visibility</p:attrName>
                                        </p:attrNameLst>
                                      </p:cBhvr>
                                      <p:to>
                                        <p:strVal val="visible"/>
                                      </p:to>
                                    </p:set>
                                    <p:animEffect transition="in" filter="fade">
                                      <p:cBhvr>
                                        <p:cTn id="646" dur="50"/>
                                        <p:tgtEl>
                                          <p:spTgt spid="128"/>
                                        </p:tgtEl>
                                      </p:cBhvr>
                                    </p:animEffect>
                                  </p:childTnLst>
                                </p:cTn>
                              </p:par>
                            </p:childTnLst>
                          </p:cTn>
                        </p:par>
                        <p:par>
                          <p:cTn id="647" fill="hold">
                            <p:stCondLst>
                              <p:cond delay="3500"/>
                            </p:stCondLst>
                            <p:childTnLst>
                              <p:par>
                                <p:cTn id="648" presetID="10" presetClass="entr" presetSubtype="0" fill="hold" nodeType="afterEffect">
                                  <p:stCondLst>
                                    <p:cond delay="0"/>
                                  </p:stCondLst>
                                  <p:childTnLst>
                                    <p:set>
                                      <p:cBhvr>
                                        <p:cTn id="649" dur="1" fill="hold">
                                          <p:stCondLst>
                                            <p:cond delay="0"/>
                                          </p:stCondLst>
                                        </p:cTn>
                                        <p:tgtEl>
                                          <p:spTgt spid="50"/>
                                        </p:tgtEl>
                                        <p:attrNameLst>
                                          <p:attrName>style.visibility</p:attrName>
                                        </p:attrNameLst>
                                      </p:cBhvr>
                                      <p:to>
                                        <p:strVal val="visible"/>
                                      </p:to>
                                    </p:set>
                                    <p:animEffect transition="in" filter="fade">
                                      <p:cBhvr>
                                        <p:cTn id="650" dur="50"/>
                                        <p:tgtEl>
                                          <p:spTgt spid="50"/>
                                        </p:tgtEl>
                                      </p:cBhvr>
                                    </p:animEffect>
                                  </p:childTnLst>
                                </p:cTn>
                              </p:par>
                            </p:childTnLst>
                          </p:cTn>
                        </p:par>
                        <p:par>
                          <p:cTn id="651" fill="hold">
                            <p:stCondLst>
                              <p:cond delay="3550"/>
                            </p:stCondLst>
                            <p:childTnLst>
                              <p:par>
                                <p:cTn id="652" presetID="10" presetClass="entr" presetSubtype="0" fill="hold" nodeType="afterEffect">
                                  <p:stCondLst>
                                    <p:cond delay="0"/>
                                  </p:stCondLst>
                                  <p:childTnLst>
                                    <p:set>
                                      <p:cBhvr>
                                        <p:cTn id="653" dur="1" fill="hold">
                                          <p:stCondLst>
                                            <p:cond delay="0"/>
                                          </p:stCondLst>
                                        </p:cTn>
                                        <p:tgtEl>
                                          <p:spTgt spid="53"/>
                                        </p:tgtEl>
                                        <p:attrNameLst>
                                          <p:attrName>style.visibility</p:attrName>
                                        </p:attrNameLst>
                                      </p:cBhvr>
                                      <p:to>
                                        <p:strVal val="visible"/>
                                      </p:to>
                                    </p:set>
                                    <p:animEffect transition="in" filter="fade">
                                      <p:cBhvr>
                                        <p:cTn id="654" dur="50"/>
                                        <p:tgtEl>
                                          <p:spTgt spid="53"/>
                                        </p:tgtEl>
                                      </p:cBhvr>
                                    </p:animEffect>
                                  </p:childTnLst>
                                </p:cTn>
                              </p:par>
                            </p:childTnLst>
                          </p:cTn>
                        </p:par>
                        <p:par>
                          <p:cTn id="655" fill="hold">
                            <p:stCondLst>
                              <p:cond delay="3600"/>
                            </p:stCondLst>
                            <p:childTnLst>
                              <p:par>
                                <p:cTn id="656" presetID="10" presetClass="entr" presetSubtype="0" fill="hold" nodeType="afterEffect">
                                  <p:stCondLst>
                                    <p:cond delay="0"/>
                                  </p:stCondLst>
                                  <p:childTnLst>
                                    <p:set>
                                      <p:cBhvr>
                                        <p:cTn id="657" dur="1" fill="hold">
                                          <p:stCondLst>
                                            <p:cond delay="0"/>
                                          </p:stCondLst>
                                        </p:cTn>
                                        <p:tgtEl>
                                          <p:spTgt spid="74"/>
                                        </p:tgtEl>
                                        <p:attrNameLst>
                                          <p:attrName>style.visibility</p:attrName>
                                        </p:attrNameLst>
                                      </p:cBhvr>
                                      <p:to>
                                        <p:strVal val="visible"/>
                                      </p:to>
                                    </p:set>
                                    <p:animEffect transition="in" filter="fade">
                                      <p:cBhvr>
                                        <p:cTn id="658" dur="50"/>
                                        <p:tgtEl>
                                          <p:spTgt spid="74"/>
                                        </p:tgtEl>
                                      </p:cBhvr>
                                    </p:animEffect>
                                  </p:childTnLst>
                                </p:cTn>
                              </p:par>
                            </p:childTnLst>
                          </p:cTn>
                        </p:par>
                        <p:par>
                          <p:cTn id="659" fill="hold">
                            <p:stCondLst>
                              <p:cond delay="3650"/>
                            </p:stCondLst>
                            <p:childTnLst>
                              <p:par>
                                <p:cTn id="660" presetID="10" presetClass="entr" presetSubtype="0" fill="hold" nodeType="afterEffect">
                                  <p:stCondLst>
                                    <p:cond delay="0"/>
                                  </p:stCondLst>
                                  <p:childTnLst>
                                    <p:set>
                                      <p:cBhvr>
                                        <p:cTn id="661" dur="1" fill="hold">
                                          <p:stCondLst>
                                            <p:cond delay="0"/>
                                          </p:stCondLst>
                                        </p:cTn>
                                        <p:tgtEl>
                                          <p:spTgt spid="83"/>
                                        </p:tgtEl>
                                        <p:attrNameLst>
                                          <p:attrName>style.visibility</p:attrName>
                                        </p:attrNameLst>
                                      </p:cBhvr>
                                      <p:to>
                                        <p:strVal val="visible"/>
                                      </p:to>
                                    </p:set>
                                    <p:animEffect transition="in" filter="fade">
                                      <p:cBhvr>
                                        <p:cTn id="662" dur="50"/>
                                        <p:tgtEl>
                                          <p:spTgt spid="83"/>
                                        </p:tgtEl>
                                      </p:cBhvr>
                                    </p:animEffect>
                                  </p:childTnLst>
                                </p:cTn>
                              </p:par>
                            </p:childTnLst>
                          </p:cTn>
                        </p:par>
                        <p:par>
                          <p:cTn id="663" fill="hold">
                            <p:stCondLst>
                              <p:cond delay="3700"/>
                            </p:stCondLst>
                            <p:childTnLst>
                              <p:par>
                                <p:cTn id="664" presetID="10" presetClass="entr" presetSubtype="0" fill="hold" nodeType="afterEffect">
                                  <p:stCondLst>
                                    <p:cond delay="0"/>
                                  </p:stCondLst>
                                  <p:childTnLst>
                                    <p:set>
                                      <p:cBhvr>
                                        <p:cTn id="665" dur="1" fill="hold">
                                          <p:stCondLst>
                                            <p:cond delay="0"/>
                                          </p:stCondLst>
                                        </p:cTn>
                                        <p:tgtEl>
                                          <p:spTgt spid="86"/>
                                        </p:tgtEl>
                                        <p:attrNameLst>
                                          <p:attrName>style.visibility</p:attrName>
                                        </p:attrNameLst>
                                      </p:cBhvr>
                                      <p:to>
                                        <p:strVal val="visible"/>
                                      </p:to>
                                    </p:set>
                                    <p:animEffect transition="in" filter="fade">
                                      <p:cBhvr>
                                        <p:cTn id="666" dur="50"/>
                                        <p:tgtEl>
                                          <p:spTgt spid="86"/>
                                        </p:tgtEl>
                                      </p:cBhvr>
                                    </p:animEffect>
                                  </p:childTnLst>
                                </p:cTn>
                              </p:par>
                            </p:childTnLst>
                          </p:cTn>
                        </p:par>
                        <p:par>
                          <p:cTn id="667" fill="hold">
                            <p:stCondLst>
                              <p:cond delay="3750"/>
                            </p:stCondLst>
                            <p:childTnLst>
                              <p:par>
                                <p:cTn id="668" presetID="10" presetClass="entr" presetSubtype="0" fill="hold" nodeType="afterEffect">
                                  <p:stCondLst>
                                    <p:cond delay="0"/>
                                  </p:stCondLst>
                                  <p:childTnLst>
                                    <p:set>
                                      <p:cBhvr>
                                        <p:cTn id="669" dur="1" fill="hold">
                                          <p:stCondLst>
                                            <p:cond delay="0"/>
                                          </p:stCondLst>
                                        </p:cTn>
                                        <p:tgtEl>
                                          <p:spTgt spid="89"/>
                                        </p:tgtEl>
                                        <p:attrNameLst>
                                          <p:attrName>style.visibility</p:attrName>
                                        </p:attrNameLst>
                                      </p:cBhvr>
                                      <p:to>
                                        <p:strVal val="visible"/>
                                      </p:to>
                                    </p:set>
                                    <p:animEffect transition="in" filter="fade">
                                      <p:cBhvr>
                                        <p:cTn id="670" dur="50"/>
                                        <p:tgtEl>
                                          <p:spTgt spid="89"/>
                                        </p:tgtEl>
                                      </p:cBhvr>
                                    </p:animEffect>
                                  </p:childTnLst>
                                </p:cTn>
                              </p:par>
                            </p:childTnLst>
                          </p:cTn>
                        </p:par>
                        <p:par>
                          <p:cTn id="671" fill="hold">
                            <p:stCondLst>
                              <p:cond delay="3800"/>
                            </p:stCondLst>
                            <p:childTnLst>
                              <p:par>
                                <p:cTn id="672" presetID="10" presetClass="entr" presetSubtype="0" fill="hold" nodeType="afterEffect">
                                  <p:stCondLst>
                                    <p:cond delay="0"/>
                                  </p:stCondLst>
                                  <p:childTnLst>
                                    <p:set>
                                      <p:cBhvr>
                                        <p:cTn id="673" dur="1" fill="hold">
                                          <p:stCondLst>
                                            <p:cond delay="0"/>
                                          </p:stCondLst>
                                        </p:cTn>
                                        <p:tgtEl>
                                          <p:spTgt spid="92"/>
                                        </p:tgtEl>
                                        <p:attrNameLst>
                                          <p:attrName>style.visibility</p:attrName>
                                        </p:attrNameLst>
                                      </p:cBhvr>
                                      <p:to>
                                        <p:strVal val="visible"/>
                                      </p:to>
                                    </p:set>
                                    <p:animEffect transition="in" filter="fade">
                                      <p:cBhvr>
                                        <p:cTn id="674" dur="50"/>
                                        <p:tgtEl>
                                          <p:spTgt spid="92"/>
                                        </p:tgtEl>
                                      </p:cBhvr>
                                    </p:animEffect>
                                  </p:childTnLst>
                                </p:cTn>
                              </p:par>
                            </p:childTnLst>
                          </p:cTn>
                        </p:par>
                        <p:par>
                          <p:cTn id="675" fill="hold">
                            <p:stCondLst>
                              <p:cond delay="3850"/>
                            </p:stCondLst>
                            <p:childTnLst>
                              <p:par>
                                <p:cTn id="676" presetID="10" presetClass="entr" presetSubtype="0" fill="hold" nodeType="afterEffect">
                                  <p:stCondLst>
                                    <p:cond delay="0"/>
                                  </p:stCondLst>
                                  <p:childTnLst>
                                    <p:set>
                                      <p:cBhvr>
                                        <p:cTn id="677" dur="1" fill="hold">
                                          <p:stCondLst>
                                            <p:cond delay="0"/>
                                          </p:stCondLst>
                                        </p:cTn>
                                        <p:tgtEl>
                                          <p:spTgt spid="95"/>
                                        </p:tgtEl>
                                        <p:attrNameLst>
                                          <p:attrName>style.visibility</p:attrName>
                                        </p:attrNameLst>
                                      </p:cBhvr>
                                      <p:to>
                                        <p:strVal val="visible"/>
                                      </p:to>
                                    </p:set>
                                    <p:animEffect transition="in" filter="fade">
                                      <p:cBhvr>
                                        <p:cTn id="678" dur="50"/>
                                        <p:tgtEl>
                                          <p:spTgt spid="95"/>
                                        </p:tgtEl>
                                      </p:cBhvr>
                                    </p:animEffect>
                                  </p:childTnLst>
                                </p:cTn>
                              </p:par>
                            </p:childTnLst>
                          </p:cTn>
                        </p:par>
                        <p:par>
                          <p:cTn id="679" fill="hold">
                            <p:stCondLst>
                              <p:cond delay="3900"/>
                            </p:stCondLst>
                            <p:childTnLst>
                              <p:par>
                                <p:cTn id="680" presetID="10" presetClass="entr" presetSubtype="0" fill="hold" nodeType="afterEffect">
                                  <p:stCondLst>
                                    <p:cond delay="0"/>
                                  </p:stCondLst>
                                  <p:childTnLst>
                                    <p:set>
                                      <p:cBhvr>
                                        <p:cTn id="681" dur="1" fill="hold">
                                          <p:stCondLst>
                                            <p:cond delay="0"/>
                                          </p:stCondLst>
                                        </p:cTn>
                                        <p:tgtEl>
                                          <p:spTgt spid="98"/>
                                        </p:tgtEl>
                                        <p:attrNameLst>
                                          <p:attrName>style.visibility</p:attrName>
                                        </p:attrNameLst>
                                      </p:cBhvr>
                                      <p:to>
                                        <p:strVal val="visible"/>
                                      </p:to>
                                    </p:set>
                                    <p:animEffect transition="in" filter="fade">
                                      <p:cBhvr>
                                        <p:cTn id="682" dur="50"/>
                                        <p:tgtEl>
                                          <p:spTgt spid="98"/>
                                        </p:tgtEl>
                                      </p:cBhvr>
                                    </p:animEffect>
                                  </p:childTnLst>
                                </p:cTn>
                              </p:par>
                            </p:childTnLst>
                          </p:cTn>
                        </p:par>
                        <p:par>
                          <p:cTn id="683" fill="hold">
                            <p:stCondLst>
                              <p:cond delay="3950"/>
                            </p:stCondLst>
                            <p:childTnLst>
                              <p:par>
                                <p:cTn id="684" presetID="10" presetClass="entr" presetSubtype="0" fill="hold" nodeType="afterEffect">
                                  <p:stCondLst>
                                    <p:cond delay="0"/>
                                  </p:stCondLst>
                                  <p:childTnLst>
                                    <p:set>
                                      <p:cBhvr>
                                        <p:cTn id="685" dur="1" fill="hold">
                                          <p:stCondLst>
                                            <p:cond delay="0"/>
                                          </p:stCondLst>
                                        </p:cTn>
                                        <p:tgtEl>
                                          <p:spTgt spid="101"/>
                                        </p:tgtEl>
                                        <p:attrNameLst>
                                          <p:attrName>style.visibility</p:attrName>
                                        </p:attrNameLst>
                                      </p:cBhvr>
                                      <p:to>
                                        <p:strVal val="visible"/>
                                      </p:to>
                                    </p:set>
                                    <p:animEffect transition="in" filter="fade">
                                      <p:cBhvr>
                                        <p:cTn id="686" dur="50"/>
                                        <p:tgtEl>
                                          <p:spTgt spid="101"/>
                                        </p:tgtEl>
                                      </p:cBhvr>
                                    </p:animEffect>
                                  </p:childTnLst>
                                </p:cTn>
                              </p:par>
                            </p:childTnLst>
                          </p:cTn>
                        </p:par>
                        <p:par>
                          <p:cTn id="687" fill="hold">
                            <p:stCondLst>
                              <p:cond delay="4000"/>
                            </p:stCondLst>
                            <p:childTnLst>
                              <p:par>
                                <p:cTn id="688" presetID="10" presetClass="entr" presetSubtype="0" fill="hold" nodeType="afterEffect">
                                  <p:stCondLst>
                                    <p:cond delay="0"/>
                                  </p:stCondLst>
                                  <p:childTnLst>
                                    <p:set>
                                      <p:cBhvr>
                                        <p:cTn id="689" dur="1" fill="hold">
                                          <p:stCondLst>
                                            <p:cond delay="0"/>
                                          </p:stCondLst>
                                        </p:cTn>
                                        <p:tgtEl>
                                          <p:spTgt spid="542"/>
                                        </p:tgtEl>
                                        <p:attrNameLst>
                                          <p:attrName>style.visibility</p:attrName>
                                        </p:attrNameLst>
                                      </p:cBhvr>
                                      <p:to>
                                        <p:strVal val="visible"/>
                                      </p:to>
                                    </p:set>
                                    <p:animEffect transition="in" filter="fade">
                                      <p:cBhvr>
                                        <p:cTn id="690" dur="50"/>
                                        <p:tgtEl>
                                          <p:spTgt spid="542"/>
                                        </p:tgtEl>
                                      </p:cBhvr>
                                    </p:animEffect>
                                  </p:childTnLst>
                                </p:cTn>
                              </p:par>
                            </p:childTnLst>
                          </p:cTn>
                        </p:par>
                        <p:par>
                          <p:cTn id="691" fill="hold">
                            <p:stCondLst>
                              <p:cond delay="4050"/>
                            </p:stCondLst>
                            <p:childTnLst>
                              <p:par>
                                <p:cTn id="692" presetID="10" presetClass="entr" presetSubtype="0" fill="hold" nodeType="afterEffect">
                                  <p:stCondLst>
                                    <p:cond delay="0"/>
                                  </p:stCondLst>
                                  <p:childTnLst>
                                    <p:set>
                                      <p:cBhvr>
                                        <p:cTn id="693" dur="1" fill="hold">
                                          <p:stCondLst>
                                            <p:cond delay="0"/>
                                          </p:stCondLst>
                                        </p:cTn>
                                        <p:tgtEl>
                                          <p:spTgt spid="548"/>
                                        </p:tgtEl>
                                        <p:attrNameLst>
                                          <p:attrName>style.visibility</p:attrName>
                                        </p:attrNameLst>
                                      </p:cBhvr>
                                      <p:to>
                                        <p:strVal val="visible"/>
                                      </p:to>
                                    </p:set>
                                    <p:animEffect transition="in" filter="fade">
                                      <p:cBhvr>
                                        <p:cTn id="694" dur="50"/>
                                        <p:tgtEl>
                                          <p:spTgt spid="548"/>
                                        </p:tgtEl>
                                      </p:cBhvr>
                                    </p:animEffect>
                                  </p:childTnLst>
                                </p:cTn>
                              </p:par>
                            </p:childTnLst>
                          </p:cTn>
                        </p:par>
                        <p:par>
                          <p:cTn id="695" fill="hold">
                            <p:stCondLst>
                              <p:cond delay="4100"/>
                            </p:stCondLst>
                            <p:childTnLst>
                              <p:par>
                                <p:cTn id="696" presetID="10" presetClass="entr" presetSubtype="0" fill="hold" nodeType="afterEffect">
                                  <p:stCondLst>
                                    <p:cond delay="0"/>
                                  </p:stCondLst>
                                  <p:childTnLst>
                                    <p:set>
                                      <p:cBhvr>
                                        <p:cTn id="697" dur="1" fill="hold">
                                          <p:stCondLst>
                                            <p:cond delay="0"/>
                                          </p:stCondLst>
                                        </p:cTn>
                                        <p:tgtEl>
                                          <p:spTgt spid="551"/>
                                        </p:tgtEl>
                                        <p:attrNameLst>
                                          <p:attrName>style.visibility</p:attrName>
                                        </p:attrNameLst>
                                      </p:cBhvr>
                                      <p:to>
                                        <p:strVal val="visible"/>
                                      </p:to>
                                    </p:set>
                                    <p:animEffect transition="in" filter="fade">
                                      <p:cBhvr>
                                        <p:cTn id="698" dur="50"/>
                                        <p:tgtEl>
                                          <p:spTgt spid="551"/>
                                        </p:tgtEl>
                                      </p:cBhvr>
                                    </p:animEffect>
                                  </p:childTnLst>
                                </p:cTn>
                              </p:par>
                            </p:childTnLst>
                          </p:cTn>
                        </p:par>
                        <p:par>
                          <p:cTn id="699" fill="hold">
                            <p:stCondLst>
                              <p:cond delay="4150"/>
                            </p:stCondLst>
                            <p:childTnLst>
                              <p:par>
                                <p:cTn id="700" presetID="10" presetClass="entr" presetSubtype="0" fill="hold" nodeType="afterEffect">
                                  <p:stCondLst>
                                    <p:cond delay="0"/>
                                  </p:stCondLst>
                                  <p:childTnLst>
                                    <p:set>
                                      <p:cBhvr>
                                        <p:cTn id="701" dur="1" fill="hold">
                                          <p:stCondLst>
                                            <p:cond delay="0"/>
                                          </p:stCondLst>
                                        </p:cTn>
                                        <p:tgtEl>
                                          <p:spTgt spid="557"/>
                                        </p:tgtEl>
                                        <p:attrNameLst>
                                          <p:attrName>style.visibility</p:attrName>
                                        </p:attrNameLst>
                                      </p:cBhvr>
                                      <p:to>
                                        <p:strVal val="visible"/>
                                      </p:to>
                                    </p:set>
                                    <p:animEffect transition="in" filter="fade">
                                      <p:cBhvr>
                                        <p:cTn id="702" dur="50"/>
                                        <p:tgtEl>
                                          <p:spTgt spid="557"/>
                                        </p:tgtEl>
                                      </p:cBhvr>
                                    </p:animEffect>
                                  </p:childTnLst>
                                </p:cTn>
                              </p:par>
                            </p:childTnLst>
                          </p:cTn>
                        </p:par>
                        <p:par>
                          <p:cTn id="703" fill="hold">
                            <p:stCondLst>
                              <p:cond delay="4200"/>
                            </p:stCondLst>
                            <p:childTnLst>
                              <p:par>
                                <p:cTn id="704" presetID="10" presetClass="entr" presetSubtype="0" fill="hold" nodeType="afterEffect">
                                  <p:stCondLst>
                                    <p:cond delay="0"/>
                                  </p:stCondLst>
                                  <p:childTnLst>
                                    <p:set>
                                      <p:cBhvr>
                                        <p:cTn id="705" dur="1" fill="hold">
                                          <p:stCondLst>
                                            <p:cond delay="0"/>
                                          </p:stCondLst>
                                        </p:cTn>
                                        <p:tgtEl>
                                          <p:spTgt spid="563"/>
                                        </p:tgtEl>
                                        <p:attrNameLst>
                                          <p:attrName>style.visibility</p:attrName>
                                        </p:attrNameLst>
                                      </p:cBhvr>
                                      <p:to>
                                        <p:strVal val="visible"/>
                                      </p:to>
                                    </p:set>
                                    <p:animEffect transition="in" filter="fade">
                                      <p:cBhvr>
                                        <p:cTn id="706" dur="50"/>
                                        <p:tgtEl>
                                          <p:spTgt spid="563"/>
                                        </p:tgtEl>
                                      </p:cBhvr>
                                    </p:animEffect>
                                  </p:childTnLst>
                                </p:cTn>
                              </p:par>
                            </p:childTnLst>
                          </p:cTn>
                        </p:par>
                        <p:par>
                          <p:cTn id="707" fill="hold">
                            <p:stCondLst>
                              <p:cond delay="4250"/>
                            </p:stCondLst>
                            <p:childTnLst>
                              <p:par>
                                <p:cTn id="708" presetID="10" presetClass="entr" presetSubtype="0" fill="hold" nodeType="afterEffect">
                                  <p:stCondLst>
                                    <p:cond delay="0"/>
                                  </p:stCondLst>
                                  <p:childTnLst>
                                    <p:set>
                                      <p:cBhvr>
                                        <p:cTn id="709" dur="1" fill="hold">
                                          <p:stCondLst>
                                            <p:cond delay="0"/>
                                          </p:stCondLst>
                                        </p:cTn>
                                        <p:tgtEl>
                                          <p:spTgt spid="308"/>
                                        </p:tgtEl>
                                        <p:attrNameLst>
                                          <p:attrName>style.visibility</p:attrName>
                                        </p:attrNameLst>
                                      </p:cBhvr>
                                      <p:to>
                                        <p:strVal val="visible"/>
                                      </p:to>
                                    </p:set>
                                    <p:animEffect transition="in" filter="fade">
                                      <p:cBhvr>
                                        <p:cTn id="710" dur="50"/>
                                        <p:tgtEl>
                                          <p:spTgt spid="308"/>
                                        </p:tgtEl>
                                      </p:cBhvr>
                                    </p:animEffect>
                                  </p:childTnLst>
                                </p:cTn>
                              </p:par>
                            </p:childTnLst>
                          </p:cTn>
                        </p:par>
                        <p:par>
                          <p:cTn id="711" fill="hold">
                            <p:stCondLst>
                              <p:cond delay="4300"/>
                            </p:stCondLst>
                            <p:childTnLst>
                              <p:par>
                                <p:cTn id="712" presetID="10" presetClass="entr" presetSubtype="0" fill="hold" nodeType="afterEffect">
                                  <p:stCondLst>
                                    <p:cond delay="0"/>
                                  </p:stCondLst>
                                  <p:childTnLst>
                                    <p:set>
                                      <p:cBhvr>
                                        <p:cTn id="713" dur="1" fill="hold">
                                          <p:stCondLst>
                                            <p:cond delay="0"/>
                                          </p:stCondLst>
                                        </p:cTn>
                                        <p:tgtEl>
                                          <p:spTgt spid="314"/>
                                        </p:tgtEl>
                                        <p:attrNameLst>
                                          <p:attrName>style.visibility</p:attrName>
                                        </p:attrNameLst>
                                      </p:cBhvr>
                                      <p:to>
                                        <p:strVal val="visible"/>
                                      </p:to>
                                    </p:set>
                                    <p:animEffect transition="in" filter="fade">
                                      <p:cBhvr>
                                        <p:cTn id="714" dur="50"/>
                                        <p:tgtEl>
                                          <p:spTgt spid="314"/>
                                        </p:tgtEl>
                                      </p:cBhvr>
                                    </p:animEffect>
                                  </p:childTnLst>
                                </p:cTn>
                              </p:par>
                            </p:childTnLst>
                          </p:cTn>
                        </p:par>
                        <p:par>
                          <p:cTn id="715" fill="hold">
                            <p:stCondLst>
                              <p:cond delay="4350"/>
                            </p:stCondLst>
                            <p:childTnLst>
                              <p:par>
                                <p:cTn id="716" presetID="10" presetClass="entr" presetSubtype="0" fill="hold" nodeType="afterEffect">
                                  <p:stCondLst>
                                    <p:cond delay="0"/>
                                  </p:stCondLst>
                                  <p:childTnLst>
                                    <p:set>
                                      <p:cBhvr>
                                        <p:cTn id="717" dur="1" fill="hold">
                                          <p:stCondLst>
                                            <p:cond delay="0"/>
                                          </p:stCondLst>
                                        </p:cTn>
                                        <p:tgtEl>
                                          <p:spTgt spid="320"/>
                                        </p:tgtEl>
                                        <p:attrNameLst>
                                          <p:attrName>style.visibility</p:attrName>
                                        </p:attrNameLst>
                                      </p:cBhvr>
                                      <p:to>
                                        <p:strVal val="visible"/>
                                      </p:to>
                                    </p:set>
                                    <p:animEffect transition="in" filter="fade">
                                      <p:cBhvr>
                                        <p:cTn id="718" dur="50"/>
                                        <p:tgtEl>
                                          <p:spTgt spid="320"/>
                                        </p:tgtEl>
                                      </p:cBhvr>
                                    </p:animEffect>
                                  </p:childTnLst>
                                </p:cTn>
                              </p:par>
                            </p:childTnLst>
                          </p:cTn>
                        </p:par>
                        <p:par>
                          <p:cTn id="719" fill="hold">
                            <p:stCondLst>
                              <p:cond delay="4400"/>
                            </p:stCondLst>
                            <p:childTnLst>
                              <p:par>
                                <p:cTn id="720" presetID="10" presetClass="entr" presetSubtype="0" fill="hold" nodeType="afterEffect">
                                  <p:stCondLst>
                                    <p:cond delay="0"/>
                                  </p:stCondLst>
                                  <p:childTnLst>
                                    <p:set>
                                      <p:cBhvr>
                                        <p:cTn id="721" dur="1" fill="hold">
                                          <p:stCondLst>
                                            <p:cond delay="0"/>
                                          </p:stCondLst>
                                        </p:cTn>
                                        <p:tgtEl>
                                          <p:spTgt spid="326"/>
                                        </p:tgtEl>
                                        <p:attrNameLst>
                                          <p:attrName>style.visibility</p:attrName>
                                        </p:attrNameLst>
                                      </p:cBhvr>
                                      <p:to>
                                        <p:strVal val="visible"/>
                                      </p:to>
                                    </p:set>
                                    <p:animEffect transition="in" filter="fade">
                                      <p:cBhvr>
                                        <p:cTn id="722" dur="50"/>
                                        <p:tgtEl>
                                          <p:spTgt spid="326"/>
                                        </p:tgtEl>
                                      </p:cBhvr>
                                    </p:animEffect>
                                  </p:childTnLst>
                                </p:cTn>
                              </p:par>
                            </p:childTnLst>
                          </p:cTn>
                        </p:par>
                        <p:par>
                          <p:cTn id="723" fill="hold">
                            <p:stCondLst>
                              <p:cond delay="4450"/>
                            </p:stCondLst>
                            <p:childTnLst>
                              <p:par>
                                <p:cTn id="724" presetID="10" presetClass="entr" presetSubtype="0" fill="hold" nodeType="afterEffect">
                                  <p:stCondLst>
                                    <p:cond delay="0"/>
                                  </p:stCondLst>
                                  <p:childTnLst>
                                    <p:set>
                                      <p:cBhvr>
                                        <p:cTn id="725" dur="1" fill="hold">
                                          <p:stCondLst>
                                            <p:cond delay="0"/>
                                          </p:stCondLst>
                                        </p:cTn>
                                        <p:tgtEl>
                                          <p:spTgt spid="332"/>
                                        </p:tgtEl>
                                        <p:attrNameLst>
                                          <p:attrName>style.visibility</p:attrName>
                                        </p:attrNameLst>
                                      </p:cBhvr>
                                      <p:to>
                                        <p:strVal val="visible"/>
                                      </p:to>
                                    </p:set>
                                    <p:animEffect transition="in" filter="fade">
                                      <p:cBhvr>
                                        <p:cTn id="726" dur="50"/>
                                        <p:tgtEl>
                                          <p:spTgt spid="332"/>
                                        </p:tgtEl>
                                      </p:cBhvr>
                                    </p:animEffect>
                                  </p:childTnLst>
                                </p:cTn>
                              </p:par>
                            </p:childTnLst>
                          </p:cTn>
                        </p:par>
                        <p:par>
                          <p:cTn id="727" fill="hold">
                            <p:stCondLst>
                              <p:cond delay="4500"/>
                            </p:stCondLst>
                            <p:childTnLst>
                              <p:par>
                                <p:cTn id="728" presetID="10" presetClass="entr" presetSubtype="0" fill="hold" nodeType="afterEffect">
                                  <p:stCondLst>
                                    <p:cond delay="0"/>
                                  </p:stCondLst>
                                  <p:childTnLst>
                                    <p:set>
                                      <p:cBhvr>
                                        <p:cTn id="729" dur="1" fill="hold">
                                          <p:stCondLst>
                                            <p:cond delay="0"/>
                                          </p:stCondLst>
                                        </p:cTn>
                                        <p:tgtEl>
                                          <p:spTgt spid="338"/>
                                        </p:tgtEl>
                                        <p:attrNameLst>
                                          <p:attrName>style.visibility</p:attrName>
                                        </p:attrNameLst>
                                      </p:cBhvr>
                                      <p:to>
                                        <p:strVal val="visible"/>
                                      </p:to>
                                    </p:set>
                                    <p:animEffect transition="in" filter="fade">
                                      <p:cBhvr>
                                        <p:cTn id="730" dur="50"/>
                                        <p:tgtEl>
                                          <p:spTgt spid="338"/>
                                        </p:tgtEl>
                                      </p:cBhvr>
                                    </p:animEffect>
                                  </p:childTnLst>
                                </p:cTn>
                              </p:par>
                            </p:childTnLst>
                          </p:cTn>
                        </p:par>
                        <p:par>
                          <p:cTn id="731" fill="hold">
                            <p:stCondLst>
                              <p:cond delay="4550"/>
                            </p:stCondLst>
                            <p:childTnLst>
                              <p:par>
                                <p:cTn id="732" presetID="10" presetClass="entr" presetSubtype="0" fill="hold" nodeType="afterEffect">
                                  <p:stCondLst>
                                    <p:cond delay="0"/>
                                  </p:stCondLst>
                                  <p:childTnLst>
                                    <p:set>
                                      <p:cBhvr>
                                        <p:cTn id="733" dur="1" fill="hold">
                                          <p:stCondLst>
                                            <p:cond delay="0"/>
                                          </p:stCondLst>
                                        </p:cTn>
                                        <p:tgtEl>
                                          <p:spTgt spid="344"/>
                                        </p:tgtEl>
                                        <p:attrNameLst>
                                          <p:attrName>style.visibility</p:attrName>
                                        </p:attrNameLst>
                                      </p:cBhvr>
                                      <p:to>
                                        <p:strVal val="visible"/>
                                      </p:to>
                                    </p:set>
                                    <p:animEffect transition="in" filter="fade">
                                      <p:cBhvr>
                                        <p:cTn id="734" dur="50"/>
                                        <p:tgtEl>
                                          <p:spTgt spid="344"/>
                                        </p:tgtEl>
                                      </p:cBhvr>
                                    </p:animEffect>
                                  </p:childTnLst>
                                </p:cTn>
                              </p:par>
                            </p:childTnLst>
                          </p:cTn>
                        </p:par>
                        <p:par>
                          <p:cTn id="735" fill="hold">
                            <p:stCondLst>
                              <p:cond delay="4600"/>
                            </p:stCondLst>
                            <p:childTnLst>
                              <p:par>
                                <p:cTn id="736" presetID="10" presetClass="entr" presetSubtype="0" fill="hold" nodeType="afterEffect">
                                  <p:stCondLst>
                                    <p:cond delay="0"/>
                                  </p:stCondLst>
                                  <p:childTnLst>
                                    <p:set>
                                      <p:cBhvr>
                                        <p:cTn id="737" dur="1" fill="hold">
                                          <p:stCondLst>
                                            <p:cond delay="0"/>
                                          </p:stCondLst>
                                        </p:cTn>
                                        <p:tgtEl>
                                          <p:spTgt spid="350"/>
                                        </p:tgtEl>
                                        <p:attrNameLst>
                                          <p:attrName>style.visibility</p:attrName>
                                        </p:attrNameLst>
                                      </p:cBhvr>
                                      <p:to>
                                        <p:strVal val="visible"/>
                                      </p:to>
                                    </p:set>
                                    <p:animEffect transition="in" filter="fade">
                                      <p:cBhvr>
                                        <p:cTn id="738" dur="50"/>
                                        <p:tgtEl>
                                          <p:spTgt spid="350"/>
                                        </p:tgtEl>
                                      </p:cBhvr>
                                    </p:animEffect>
                                  </p:childTnLst>
                                </p:cTn>
                              </p:par>
                            </p:childTnLst>
                          </p:cTn>
                        </p:par>
                        <p:par>
                          <p:cTn id="739" fill="hold">
                            <p:stCondLst>
                              <p:cond delay="4650"/>
                            </p:stCondLst>
                            <p:childTnLst>
                              <p:par>
                                <p:cTn id="740" presetID="10" presetClass="entr" presetSubtype="0" fill="hold" nodeType="afterEffect">
                                  <p:stCondLst>
                                    <p:cond delay="0"/>
                                  </p:stCondLst>
                                  <p:childTnLst>
                                    <p:set>
                                      <p:cBhvr>
                                        <p:cTn id="741" dur="1" fill="hold">
                                          <p:stCondLst>
                                            <p:cond delay="0"/>
                                          </p:stCondLst>
                                        </p:cTn>
                                        <p:tgtEl>
                                          <p:spTgt spid="356"/>
                                        </p:tgtEl>
                                        <p:attrNameLst>
                                          <p:attrName>style.visibility</p:attrName>
                                        </p:attrNameLst>
                                      </p:cBhvr>
                                      <p:to>
                                        <p:strVal val="visible"/>
                                      </p:to>
                                    </p:set>
                                    <p:animEffect transition="in" filter="fade">
                                      <p:cBhvr>
                                        <p:cTn id="742" dur="50"/>
                                        <p:tgtEl>
                                          <p:spTgt spid="356"/>
                                        </p:tgtEl>
                                      </p:cBhvr>
                                    </p:animEffect>
                                  </p:childTnLst>
                                </p:cTn>
                              </p:par>
                            </p:childTnLst>
                          </p:cTn>
                        </p:par>
                        <p:par>
                          <p:cTn id="743" fill="hold">
                            <p:stCondLst>
                              <p:cond delay="4700"/>
                            </p:stCondLst>
                            <p:childTnLst>
                              <p:par>
                                <p:cTn id="744" presetID="10" presetClass="entr" presetSubtype="0" fill="hold" nodeType="afterEffect">
                                  <p:stCondLst>
                                    <p:cond delay="0"/>
                                  </p:stCondLst>
                                  <p:childTnLst>
                                    <p:set>
                                      <p:cBhvr>
                                        <p:cTn id="745" dur="1" fill="hold">
                                          <p:stCondLst>
                                            <p:cond delay="0"/>
                                          </p:stCondLst>
                                        </p:cTn>
                                        <p:tgtEl>
                                          <p:spTgt spid="362"/>
                                        </p:tgtEl>
                                        <p:attrNameLst>
                                          <p:attrName>style.visibility</p:attrName>
                                        </p:attrNameLst>
                                      </p:cBhvr>
                                      <p:to>
                                        <p:strVal val="visible"/>
                                      </p:to>
                                    </p:set>
                                    <p:animEffect transition="in" filter="fade">
                                      <p:cBhvr>
                                        <p:cTn id="746" dur="50"/>
                                        <p:tgtEl>
                                          <p:spTgt spid="362"/>
                                        </p:tgtEl>
                                      </p:cBhvr>
                                    </p:animEffect>
                                  </p:childTnLst>
                                </p:cTn>
                              </p:par>
                            </p:childTnLst>
                          </p:cTn>
                        </p:par>
                        <p:par>
                          <p:cTn id="747" fill="hold">
                            <p:stCondLst>
                              <p:cond delay="4750"/>
                            </p:stCondLst>
                            <p:childTnLst>
                              <p:par>
                                <p:cTn id="748" presetID="10" presetClass="entr" presetSubtype="0" fill="hold" nodeType="afterEffect">
                                  <p:stCondLst>
                                    <p:cond delay="0"/>
                                  </p:stCondLst>
                                  <p:childTnLst>
                                    <p:set>
                                      <p:cBhvr>
                                        <p:cTn id="749" dur="1" fill="hold">
                                          <p:stCondLst>
                                            <p:cond delay="0"/>
                                          </p:stCondLst>
                                        </p:cTn>
                                        <p:tgtEl>
                                          <p:spTgt spid="368"/>
                                        </p:tgtEl>
                                        <p:attrNameLst>
                                          <p:attrName>style.visibility</p:attrName>
                                        </p:attrNameLst>
                                      </p:cBhvr>
                                      <p:to>
                                        <p:strVal val="visible"/>
                                      </p:to>
                                    </p:set>
                                    <p:animEffect transition="in" filter="fade">
                                      <p:cBhvr>
                                        <p:cTn id="750" dur="50"/>
                                        <p:tgtEl>
                                          <p:spTgt spid="368"/>
                                        </p:tgtEl>
                                      </p:cBhvr>
                                    </p:animEffect>
                                  </p:childTnLst>
                                </p:cTn>
                              </p:par>
                            </p:childTnLst>
                          </p:cTn>
                        </p:par>
                        <p:par>
                          <p:cTn id="751" fill="hold">
                            <p:stCondLst>
                              <p:cond delay="4800"/>
                            </p:stCondLst>
                            <p:childTnLst>
                              <p:par>
                                <p:cTn id="752" presetID="10" presetClass="entr" presetSubtype="0" fill="hold" nodeType="afterEffect">
                                  <p:stCondLst>
                                    <p:cond delay="0"/>
                                  </p:stCondLst>
                                  <p:childTnLst>
                                    <p:set>
                                      <p:cBhvr>
                                        <p:cTn id="753" dur="1" fill="hold">
                                          <p:stCondLst>
                                            <p:cond delay="0"/>
                                          </p:stCondLst>
                                        </p:cTn>
                                        <p:tgtEl>
                                          <p:spTgt spid="374"/>
                                        </p:tgtEl>
                                        <p:attrNameLst>
                                          <p:attrName>style.visibility</p:attrName>
                                        </p:attrNameLst>
                                      </p:cBhvr>
                                      <p:to>
                                        <p:strVal val="visible"/>
                                      </p:to>
                                    </p:set>
                                    <p:animEffect transition="in" filter="fade">
                                      <p:cBhvr>
                                        <p:cTn id="754" dur="50"/>
                                        <p:tgtEl>
                                          <p:spTgt spid="374"/>
                                        </p:tgtEl>
                                      </p:cBhvr>
                                    </p:animEffect>
                                  </p:childTnLst>
                                </p:cTn>
                              </p:par>
                            </p:childTnLst>
                          </p:cTn>
                        </p:par>
                        <p:par>
                          <p:cTn id="755" fill="hold">
                            <p:stCondLst>
                              <p:cond delay="4850"/>
                            </p:stCondLst>
                            <p:childTnLst>
                              <p:par>
                                <p:cTn id="756" presetID="10" presetClass="entr" presetSubtype="0" fill="hold" nodeType="afterEffect">
                                  <p:stCondLst>
                                    <p:cond delay="0"/>
                                  </p:stCondLst>
                                  <p:childTnLst>
                                    <p:set>
                                      <p:cBhvr>
                                        <p:cTn id="757" dur="1" fill="hold">
                                          <p:stCondLst>
                                            <p:cond delay="0"/>
                                          </p:stCondLst>
                                        </p:cTn>
                                        <p:tgtEl>
                                          <p:spTgt spid="422"/>
                                        </p:tgtEl>
                                        <p:attrNameLst>
                                          <p:attrName>style.visibility</p:attrName>
                                        </p:attrNameLst>
                                      </p:cBhvr>
                                      <p:to>
                                        <p:strVal val="visible"/>
                                      </p:to>
                                    </p:set>
                                    <p:animEffect transition="in" filter="fade">
                                      <p:cBhvr>
                                        <p:cTn id="758" dur="50"/>
                                        <p:tgtEl>
                                          <p:spTgt spid="422"/>
                                        </p:tgtEl>
                                      </p:cBhvr>
                                    </p:animEffect>
                                  </p:childTnLst>
                                </p:cTn>
                              </p:par>
                            </p:childTnLst>
                          </p:cTn>
                        </p:par>
                        <p:par>
                          <p:cTn id="759" fill="hold">
                            <p:stCondLst>
                              <p:cond delay="4900"/>
                            </p:stCondLst>
                            <p:childTnLst>
                              <p:par>
                                <p:cTn id="760" presetID="10" presetClass="entr" presetSubtype="0" fill="hold" nodeType="afterEffect">
                                  <p:stCondLst>
                                    <p:cond delay="0"/>
                                  </p:stCondLst>
                                  <p:childTnLst>
                                    <p:set>
                                      <p:cBhvr>
                                        <p:cTn id="761" dur="1" fill="hold">
                                          <p:stCondLst>
                                            <p:cond delay="0"/>
                                          </p:stCondLst>
                                        </p:cTn>
                                        <p:tgtEl>
                                          <p:spTgt spid="428"/>
                                        </p:tgtEl>
                                        <p:attrNameLst>
                                          <p:attrName>style.visibility</p:attrName>
                                        </p:attrNameLst>
                                      </p:cBhvr>
                                      <p:to>
                                        <p:strVal val="visible"/>
                                      </p:to>
                                    </p:set>
                                    <p:animEffect transition="in" filter="fade">
                                      <p:cBhvr>
                                        <p:cTn id="762" dur="50"/>
                                        <p:tgtEl>
                                          <p:spTgt spid="428"/>
                                        </p:tgtEl>
                                      </p:cBhvr>
                                    </p:animEffect>
                                  </p:childTnLst>
                                </p:cTn>
                              </p:par>
                            </p:childTnLst>
                          </p:cTn>
                        </p:par>
                        <p:par>
                          <p:cTn id="763" fill="hold">
                            <p:stCondLst>
                              <p:cond delay="4950"/>
                            </p:stCondLst>
                            <p:childTnLst>
                              <p:par>
                                <p:cTn id="764" presetID="10" presetClass="entr" presetSubtype="0" fill="hold" nodeType="afterEffect">
                                  <p:stCondLst>
                                    <p:cond delay="0"/>
                                  </p:stCondLst>
                                  <p:childTnLst>
                                    <p:set>
                                      <p:cBhvr>
                                        <p:cTn id="765" dur="1" fill="hold">
                                          <p:stCondLst>
                                            <p:cond delay="0"/>
                                          </p:stCondLst>
                                        </p:cTn>
                                        <p:tgtEl>
                                          <p:spTgt spid="380"/>
                                        </p:tgtEl>
                                        <p:attrNameLst>
                                          <p:attrName>style.visibility</p:attrName>
                                        </p:attrNameLst>
                                      </p:cBhvr>
                                      <p:to>
                                        <p:strVal val="visible"/>
                                      </p:to>
                                    </p:set>
                                    <p:animEffect transition="in" filter="fade">
                                      <p:cBhvr>
                                        <p:cTn id="766" dur="50"/>
                                        <p:tgtEl>
                                          <p:spTgt spid="380"/>
                                        </p:tgtEl>
                                      </p:cBhvr>
                                    </p:animEffect>
                                  </p:childTnLst>
                                </p:cTn>
                              </p:par>
                            </p:childTnLst>
                          </p:cTn>
                        </p:par>
                        <p:par>
                          <p:cTn id="767" fill="hold">
                            <p:stCondLst>
                              <p:cond delay="5000"/>
                            </p:stCondLst>
                            <p:childTnLst>
                              <p:par>
                                <p:cTn id="768" presetID="10" presetClass="entr" presetSubtype="0" fill="hold" nodeType="afterEffect">
                                  <p:stCondLst>
                                    <p:cond delay="0"/>
                                  </p:stCondLst>
                                  <p:childTnLst>
                                    <p:set>
                                      <p:cBhvr>
                                        <p:cTn id="769" dur="1" fill="hold">
                                          <p:stCondLst>
                                            <p:cond delay="0"/>
                                          </p:stCondLst>
                                        </p:cTn>
                                        <p:tgtEl>
                                          <p:spTgt spid="386"/>
                                        </p:tgtEl>
                                        <p:attrNameLst>
                                          <p:attrName>style.visibility</p:attrName>
                                        </p:attrNameLst>
                                      </p:cBhvr>
                                      <p:to>
                                        <p:strVal val="visible"/>
                                      </p:to>
                                    </p:set>
                                    <p:animEffect transition="in" filter="fade">
                                      <p:cBhvr>
                                        <p:cTn id="770" dur="50"/>
                                        <p:tgtEl>
                                          <p:spTgt spid="386"/>
                                        </p:tgtEl>
                                      </p:cBhvr>
                                    </p:animEffect>
                                  </p:childTnLst>
                                </p:cTn>
                              </p:par>
                            </p:childTnLst>
                          </p:cTn>
                        </p:par>
                        <p:par>
                          <p:cTn id="771" fill="hold">
                            <p:stCondLst>
                              <p:cond delay="5050"/>
                            </p:stCondLst>
                            <p:childTnLst>
                              <p:par>
                                <p:cTn id="772" presetID="10" presetClass="entr" presetSubtype="0" fill="hold" nodeType="afterEffect">
                                  <p:stCondLst>
                                    <p:cond delay="0"/>
                                  </p:stCondLst>
                                  <p:childTnLst>
                                    <p:set>
                                      <p:cBhvr>
                                        <p:cTn id="773" dur="1" fill="hold">
                                          <p:stCondLst>
                                            <p:cond delay="0"/>
                                          </p:stCondLst>
                                        </p:cTn>
                                        <p:tgtEl>
                                          <p:spTgt spid="392"/>
                                        </p:tgtEl>
                                        <p:attrNameLst>
                                          <p:attrName>style.visibility</p:attrName>
                                        </p:attrNameLst>
                                      </p:cBhvr>
                                      <p:to>
                                        <p:strVal val="visible"/>
                                      </p:to>
                                    </p:set>
                                    <p:animEffect transition="in" filter="fade">
                                      <p:cBhvr>
                                        <p:cTn id="774" dur="50"/>
                                        <p:tgtEl>
                                          <p:spTgt spid="392"/>
                                        </p:tgtEl>
                                      </p:cBhvr>
                                    </p:animEffect>
                                  </p:childTnLst>
                                </p:cTn>
                              </p:par>
                            </p:childTnLst>
                          </p:cTn>
                        </p:par>
                        <p:par>
                          <p:cTn id="775" fill="hold">
                            <p:stCondLst>
                              <p:cond delay="5100"/>
                            </p:stCondLst>
                            <p:childTnLst>
                              <p:par>
                                <p:cTn id="776" presetID="10" presetClass="entr" presetSubtype="0" fill="hold" nodeType="afterEffect">
                                  <p:stCondLst>
                                    <p:cond delay="0"/>
                                  </p:stCondLst>
                                  <p:childTnLst>
                                    <p:set>
                                      <p:cBhvr>
                                        <p:cTn id="777" dur="1" fill="hold">
                                          <p:stCondLst>
                                            <p:cond delay="0"/>
                                          </p:stCondLst>
                                        </p:cTn>
                                        <p:tgtEl>
                                          <p:spTgt spid="398"/>
                                        </p:tgtEl>
                                        <p:attrNameLst>
                                          <p:attrName>style.visibility</p:attrName>
                                        </p:attrNameLst>
                                      </p:cBhvr>
                                      <p:to>
                                        <p:strVal val="visible"/>
                                      </p:to>
                                    </p:set>
                                    <p:animEffect transition="in" filter="fade">
                                      <p:cBhvr>
                                        <p:cTn id="778" dur="50"/>
                                        <p:tgtEl>
                                          <p:spTgt spid="398"/>
                                        </p:tgtEl>
                                      </p:cBhvr>
                                    </p:animEffect>
                                  </p:childTnLst>
                                </p:cTn>
                              </p:par>
                            </p:childTnLst>
                          </p:cTn>
                        </p:par>
                        <p:par>
                          <p:cTn id="779" fill="hold">
                            <p:stCondLst>
                              <p:cond delay="5150"/>
                            </p:stCondLst>
                            <p:childTnLst>
                              <p:par>
                                <p:cTn id="780" presetID="10" presetClass="entr" presetSubtype="0" fill="hold" nodeType="afterEffect">
                                  <p:stCondLst>
                                    <p:cond delay="0"/>
                                  </p:stCondLst>
                                  <p:childTnLst>
                                    <p:set>
                                      <p:cBhvr>
                                        <p:cTn id="781" dur="1" fill="hold">
                                          <p:stCondLst>
                                            <p:cond delay="0"/>
                                          </p:stCondLst>
                                        </p:cTn>
                                        <p:tgtEl>
                                          <p:spTgt spid="65"/>
                                        </p:tgtEl>
                                        <p:attrNameLst>
                                          <p:attrName>style.visibility</p:attrName>
                                        </p:attrNameLst>
                                      </p:cBhvr>
                                      <p:to>
                                        <p:strVal val="visible"/>
                                      </p:to>
                                    </p:set>
                                    <p:animEffect transition="in" filter="fade">
                                      <p:cBhvr>
                                        <p:cTn id="782" dur="50"/>
                                        <p:tgtEl>
                                          <p:spTgt spid="65"/>
                                        </p:tgtEl>
                                      </p:cBhvr>
                                    </p:animEffect>
                                  </p:childTnLst>
                                </p:cTn>
                              </p:par>
                            </p:childTnLst>
                          </p:cTn>
                        </p:par>
                        <p:par>
                          <p:cTn id="783" fill="hold">
                            <p:stCondLst>
                              <p:cond delay="5200"/>
                            </p:stCondLst>
                            <p:childTnLst>
                              <p:par>
                                <p:cTn id="784" presetID="10" presetClass="entr" presetSubtype="0" fill="hold" nodeType="afterEffect">
                                  <p:stCondLst>
                                    <p:cond delay="0"/>
                                  </p:stCondLst>
                                  <p:childTnLst>
                                    <p:set>
                                      <p:cBhvr>
                                        <p:cTn id="785" dur="1" fill="hold">
                                          <p:stCondLst>
                                            <p:cond delay="0"/>
                                          </p:stCondLst>
                                        </p:cTn>
                                        <p:tgtEl>
                                          <p:spTgt spid="71"/>
                                        </p:tgtEl>
                                        <p:attrNameLst>
                                          <p:attrName>style.visibility</p:attrName>
                                        </p:attrNameLst>
                                      </p:cBhvr>
                                      <p:to>
                                        <p:strVal val="visible"/>
                                      </p:to>
                                    </p:set>
                                    <p:animEffect transition="in" filter="fade">
                                      <p:cBhvr>
                                        <p:cTn id="786" dur="50"/>
                                        <p:tgtEl>
                                          <p:spTgt spid="71"/>
                                        </p:tgtEl>
                                      </p:cBhvr>
                                    </p:animEffect>
                                  </p:childTnLst>
                                </p:cTn>
                              </p:par>
                            </p:childTnLst>
                          </p:cTn>
                        </p:par>
                        <p:par>
                          <p:cTn id="787" fill="hold">
                            <p:stCondLst>
                              <p:cond delay="5250"/>
                            </p:stCondLst>
                            <p:childTnLst>
                              <p:par>
                                <p:cTn id="788" presetID="10" presetClass="entr" presetSubtype="0" fill="hold" nodeType="afterEffect">
                                  <p:stCondLst>
                                    <p:cond delay="0"/>
                                  </p:stCondLst>
                                  <p:childTnLst>
                                    <p:set>
                                      <p:cBhvr>
                                        <p:cTn id="789" dur="1" fill="hold">
                                          <p:stCondLst>
                                            <p:cond delay="0"/>
                                          </p:stCondLst>
                                        </p:cTn>
                                        <p:tgtEl>
                                          <p:spTgt spid="77"/>
                                        </p:tgtEl>
                                        <p:attrNameLst>
                                          <p:attrName>style.visibility</p:attrName>
                                        </p:attrNameLst>
                                      </p:cBhvr>
                                      <p:to>
                                        <p:strVal val="visible"/>
                                      </p:to>
                                    </p:set>
                                    <p:animEffect transition="in" filter="fade">
                                      <p:cBhvr>
                                        <p:cTn id="790" dur="50"/>
                                        <p:tgtEl>
                                          <p:spTgt spid="77"/>
                                        </p:tgtEl>
                                      </p:cBhvr>
                                    </p:animEffect>
                                  </p:childTnLst>
                                </p:cTn>
                              </p:par>
                            </p:childTnLst>
                          </p:cTn>
                        </p:par>
                        <p:par>
                          <p:cTn id="791" fill="hold">
                            <p:stCondLst>
                              <p:cond delay="5300"/>
                            </p:stCondLst>
                            <p:childTnLst>
                              <p:par>
                                <p:cTn id="792" presetID="10" presetClass="entr" presetSubtype="0" fill="hold" nodeType="afterEffect">
                                  <p:stCondLst>
                                    <p:cond delay="0"/>
                                  </p:stCondLst>
                                  <p:childTnLst>
                                    <p:set>
                                      <p:cBhvr>
                                        <p:cTn id="793" dur="1" fill="hold">
                                          <p:stCondLst>
                                            <p:cond delay="0"/>
                                          </p:stCondLst>
                                        </p:cTn>
                                        <p:tgtEl>
                                          <p:spTgt spid="431"/>
                                        </p:tgtEl>
                                        <p:attrNameLst>
                                          <p:attrName>style.visibility</p:attrName>
                                        </p:attrNameLst>
                                      </p:cBhvr>
                                      <p:to>
                                        <p:strVal val="visible"/>
                                      </p:to>
                                    </p:set>
                                    <p:animEffect transition="in" filter="fade">
                                      <p:cBhvr>
                                        <p:cTn id="794" dur="50"/>
                                        <p:tgtEl>
                                          <p:spTgt spid="431"/>
                                        </p:tgtEl>
                                      </p:cBhvr>
                                    </p:animEffect>
                                  </p:childTnLst>
                                </p:cTn>
                              </p:par>
                            </p:childTnLst>
                          </p:cTn>
                        </p:par>
                        <p:par>
                          <p:cTn id="795" fill="hold">
                            <p:stCondLst>
                              <p:cond delay="5350"/>
                            </p:stCondLst>
                            <p:childTnLst>
                              <p:par>
                                <p:cTn id="796" presetID="10" presetClass="entr" presetSubtype="0" fill="hold" nodeType="afterEffect">
                                  <p:stCondLst>
                                    <p:cond delay="0"/>
                                  </p:stCondLst>
                                  <p:childTnLst>
                                    <p:set>
                                      <p:cBhvr>
                                        <p:cTn id="797" dur="1" fill="hold">
                                          <p:stCondLst>
                                            <p:cond delay="0"/>
                                          </p:stCondLst>
                                        </p:cTn>
                                        <p:tgtEl>
                                          <p:spTgt spid="437"/>
                                        </p:tgtEl>
                                        <p:attrNameLst>
                                          <p:attrName>style.visibility</p:attrName>
                                        </p:attrNameLst>
                                      </p:cBhvr>
                                      <p:to>
                                        <p:strVal val="visible"/>
                                      </p:to>
                                    </p:set>
                                    <p:animEffect transition="in" filter="fade">
                                      <p:cBhvr>
                                        <p:cTn id="798" dur="50"/>
                                        <p:tgtEl>
                                          <p:spTgt spid="437"/>
                                        </p:tgtEl>
                                      </p:cBhvr>
                                    </p:animEffect>
                                  </p:childTnLst>
                                </p:cTn>
                              </p:par>
                            </p:childTnLst>
                          </p:cTn>
                        </p:par>
                        <p:par>
                          <p:cTn id="799" fill="hold">
                            <p:stCondLst>
                              <p:cond delay="5400"/>
                            </p:stCondLst>
                            <p:childTnLst>
                              <p:par>
                                <p:cTn id="800" presetID="10" presetClass="entr" presetSubtype="0" fill="hold" nodeType="afterEffect">
                                  <p:stCondLst>
                                    <p:cond delay="0"/>
                                  </p:stCondLst>
                                  <p:childTnLst>
                                    <p:set>
                                      <p:cBhvr>
                                        <p:cTn id="801" dur="1" fill="hold">
                                          <p:stCondLst>
                                            <p:cond delay="0"/>
                                          </p:stCondLst>
                                        </p:cTn>
                                        <p:tgtEl>
                                          <p:spTgt spid="491"/>
                                        </p:tgtEl>
                                        <p:attrNameLst>
                                          <p:attrName>style.visibility</p:attrName>
                                        </p:attrNameLst>
                                      </p:cBhvr>
                                      <p:to>
                                        <p:strVal val="visible"/>
                                      </p:to>
                                    </p:set>
                                    <p:animEffect transition="in" filter="fade">
                                      <p:cBhvr>
                                        <p:cTn id="802" dur="50"/>
                                        <p:tgtEl>
                                          <p:spTgt spid="491"/>
                                        </p:tgtEl>
                                      </p:cBhvr>
                                    </p:animEffect>
                                  </p:childTnLst>
                                </p:cTn>
                              </p:par>
                            </p:childTnLst>
                          </p:cTn>
                        </p:par>
                        <p:par>
                          <p:cTn id="803" fill="hold">
                            <p:stCondLst>
                              <p:cond delay="5450"/>
                            </p:stCondLst>
                            <p:childTnLst>
                              <p:par>
                                <p:cTn id="804" presetID="10" presetClass="entr" presetSubtype="0" fill="hold" nodeType="afterEffect">
                                  <p:stCondLst>
                                    <p:cond delay="0"/>
                                  </p:stCondLst>
                                  <p:childTnLst>
                                    <p:set>
                                      <p:cBhvr>
                                        <p:cTn id="805" dur="1" fill="hold">
                                          <p:stCondLst>
                                            <p:cond delay="0"/>
                                          </p:stCondLst>
                                        </p:cTn>
                                        <p:tgtEl>
                                          <p:spTgt spid="494"/>
                                        </p:tgtEl>
                                        <p:attrNameLst>
                                          <p:attrName>style.visibility</p:attrName>
                                        </p:attrNameLst>
                                      </p:cBhvr>
                                      <p:to>
                                        <p:strVal val="visible"/>
                                      </p:to>
                                    </p:set>
                                    <p:animEffect transition="in" filter="fade">
                                      <p:cBhvr>
                                        <p:cTn id="806" dur="50"/>
                                        <p:tgtEl>
                                          <p:spTgt spid="494"/>
                                        </p:tgtEl>
                                      </p:cBhvr>
                                    </p:animEffect>
                                  </p:childTnLst>
                                </p:cTn>
                              </p:par>
                            </p:childTnLst>
                          </p:cTn>
                        </p:par>
                        <p:par>
                          <p:cTn id="807" fill="hold">
                            <p:stCondLst>
                              <p:cond delay="5500"/>
                            </p:stCondLst>
                            <p:childTnLst>
                              <p:par>
                                <p:cTn id="808" presetID="10" presetClass="entr" presetSubtype="0" fill="hold" nodeType="afterEffect">
                                  <p:stCondLst>
                                    <p:cond delay="0"/>
                                  </p:stCondLst>
                                  <p:childTnLst>
                                    <p:set>
                                      <p:cBhvr>
                                        <p:cTn id="809" dur="1" fill="hold">
                                          <p:stCondLst>
                                            <p:cond delay="0"/>
                                          </p:stCondLst>
                                        </p:cTn>
                                        <p:tgtEl>
                                          <p:spTgt spid="404"/>
                                        </p:tgtEl>
                                        <p:attrNameLst>
                                          <p:attrName>style.visibility</p:attrName>
                                        </p:attrNameLst>
                                      </p:cBhvr>
                                      <p:to>
                                        <p:strVal val="visible"/>
                                      </p:to>
                                    </p:set>
                                    <p:animEffect transition="in" filter="fade">
                                      <p:cBhvr>
                                        <p:cTn id="810" dur="50"/>
                                        <p:tgtEl>
                                          <p:spTgt spid="404"/>
                                        </p:tgtEl>
                                      </p:cBhvr>
                                    </p:animEffect>
                                  </p:childTnLst>
                                </p:cTn>
                              </p:par>
                            </p:childTnLst>
                          </p:cTn>
                        </p:par>
                        <p:par>
                          <p:cTn id="811" fill="hold">
                            <p:stCondLst>
                              <p:cond delay="5550"/>
                            </p:stCondLst>
                            <p:childTnLst>
                              <p:par>
                                <p:cTn id="812" presetID="10" presetClass="entr" presetSubtype="0" fill="hold" nodeType="afterEffect">
                                  <p:stCondLst>
                                    <p:cond delay="0"/>
                                  </p:stCondLst>
                                  <p:childTnLst>
                                    <p:set>
                                      <p:cBhvr>
                                        <p:cTn id="813" dur="1" fill="hold">
                                          <p:stCondLst>
                                            <p:cond delay="0"/>
                                          </p:stCondLst>
                                        </p:cTn>
                                        <p:tgtEl>
                                          <p:spTgt spid="410"/>
                                        </p:tgtEl>
                                        <p:attrNameLst>
                                          <p:attrName>style.visibility</p:attrName>
                                        </p:attrNameLst>
                                      </p:cBhvr>
                                      <p:to>
                                        <p:strVal val="visible"/>
                                      </p:to>
                                    </p:set>
                                    <p:animEffect transition="in" filter="fade">
                                      <p:cBhvr>
                                        <p:cTn id="814" dur="50"/>
                                        <p:tgtEl>
                                          <p:spTgt spid="410"/>
                                        </p:tgtEl>
                                      </p:cBhvr>
                                    </p:animEffect>
                                  </p:childTnLst>
                                </p:cTn>
                              </p:par>
                            </p:childTnLst>
                          </p:cTn>
                        </p:par>
                        <p:par>
                          <p:cTn id="815" fill="hold">
                            <p:stCondLst>
                              <p:cond delay="5600"/>
                            </p:stCondLst>
                            <p:childTnLst>
                              <p:par>
                                <p:cTn id="816" presetID="10" presetClass="entr" presetSubtype="0" fill="hold" nodeType="afterEffect">
                                  <p:stCondLst>
                                    <p:cond delay="0"/>
                                  </p:stCondLst>
                                  <p:childTnLst>
                                    <p:set>
                                      <p:cBhvr>
                                        <p:cTn id="817" dur="1" fill="hold">
                                          <p:stCondLst>
                                            <p:cond delay="0"/>
                                          </p:stCondLst>
                                        </p:cTn>
                                        <p:tgtEl>
                                          <p:spTgt spid="56"/>
                                        </p:tgtEl>
                                        <p:attrNameLst>
                                          <p:attrName>style.visibility</p:attrName>
                                        </p:attrNameLst>
                                      </p:cBhvr>
                                      <p:to>
                                        <p:strVal val="visible"/>
                                      </p:to>
                                    </p:set>
                                    <p:animEffect transition="in" filter="fade">
                                      <p:cBhvr>
                                        <p:cTn id="818" dur="50"/>
                                        <p:tgtEl>
                                          <p:spTgt spid="56"/>
                                        </p:tgtEl>
                                      </p:cBhvr>
                                    </p:animEffect>
                                  </p:childTnLst>
                                </p:cTn>
                              </p:par>
                            </p:childTnLst>
                          </p:cTn>
                        </p:par>
                        <p:par>
                          <p:cTn id="819" fill="hold">
                            <p:stCondLst>
                              <p:cond delay="5650"/>
                            </p:stCondLst>
                            <p:childTnLst>
                              <p:par>
                                <p:cTn id="820" presetID="10" presetClass="entr" presetSubtype="0" fill="hold" nodeType="afterEffect">
                                  <p:stCondLst>
                                    <p:cond delay="0"/>
                                  </p:stCondLst>
                                  <p:childTnLst>
                                    <p:set>
                                      <p:cBhvr>
                                        <p:cTn id="821" dur="1" fill="hold">
                                          <p:stCondLst>
                                            <p:cond delay="0"/>
                                          </p:stCondLst>
                                        </p:cTn>
                                        <p:tgtEl>
                                          <p:spTgt spid="497"/>
                                        </p:tgtEl>
                                        <p:attrNameLst>
                                          <p:attrName>style.visibility</p:attrName>
                                        </p:attrNameLst>
                                      </p:cBhvr>
                                      <p:to>
                                        <p:strVal val="visible"/>
                                      </p:to>
                                    </p:set>
                                    <p:animEffect transition="in" filter="fade">
                                      <p:cBhvr>
                                        <p:cTn id="822" dur="50"/>
                                        <p:tgtEl>
                                          <p:spTgt spid="497"/>
                                        </p:tgtEl>
                                      </p:cBhvr>
                                    </p:animEffect>
                                  </p:childTnLst>
                                </p:cTn>
                              </p:par>
                            </p:childTnLst>
                          </p:cTn>
                        </p:par>
                        <p:par>
                          <p:cTn id="823" fill="hold">
                            <p:stCondLst>
                              <p:cond delay="5700"/>
                            </p:stCondLst>
                            <p:childTnLst>
                              <p:par>
                                <p:cTn id="824" presetID="10" presetClass="entr" presetSubtype="0" fill="hold" nodeType="afterEffect">
                                  <p:stCondLst>
                                    <p:cond delay="0"/>
                                  </p:stCondLst>
                                  <p:childTnLst>
                                    <p:set>
                                      <p:cBhvr>
                                        <p:cTn id="825" dur="1" fill="hold">
                                          <p:stCondLst>
                                            <p:cond delay="0"/>
                                          </p:stCondLst>
                                        </p:cTn>
                                        <p:tgtEl>
                                          <p:spTgt spid="503"/>
                                        </p:tgtEl>
                                        <p:attrNameLst>
                                          <p:attrName>style.visibility</p:attrName>
                                        </p:attrNameLst>
                                      </p:cBhvr>
                                      <p:to>
                                        <p:strVal val="visible"/>
                                      </p:to>
                                    </p:set>
                                    <p:animEffect transition="in" filter="fade">
                                      <p:cBhvr>
                                        <p:cTn id="826" dur="50"/>
                                        <p:tgtEl>
                                          <p:spTgt spid="503"/>
                                        </p:tgtEl>
                                      </p:cBhvr>
                                    </p:animEffect>
                                  </p:childTnLst>
                                </p:cTn>
                              </p:par>
                            </p:childTnLst>
                          </p:cTn>
                        </p:par>
                        <p:par>
                          <p:cTn id="827" fill="hold">
                            <p:stCondLst>
                              <p:cond delay="5750"/>
                            </p:stCondLst>
                            <p:childTnLst>
                              <p:par>
                                <p:cTn id="828" presetID="10" presetClass="entr" presetSubtype="0" fill="hold" nodeType="afterEffect">
                                  <p:stCondLst>
                                    <p:cond delay="0"/>
                                  </p:stCondLst>
                                  <p:childTnLst>
                                    <p:set>
                                      <p:cBhvr>
                                        <p:cTn id="829" dur="1" fill="hold">
                                          <p:stCondLst>
                                            <p:cond delay="0"/>
                                          </p:stCondLst>
                                        </p:cTn>
                                        <p:tgtEl>
                                          <p:spTgt spid="509"/>
                                        </p:tgtEl>
                                        <p:attrNameLst>
                                          <p:attrName>style.visibility</p:attrName>
                                        </p:attrNameLst>
                                      </p:cBhvr>
                                      <p:to>
                                        <p:strVal val="visible"/>
                                      </p:to>
                                    </p:set>
                                    <p:animEffect transition="in" filter="fade">
                                      <p:cBhvr>
                                        <p:cTn id="830" dur="50"/>
                                        <p:tgtEl>
                                          <p:spTgt spid="509"/>
                                        </p:tgtEl>
                                      </p:cBhvr>
                                    </p:animEffect>
                                  </p:childTnLst>
                                </p:cTn>
                              </p:par>
                            </p:childTnLst>
                          </p:cTn>
                        </p:par>
                        <p:par>
                          <p:cTn id="831" fill="hold">
                            <p:stCondLst>
                              <p:cond delay="5800"/>
                            </p:stCondLst>
                            <p:childTnLst>
                              <p:par>
                                <p:cTn id="832" presetID="10" presetClass="entr" presetSubtype="0" fill="hold" nodeType="afterEffect">
                                  <p:stCondLst>
                                    <p:cond delay="0"/>
                                  </p:stCondLst>
                                  <p:childTnLst>
                                    <p:set>
                                      <p:cBhvr>
                                        <p:cTn id="833" dur="1" fill="hold">
                                          <p:stCondLst>
                                            <p:cond delay="0"/>
                                          </p:stCondLst>
                                        </p:cTn>
                                        <p:tgtEl>
                                          <p:spTgt spid="446"/>
                                        </p:tgtEl>
                                        <p:attrNameLst>
                                          <p:attrName>style.visibility</p:attrName>
                                        </p:attrNameLst>
                                      </p:cBhvr>
                                      <p:to>
                                        <p:strVal val="visible"/>
                                      </p:to>
                                    </p:set>
                                    <p:animEffect transition="in" filter="fade">
                                      <p:cBhvr>
                                        <p:cTn id="834" dur="50"/>
                                        <p:tgtEl>
                                          <p:spTgt spid="446"/>
                                        </p:tgtEl>
                                      </p:cBhvr>
                                    </p:animEffect>
                                  </p:childTnLst>
                                </p:cTn>
                              </p:par>
                            </p:childTnLst>
                          </p:cTn>
                        </p:par>
                        <p:par>
                          <p:cTn id="835" fill="hold">
                            <p:stCondLst>
                              <p:cond delay="5850"/>
                            </p:stCondLst>
                            <p:childTnLst>
                              <p:par>
                                <p:cTn id="836" presetID="10" presetClass="entr" presetSubtype="0" fill="hold" nodeType="afterEffect">
                                  <p:stCondLst>
                                    <p:cond delay="0"/>
                                  </p:stCondLst>
                                  <p:childTnLst>
                                    <p:set>
                                      <p:cBhvr>
                                        <p:cTn id="837" dur="1" fill="hold">
                                          <p:stCondLst>
                                            <p:cond delay="0"/>
                                          </p:stCondLst>
                                        </p:cTn>
                                        <p:tgtEl>
                                          <p:spTgt spid="452"/>
                                        </p:tgtEl>
                                        <p:attrNameLst>
                                          <p:attrName>style.visibility</p:attrName>
                                        </p:attrNameLst>
                                      </p:cBhvr>
                                      <p:to>
                                        <p:strVal val="visible"/>
                                      </p:to>
                                    </p:set>
                                    <p:animEffect transition="in" filter="fade">
                                      <p:cBhvr>
                                        <p:cTn id="838" dur="50"/>
                                        <p:tgtEl>
                                          <p:spTgt spid="452"/>
                                        </p:tgtEl>
                                      </p:cBhvr>
                                    </p:animEffect>
                                  </p:childTnLst>
                                </p:cTn>
                              </p:par>
                            </p:childTnLst>
                          </p:cTn>
                        </p:par>
                        <p:par>
                          <p:cTn id="839" fill="hold">
                            <p:stCondLst>
                              <p:cond delay="5900"/>
                            </p:stCondLst>
                            <p:childTnLst>
                              <p:par>
                                <p:cTn id="840" presetID="10" presetClass="entr" presetSubtype="0" fill="hold" nodeType="afterEffect">
                                  <p:stCondLst>
                                    <p:cond delay="0"/>
                                  </p:stCondLst>
                                  <p:childTnLst>
                                    <p:set>
                                      <p:cBhvr>
                                        <p:cTn id="841" dur="1" fill="hold">
                                          <p:stCondLst>
                                            <p:cond delay="0"/>
                                          </p:stCondLst>
                                        </p:cTn>
                                        <p:tgtEl>
                                          <p:spTgt spid="458"/>
                                        </p:tgtEl>
                                        <p:attrNameLst>
                                          <p:attrName>style.visibility</p:attrName>
                                        </p:attrNameLst>
                                      </p:cBhvr>
                                      <p:to>
                                        <p:strVal val="visible"/>
                                      </p:to>
                                    </p:set>
                                    <p:animEffect transition="in" filter="fade">
                                      <p:cBhvr>
                                        <p:cTn id="842" dur="50"/>
                                        <p:tgtEl>
                                          <p:spTgt spid="458"/>
                                        </p:tgtEl>
                                      </p:cBhvr>
                                    </p:animEffect>
                                  </p:childTnLst>
                                </p:cTn>
                              </p:par>
                            </p:childTnLst>
                          </p:cTn>
                        </p:par>
                        <p:par>
                          <p:cTn id="843" fill="hold">
                            <p:stCondLst>
                              <p:cond delay="5950"/>
                            </p:stCondLst>
                            <p:childTnLst>
                              <p:par>
                                <p:cTn id="844" presetID="10" presetClass="entr" presetSubtype="0" fill="hold" nodeType="afterEffect">
                                  <p:stCondLst>
                                    <p:cond delay="0"/>
                                  </p:stCondLst>
                                  <p:childTnLst>
                                    <p:set>
                                      <p:cBhvr>
                                        <p:cTn id="845" dur="1" fill="hold">
                                          <p:stCondLst>
                                            <p:cond delay="0"/>
                                          </p:stCondLst>
                                        </p:cTn>
                                        <p:tgtEl>
                                          <p:spTgt spid="464"/>
                                        </p:tgtEl>
                                        <p:attrNameLst>
                                          <p:attrName>style.visibility</p:attrName>
                                        </p:attrNameLst>
                                      </p:cBhvr>
                                      <p:to>
                                        <p:strVal val="visible"/>
                                      </p:to>
                                    </p:set>
                                    <p:animEffect transition="in" filter="fade">
                                      <p:cBhvr>
                                        <p:cTn id="846" dur="50"/>
                                        <p:tgtEl>
                                          <p:spTgt spid="464"/>
                                        </p:tgtEl>
                                      </p:cBhvr>
                                    </p:animEffect>
                                  </p:childTnLst>
                                </p:cTn>
                              </p:par>
                            </p:childTnLst>
                          </p:cTn>
                        </p:par>
                        <p:par>
                          <p:cTn id="847" fill="hold">
                            <p:stCondLst>
                              <p:cond delay="6000"/>
                            </p:stCondLst>
                            <p:childTnLst>
                              <p:par>
                                <p:cTn id="848" presetID="10" presetClass="entr" presetSubtype="0" fill="hold" nodeType="afterEffect">
                                  <p:stCondLst>
                                    <p:cond delay="0"/>
                                  </p:stCondLst>
                                  <p:childTnLst>
                                    <p:set>
                                      <p:cBhvr>
                                        <p:cTn id="849" dur="1" fill="hold">
                                          <p:stCondLst>
                                            <p:cond delay="0"/>
                                          </p:stCondLst>
                                        </p:cTn>
                                        <p:tgtEl>
                                          <p:spTgt spid="470"/>
                                        </p:tgtEl>
                                        <p:attrNameLst>
                                          <p:attrName>style.visibility</p:attrName>
                                        </p:attrNameLst>
                                      </p:cBhvr>
                                      <p:to>
                                        <p:strVal val="visible"/>
                                      </p:to>
                                    </p:set>
                                    <p:animEffect transition="in" filter="fade">
                                      <p:cBhvr>
                                        <p:cTn id="850" dur="50"/>
                                        <p:tgtEl>
                                          <p:spTgt spid="470"/>
                                        </p:tgtEl>
                                      </p:cBhvr>
                                    </p:animEffect>
                                  </p:childTnLst>
                                </p:cTn>
                              </p:par>
                            </p:childTnLst>
                          </p:cTn>
                        </p:par>
                        <p:par>
                          <p:cTn id="851" fill="hold">
                            <p:stCondLst>
                              <p:cond delay="6050"/>
                            </p:stCondLst>
                            <p:childTnLst>
                              <p:par>
                                <p:cTn id="852" presetID="10" presetClass="entr" presetSubtype="0" fill="hold" nodeType="afterEffect">
                                  <p:stCondLst>
                                    <p:cond delay="0"/>
                                  </p:stCondLst>
                                  <p:childTnLst>
                                    <p:set>
                                      <p:cBhvr>
                                        <p:cTn id="853" dur="1" fill="hold">
                                          <p:stCondLst>
                                            <p:cond delay="0"/>
                                          </p:stCondLst>
                                        </p:cTn>
                                        <p:tgtEl>
                                          <p:spTgt spid="488"/>
                                        </p:tgtEl>
                                        <p:attrNameLst>
                                          <p:attrName>style.visibility</p:attrName>
                                        </p:attrNameLst>
                                      </p:cBhvr>
                                      <p:to>
                                        <p:strVal val="visible"/>
                                      </p:to>
                                    </p:set>
                                    <p:animEffect transition="in" filter="fade">
                                      <p:cBhvr>
                                        <p:cTn id="854" dur="50"/>
                                        <p:tgtEl>
                                          <p:spTgt spid="488"/>
                                        </p:tgtEl>
                                      </p:cBhvr>
                                    </p:animEffect>
                                  </p:childTnLst>
                                </p:cTn>
                              </p:par>
                            </p:childTnLst>
                          </p:cTn>
                        </p:par>
                        <p:par>
                          <p:cTn id="855" fill="hold">
                            <p:stCondLst>
                              <p:cond delay="6100"/>
                            </p:stCondLst>
                            <p:childTnLst>
                              <p:par>
                                <p:cTn id="856" presetID="10" presetClass="entr" presetSubtype="0" fill="hold" nodeType="afterEffect">
                                  <p:stCondLst>
                                    <p:cond delay="0"/>
                                  </p:stCondLst>
                                  <p:childTnLst>
                                    <p:set>
                                      <p:cBhvr>
                                        <p:cTn id="857" dur="1" fill="hold">
                                          <p:stCondLst>
                                            <p:cond delay="0"/>
                                          </p:stCondLst>
                                        </p:cTn>
                                        <p:tgtEl>
                                          <p:spTgt spid="515"/>
                                        </p:tgtEl>
                                        <p:attrNameLst>
                                          <p:attrName>style.visibility</p:attrName>
                                        </p:attrNameLst>
                                      </p:cBhvr>
                                      <p:to>
                                        <p:strVal val="visible"/>
                                      </p:to>
                                    </p:set>
                                    <p:animEffect transition="in" filter="fade">
                                      <p:cBhvr>
                                        <p:cTn id="858" dur="50"/>
                                        <p:tgtEl>
                                          <p:spTgt spid="515"/>
                                        </p:tgtEl>
                                      </p:cBhvr>
                                    </p:animEffect>
                                  </p:childTnLst>
                                </p:cTn>
                              </p:par>
                            </p:childTnLst>
                          </p:cTn>
                        </p:par>
                        <p:par>
                          <p:cTn id="859" fill="hold">
                            <p:stCondLst>
                              <p:cond delay="6150"/>
                            </p:stCondLst>
                            <p:childTnLst>
                              <p:par>
                                <p:cTn id="860" presetID="10" presetClass="entr" presetSubtype="0" fill="hold" nodeType="afterEffect">
                                  <p:stCondLst>
                                    <p:cond delay="0"/>
                                  </p:stCondLst>
                                  <p:childTnLst>
                                    <p:set>
                                      <p:cBhvr>
                                        <p:cTn id="861" dur="1" fill="hold">
                                          <p:stCondLst>
                                            <p:cond delay="0"/>
                                          </p:stCondLst>
                                        </p:cTn>
                                        <p:tgtEl>
                                          <p:spTgt spid="521"/>
                                        </p:tgtEl>
                                        <p:attrNameLst>
                                          <p:attrName>style.visibility</p:attrName>
                                        </p:attrNameLst>
                                      </p:cBhvr>
                                      <p:to>
                                        <p:strVal val="visible"/>
                                      </p:to>
                                    </p:set>
                                    <p:animEffect transition="in" filter="fade">
                                      <p:cBhvr>
                                        <p:cTn id="862" dur="50"/>
                                        <p:tgtEl>
                                          <p:spTgt spid="521"/>
                                        </p:tgtEl>
                                      </p:cBhvr>
                                    </p:animEffect>
                                  </p:childTnLst>
                                </p:cTn>
                              </p:par>
                            </p:childTnLst>
                          </p:cTn>
                        </p:par>
                        <p:par>
                          <p:cTn id="863" fill="hold">
                            <p:stCondLst>
                              <p:cond delay="6200"/>
                            </p:stCondLst>
                            <p:childTnLst>
                              <p:par>
                                <p:cTn id="864" presetID="10" presetClass="entr" presetSubtype="0" fill="hold" nodeType="afterEffect">
                                  <p:stCondLst>
                                    <p:cond delay="0"/>
                                  </p:stCondLst>
                                  <p:childTnLst>
                                    <p:set>
                                      <p:cBhvr>
                                        <p:cTn id="865" dur="1" fill="hold">
                                          <p:stCondLst>
                                            <p:cond delay="0"/>
                                          </p:stCondLst>
                                        </p:cTn>
                                        <p:tgtEl>
                                          <p:spTgt spid="527"/>
                                        </p:tgtEl>
                                        <p:attrNameLst>
                                          <p:attrName>style.visibility</p:attrName>
                                        </p:attrNameLst>
                                      </p:cBhvr>
                                      <p:to>
                                        <p:strVal val="visible"/>
                                      </p:to>
                                    </p:set>
                                    <p:animEffect transition="in" filter="fade">
                                      <p:cBhvr>
                                        <p:cTn id="866" dur="50"/>
                                        <p:tgtEl>
                                          <p:spTgt spid="527"/>
                                        </p:tgtEl>
                                      </p:cBhvr>
                                    </p:animEffect>
                                  </p:childTnLst>
                                </p:cTn>
                              </p:par>
                            </p:childTnLst>
                          </p:cTn>
                        </p:par>
                        <p:par>
                          <p:cTn id="867" fill="hold">
                            <p:stCondLst>
                              <p:cond delay="6250"/>
                            </p:stCondLst>
                            <p:childTnLst>
                              <p:par>
                                <p:cTn id="868" presetID="10" presetClass="entr" presetSubtype="0" fill="hold" nodeType="afterEffect">
                                  <p:stCondLst>
                                    <p:cond delay="0"/>
                                  </p:stCondLst>
                                  <p:childTnLst>
                                    <p:set>
                                      <p:cBhvr>
                                        <p:cTn id="869" dur="1" fill="hold">
                                          <p:stCondLst>
                                            <p:cond delay="0"/>
                                          </p:stCondLst>
                                        </p:cTn>
                                        <p:tgtEl>
                                          <p:spTgt spid="533"/>
                                        </p:tgtEl>
                                        <p:attrNameLst>
                                          <p:attrName>style.visibility</p:attrName>
                                        </p:attrNameLst>
                                      </p:cBhvr>
                                      <p:to>
                                        <p:strVal val="visible"/>
                                      </p:to>
                                    </p:set>
                                    <p:animEffect transition="in" filter="fade">
                                      <p:cBhvr>
                                        <p:cTn id="870" dur="50"/>
                                        <p:tgtEl>
                                          <p:spTgt spid="533"/>
                                        </p:tgtEl>
                                      </p:cBhvr>
                                    </p:animEffect>
                                  </p:childTnLst>
                                </p:cTn>
                              </p:par>
                            </p:childTnLst>
                          </p:cTn>
                        </p:par>
                        <p:par>
                          <p:cTn id="871" fill="hold">
                            <p:stCondLst>
                              <p:cond delay="6300"/>
                            </p:stCondLst>
                            <p:childTnLst>
                              <p:par>
                                <p:cTn id="872" presetID="10" presetClass="entr" presetSubtype="0" fill="hold" nodeType="afterEffect">
                                  <p:stCondLst>
                                    <p:cond delay="0"/>
                                  </p:stCondLst>
                                  <p:childTnLst>
                                    <p:set>
                                      <p:cBhvr>
                                        <p:cTn id="873" dur="1" fill="hold">
                                          <p:stCondLst>
                                            <p:cond delay="0"/>
                                          </p:stCondLst>
                                        </p:cTn>
                                        <p:tgtEl>
                                          <p:spTgt spid="539"/>
                                        </p:tgtEl>
                                        <p:attrNameLst>
                                          <p:attrName>style.visibility</p:attrName>
                                        </p:attrNameLst>
                                      </p:cBhvr>
                                      <p:to>
                                        <p:strVal val="visible"/>
                                      </p:to>
                                    </p:set>
                                    <p:animEffect transition="in" filter="fade">
                                      <p:cBhvr>
                                        <p:cTn id="874" dur="50"/>
                                        <p:tgtEl>
                                          <p:spTgt spid="539"/>
                                        </p:tgtEl>
                                      </p:cBhvr>
                                    </p:animEffect>
                                  </p:childTnLst>
                                </p:cTn>
                              </p:par>
                            </p:childTnLst>
                          </p:cTn>
                        </p:par>
                        <p:par>
                          <p:cTn id="875" fill="hold">
                            <p:stCondLst>
                              <p:cond delay="6350"/>
                            </p:stCondLst>
                            <p:childTnLst>
                              <p:par>
                                <p:cTn id="876" presetID="10" presetClass="entr" presetSubtype="0" fill="hold" nodeType="afterEffect">
                                  <p:stCondLst>
                                    <p:cond delay="0"/>
                                  </p:stCondLst>
                                  <p:childTnLst>
                                    <p:set>
                                      <p:cBhvr>
                                        <p:cTn id="877" dur="1" fill="hold">
                                          <p:stCondLst>
                                            <p:cond delay="0"/>
                                          </p:stCondLst>
                                        </p:cTn>
                                        <p:tgtEl>
                                          <p:spTgt spid="569"/>
                                        </p:tgtEl>
                                        <p:attrNameLst>
                                          <p:attrName>style.visibility</p:attrName>
                                        </p:attrNameLst>
                                      </p:cBhvr>
                                      <p:to>
                                        <p:strVal val="visible"/>
                                      </p:to>
                                    </p:set>
                                    <p:animEffect transition="in" filter="fade">
                                      <p:cBhvr>
                                        <p:cTn id="878" dur="50"/>
                                        <p:tgtEl>
                                          <p:spTgt spid="569"/>
                                        </p:tgtEl>
                                      </p:cBhvr>
                                    </p:animEffect>
                                  </p:childTnLst>
                                </p:cTn>
                              </p:par>
                            </p:childTnLst>
                          </p:cTn>
                        </p:par>
                        <p:par>
                          <p:cTn id="879" fill="hold">
                            <p:stCondLst>
                              <p:cond delay="6400"/>
                            </p:stCondLst>
                            <p:childTnLst>
                              <p:par>
                                <p:cTn id="880" presetID="10" presetClass="entr" presetSubtype="0" fill="hold" nodeType="afterEffect">
                                  <p:stCondLst>
                                    <p:cond delay="0"/>
                                  </p:stCondLst>
                                  <p:childTnLst>
                                    <p:set>
                                      <p:cBhvr>
                                        <p:cTn id="881" dur="1" fill="hold">
                                          <p:stCondLst>
                                            <p:cond delay="0"/>
                                          </p:stCondLst>
                                        </p:cTn>
                                        <p:tgtEl>
                                          <p:spTgt spid="584"/>
                                        </p:tgtEl>
                                        <p:attrNameLst>
                                          <p:attrName>style.visibility</p:attrName>
                                        </p:attrNameLst>
                                      </p:cBhvr>
                                      <p:to>
                                        <p:strVal val="visible"/>
                                      </p:to>
                                    </p:set>
                                    <p:animEffect transition="in" filter="fade">
                                      <p:cBhvr>
                                        <p:cTn id="882" dur="50"/>
                                        <p:tgtEl>
                                          <p:spTgt spid="584"/>
                                        </p:tgtEl>
                                      </p:cBhvr>
                                    </p:animEffect>
                                  </p:childTnLst>
                                </p:cTn>
                              </p:par>
                            </p:childTnLst>
                          </p:cTn>
                        </p:par>
                        <p:par>
                          <p:cTn id="883" fill="hold">
                            <p:stCondLst>
                              <p:cond delay="6450"/>
                            </p:stCondLst>
                            <p:childTnLst>
                              <p:par>
                                <p:cTn id="884" presetID="10" presetClass="entr" presetSubtype="0" fill="hold" nodeType="afterEffect">
                                  <p:stCondLst>
                                    <p:cond delay="0"/>
                                  </p:stCondLst>
                                  <p:childTnLst>
                                    <p:set>
                                      <p:cBhvr>
                                        <p:cTn id="885" dur="1" fill="hold">
                                          <p:stCondLst>
                                            <p:cond delay="0"/>
                                          </p:stCondLst>
                                        </p:cTn>
                                        <p:tgtEl>
                                          <p:spTgt spid="590"/>
                                        </p:tgtEl>
                                        <p:attrNameLst>
                                          <p:attrName>style.visibility</p:attrName>
                                        </p:attrNameLst>
                                      </p:cBhvr>
                                      <p:to>
                                        <p:strVal val="visible"/>
                                      </p:to>
                                    </p:set>
                                    <p:animEffect transition="in" filter="fade">
                                      <p:cBhvr>
                                        <p:cTn id="886" dur="50"/>
                                        <p:tgtEl>
                                          <p:spTgt spid="590"/>
                                        </p:tgtEl>
                                      </p:cBhvr>
                                    </p:animEffect>
                                  </p:childTnLst>
                                </p:cTn>
                              </p:par>
                            </p:childTnLst>
                          </p:cTn>
                        </p:par>
                        <p:par>
                          <p:cTn id="887" fill="hold">
                            <p:stCondLst>
                              <p:cond delay="6500"/>
                            </p:stCondLst>
                            <p:childTnLst>
                              <p:par>
                                <p:cTn id="888" presetID="10" presetClass="entr" presetSubtype="0" fill="hold" nodeType="afterEffect">
                                  <p:stCondLst>
                                    <p:cond delay="0"/>
                                  </p:stCondLst>
                                  <p:childTnLst>
                                    <p:set>
                                      <p:cBhvr>
                                        <p:cTn id="889" dur="1" fill="hold">
                                          <p:stCondLst>
                                            <p:cond delay="0"/>
                                          </p:stCondLst>
                                        </p:cTn>
                                        <p:tgtEl>
                                          <p:spTgt spid="596"/>
                                        </p:tgtEl>
                                        <p:attrNameLst>
                                          <p:attrName>style.visibility</p:attrName>
                                        </p:attrNameLst>
                                      </p:cBhvr>
                                      <p:to>
                                        <p:strVal val="visible"/>
                                      </p:to>
                                    </p:set>
                                    <p:animEffect transition="in" filter="fade">
                                      <p:cBhvr>
                                        <p:cTn id="890" dur="50"/>
                                        <p:tgtEl>
                                          <p:spTgt spid="596"/>
                                        </p:tgtEl>
                                      </p:cBhvr>
                                    </p:animEffect>
                                  </p:childTnLst>
                                </p:cTn>
                              </p:par>
                            </p:childTnLst>
                          </p:cTn>
                        </p:par>
                        <p:par>
                          <p:cTn id="891" fill="hold">
                            <p:stCondLst>
                              <p:cond delay="6550"/>
                            </p:stCondLst>
                            <p:childTnLst>
                              <p:par>
                                <p:cTn id="892" presetID="10" presetClass="entr" presetSubtype="0" fill="hold" nodeType="afterEffect">
                                  <p:stCondLst>
                                    <p:cond delay="0"/>
                                  </p:stCondLst>
                                  <p:childTnLst>
                                    <p:set>
                                      <p:cBhvr>
                                        <p:cTn id="893" dur="1" fill="hold">
                                          <p:stCondLst>
                                            <p:cond delay="0"/>
                                          </p:stCondLst>
                                        </p:cTn>
                                        <p:tgtEl>
                                          <p:spTgt spid="473"/>
                                        </p:tgtEl>
                                        <p:attrNameLst>
                                          <p:attrName>style.visibility</p:attrName>
                                        </p:attrNameLst>
                                      </p:cBhvr>
                                      <p:to>
                                        <p:strVal val="visible"/>
                                      </p:to>
                                    </p:set>
                                    <p:animEffect transition="in" filter="fade">
                                      <p:cBhvr>
                                        <p:cTn id="894" dur="50"/>
                                        <p:tgtEl>
                                          <p:spTgt spid="473"/>
                                        </p:tgtEl>
                                      </p:cBhvr>
                                    </p:animEffect>
                                  </p:childTnLst>
                                </p:cTn>
                              </p:par>
                            </p:childTnLst>
                          </p:cTn>
                        </p:par>
                        <p:par>
                          <p:cTn id="895" fill="hold">
                            <p:stCondLst>
                              <p:cond delay="6600"/>
                            </p:stCondLst>
                            <p:childTnLst>
                              <p:par>
                                <p:cTn id="896" presetID="10" presetClass="entr" presetSubtype="0" fill="hold" nodeType="afterEffect">
                                  <p:stCondLst>
                                    <p:cond delay="0"/>
                                  </p:stCondLst>
                                  <p:childTnLst>
                                    <p:set>
                                      <p:cBhvr>
                                        <p:cTn id="897" dur="1" fill="hold">
                                          <p:stCondLst>
                                            <p:cond delay="0"/>
                                          </p:stCondLst>
                                        </p:cTn>
                                        <p:tgtEl>
                                          <p:spTgt spid="479"/>
                                        </p:tgtEl>
                                        <p:attrNameLst>
                                          <p:attrName>style.visibility</p:attrName>
                                        </p:attrNameLst>
                                      </p:cBhvr>
                                      <p:to>
                                        <p:strVal val="visible"/>
                                      </p:to>
                                    </p:set>
                                    <p:animEffect transition="in" filter="fade">
                                      <p:cBhvr>
                                        <p:cTn id="898" dur="50"/>
                                        <p:tgtEl>
                                          <p:spTgt spid="479"/>
                                        </p:tgtEl>
                                      </p:cBhvr>
                                    </p:animEffect>
                                  </p:childTnLst>
                                </p:cTn>
                              </p:par>
                            </p:childTnLst>
                          </p:cTn>
                        </p:par>
                        <p:par>
                          <p:cTn id="899" fill="hold">
                            <p:stCondLst>
                              <p:cond delay="6650"/>
                            </p:stCondLst>
                            <p:childTnLst>
                              <p:par>
                                <p:cTn id="900" presetID="10" presetClass="entr" presetSubtype="0" fill="hold" nodeType="afterEffect">
                                  <p:stCondLst>
                                    <p:cond delay="0"/>
                                  </p:stCondLst>
                                  <p:childTnLst>
                                    <p:set>
                                      <p:cBhvr>
                                        <p:cTn id="901" dur="1" fill="hold">
                                          <p:stCondLst>
                                            <p:cond delay="0"/>
                                          </p:stCondLst>
                                        </p:cTn>
                                        <p:tgtEl>
                                          <p:spTgt spid="602"/>
                                        </p:tgtEl>
                                        <p:attrNameLst>
                                          <p:attrName>style.visibility</p:attrName>
                                        </p:attrNameLst>
                                      </p:cBhvr>
                                      <p:to>
                                        <p:strVal val="visible"/>
                                      </p:to>
                                    </p:set>
                                    <p:animEffect transition="in" filter="fade">
                                      <p:cBhvr>
                                        <p:cTn id="902" dur="50"/>
                                        <p:tgtEl>
                                          <p:spTgt spid="602"/>
                                        </p:tgtEl>
                                      </p:cBhvr>
                                    </p:animEffect>
                                  </p:childTnLst>
                                </p:cTn>
                              </p:par>
                            </p:childTnLst>
                          </p:cTn>
                        </p:par>
                        <p:par>
                          <p:cTn id="903" fill="hold">
                            <p:stCondLst>
                              <p:cond delay="6700"/>
                            </p:stCondLst>
                            <p:childTnLst>
                              <p:par>
                                <p:cTn id="904" presetID="10" presetClass="entr" presetSubtype="0" fill="hold" nodeType="afterEffect">
                                  <p:stCondLst>
                                    <p:cond delay="0"/>
                                  </p:stCondLst>
                                  <p:childTnLst>
                                    <p:set>
                                      <p:cBhvr>
                                        <p:cTn id="905" dur="1" fill="hold">
                                          <p:stCondLst>
                                            <p:cond delay="0"/>
                                          </p:stCondLst>
                                        </p:cTn>
                                        <p:tgtEl>
                                          <p:spTgt spid="608"/>
                                        </p:tgtEl>
                                        <p:attrNameLst>
                                          <p:attrName>style.visibility</p:attrName>
                                        </p:attrNameLst>
                                      </p:cBhvr>
                                      <p:to>
                                        <p:strVal val="visible"/>
                                      </p:to>
                                    </p:set>
                                    <p:animEffect transition="in" filter="fade">
                                      <p:cBhvr>
                                        <p:cTn id="906" dur="50"/>
                                        <p:tgtEl>
                                          <p:spTgt spid="608"/>
                                        </p:tgtEl>
                                      </p:cBhvr>
                                    </p:animEffect>
                                  </p:childTnLst>
                                </p:cTn>
                              </p:par>
                            </p:childTnLst>
                          </p:cTn>
                        </p:par>
                        <p:par>
                          <p:cTn id="907" fill="hold">
                            <p:stCondLst>
                              <p:cond delay="6750"/>
                            </p:stCondLst>
                            <p:childTnLst>
                              <p:par>
                                <p:cTn id="908" presetID="10" presetClass="entr" presetSubtype="0" fill="hold" nodeType="afterEffect">
                                  <p:stCondLst>
                                    <p:cond delay="0"/>
                                  </p:stCondLst>
                                  <p:childTnLst>
                                    <p:set>
                                      <p:cBhvr>
                                        <p:cTn id="909" dur="1" fill="hold">
                                          <p:stCondLst>
                                            <p:cond delay="0"/>
                                          </p:stCondLst>
                                        </p:cTn>
                                        <p:tgtEl>
                                          <p:spTgt spid="614"/>
                                        </p:tgtEl>
                                        <p:attrNameLst>
                                          <p:attrName>style.visibility</p:attrName>
                                        </p:attrNameLst>
                                      </p:cBhvr>
                                      <p:to>
                                        <p:strVal val="visible"/>
                                      </p:to>
                                    </p:set>
                                    <p:animEffect transition="in" filter="fade">
                                      <p:cBhvr>
                                        <p:cTn id="910" dur="50"/>
                                        <p:tgtEl>
                                          <p:spTgt spid="614"/>
                                        </p:tgtEl>
                                      </p:cBhvr>
                                    </p:animEffect>
                                  </p:childTnLst>
                                </p:cTn>
                              </p:par>
                            </p:childTnLst>
                          </p:cTn>
                        </p:par>
                        <p:par>
                          <p:cTn id="911" fill="hold">
                            <p:stCondLst>
                              <p:cond delay="6800"/>
                            </p:stCondLst>
                            <p:childTnLst>
                              <p:par>
                                <p:cTn id="912" presetID="10" presetClass="entr" presetSubtype="0" fill="hold" nodeType="afterEffect">
                                  <p:stCondLst>
                                    <p:cond delay="0"/>
                                  </p:stCondLst>
                                  <p:childTnLst>
                                    <p:set>
                                      <p:cBhvr>
                                        <p:cTn id="913" dur="1" fill="hold">
                                          <p:stCondLst>
                                            <p:cond delay="0"/>
                                          </p:stCondLst>
                                        </p:cTn>
                                        <p:tgtEl>
                                          <p:spTgt spid="620"/>
                                        </p:tgtEl>
                                        <p:attrNameLst>
                                          <p:attrName>style.visibility</p:attrName>
                                        </p:attrNameLst>
                                      </p:cBhvr>
                                      <p:to>
                                        <p:strVal val="visible"/>
                                      </p:to>
                                    </p:set>
                                    <p:animEffect transition="in" filter="fade">
                                      <p:cBhvr>
                                        <p:cTn id="914" dur="50"/>
                                        <p:tgtEl>
                                          <p:spTgt spid="620"/>
                                        </p:tgtEl>
                                      </p:cBhvr>
                                    </p:animEffect>
                                  </p:childTnLst>
                                </p:cTn>
                              </p:par>
                            </p:childTnLst>
                          </p:cTn>
                        </p:par>
                        <p:par>
                          <p:cTn id="915" fill="hold">
                            <p:stCondLst>
                              <p:cond delay="6850"/>
                            </p:stCondLst>
                            <p:childTnLst>
                              <p:par>
                                <p:cTn id="916" presetID="10" presetClass="entr" presetSubtype="0" fill="hold" nodeType="afterEffect">
                                  <p:stCondLst>
                                    <p:cond delay="0"/>
                                  </p:stCondLst>
                                  <p:childTnLst>
                                    <p:set>
                                      <p:cBhvr>
                                        <p:cTn id="917" dur="1" fill="hold">
                                          <p:stCondLst>
                                            <p:cond delay="0"/>
                                          </p:stCondLst>
                                        </p:cTn>
                                        <p:tgtEl>
                                          <p:spTgt spid="626"/>
                                        </p:tgtEl>
                                        <p:attrNameLst>
                                          <p:attrName>style.visibility</p:attrName>
                                        </p:attrNameLst>
                                      </p:cBhvr>
                                      <p:to>
                                        <p:strVal val="visible"/>
                                      </p:to>
                                    </p:set>
                                    <p:animEffect transition="in" filter="fade">
                                      <p:cBhvr>
                                        <p:cTn id="918" dur="50"/>
                                        <p:tgtEl>
                                          <p:spTgt spid="626"/>
                                        </p:tgtEl>
                                      </p:cBhvr>
                                    </p:animEffect>
                                  </p:childTnLst>
                                </p:cTn>
                              </p:par>
                            </p:childTnLst>
                          </p:cTn>
                        </p:par>
                        <p:par>
                          <p:cTn id="919" fill="hold">
                            <p:stCondLst>
                              <p:cond delay="6900"/>
                            </p:stCondLst>
                            <p:childTnLst>
                              <p:par>
                                <p:cTn id="920" presetID="10" presetClass="entr" presetSubtype="0" fill="hold" grpId="0" nodeType="afterEffect">
                                  <p:stCondLst>
                                    <p:cond delay="0"/>
                                  </p:stCondLst>
                                  <p:childTnLst>
                                    <p:set>
                                      <p:cBhvr>
                                        <p:cTn id="921" dur="1" fill="hold">
                                          <p:stCondLst>
                                            <p:cond delay="0"/>
                                          </p:stCondLst>
                                        </p:cTn>
                                        <p:tgtEl>
                                          <p:spTgt spid="634"/>
                                        </p:tgtEl>
                                        <p:attrNameLst>
                                          <p:attrName>style.visibility</p:attrName>
                                        </p:attrNameLst>
                                      </p:cBhvr>
                                      <p:to>
                                        <p:strVal val="visible"/>
                                      </p:to>
                                    </p:set>
                                    <p:animEffect transition="in" filter="fade">
                                      <p:cBhvr>
                                        <p:cTn id="922" dur="100"/>
                                        <p:tgtEl>
                                          <p:spTgt spid="634"/>
                                        </p:tgtEl>
                                      </p:cBhvr>
                                    </p:animEffect>
                                  </p:childTnLst>
                                </p:cTn>
                              </p:par>
                            </p:childTnLst>
                          </p:cTn>
                        </p:par>
                        <p:par>
                          <p:cTn id="923" fill="hold">
                            <p:stCondLst>
                              <p:cond delay="7000"/>
                            </p:stCondLst>
                            <p:childTnLst>
                              <p:par>
                                <p:cTn id="924" presetID="10" presetClass="entr" presetSubtype="0" fill="hold" grpId="0" nodeType="afterEffect">
                                  <p:stCondLst>
                                    <p:cond delay="0"/>
                                  </p:stCondLst>
                                  <p:childTnLst>
                                    <p:set>
                                      <p:cBhvr>
                                        <p:cTn id="925" dur="1" fill="hold">
                                          <p:stCondLst>
                                            <p:cond delay="0"/>
                                          </p:stCondLst>
                                        </p:cTn>
                                        <p:tgtEl>
                                          <p:spTgt spid="635"/>
                                        </p:tgtEl>
                                        <p:attrNameLst>
                                          <p:attrName>style.visibility</p:attrName>
                                        </p:attrNameLst>
                                      </p:cBhvr>
                                      <p:to>
                                        <p:strVal val="visible"/>
                                      </p:to>
                                    </p:set>
                                    <p:animEffect transition="in" filter="fade">
                                      <p:cBhvr>
                                        <p:cTn id="926" dur="100"/>
                                        <p:tgtEl>
                                          <p:spTgt spid="635"/>
                                        </p:tgtEl>
                                      </p:cBhvr>
                                    </p:animEffect>
                                  </p:childTnLst>
                                </p:cTn>
                              </p:par>
                            </p:childTnLst>
                          </p:cTn>
                        </p:par>
                        <p:par>
                          <p:cTn id="927" fill="hold">
                            <p:stCondLst>
                              <p:cond delay="7100"/>
                            </p:stCondLst>
                            <p:childTnLst>
                              <p:par>
                                <p:cTn id="928" presetID="10" presetClass="entr" presetSubtype="0" fill="hold" grpId="0" nodeType="afterEffect">
                                  <p:stCondLst>
                                    <p:cond delay="0"/>
                                  </p:stCondLst>
                                  <p:childTnLst>
                                    <p:set>
                                      <p:cBhvr>
                                        <p:cTn id="929" dur="1" fill="hold">
                                          <p:stCondLst>
                                            <p:cond delay="0"/>
                                          </p:stCondLst>
                                        </p:cTn>
                                        <p:tgtEl>
                                          <p:spTgt spid="636"/>
                                        </p:tgtEl>
                                        <p:attrNameLst>
                                          <p:attrName>style.visibility</p:attrName>
                                        </p:attrNameLst>
                                      </p:cBhvr>
                                      <p:to>
                                        <p:strVal val="visible"/>
                                      </p:to>
                                    </p:set>
                                    <p:animEffect transition="in" filter="fade">
                                      <p:cBhvr>
                                        <p:cTn id="930" dur="100"/>
                                        <p:tgtEl>
                                          <p:spTgt spid="636"/>
                                        </p:tgtEl>
                                      </p:cBhvr>
                                    </p:animEffect>
                                  </p:childTnLst>
                                </p:cTn>
                              </p:par>
                            </p:childTnLst>
                          </p:cTn>
                        </p:par>
                        <p:par>
                          <p:cTn id="931" fill="hold">
                            <p:stCondLst>
                              <p:cond delay="7200"/>
                            </p:stCondLst>
                            <p:childTnLst>
                              <p:par>
                                <p:cTn id="932" presetID="10" presetClass="entr" presetSubtype="0" fill="hold" grpId="0" nodeType="afterEffect">
                                  <p:stCondLst>
                                    <p:cond delay="0"/>
                                  </p:stCondLst>
                                  <p:childTnLst>
                                    <p:set>
                                      <p:cBhvr>
                                        <p:cTn id="933" dur="1" fill="hold">
                                          <p:stCondLst>
                                            <p:cond delay="0"/>
                                          </p:stCondLst>
                                        </p:cTn>
                                        <p:tgtEl>
                                          <p:spTgt spid="637"/>
                                        </p:tgtEl>
                                        <p:attrNameLst>
                                          <p:attrName>style.visibility</p:attrName>
                                        </p:attrNameLst>
                                      </p:cBhvr>
                                      <p:to>
                                        <p:strVal val="visible"/>
                                      </p:to>
                                    </p:set>
                                    <p:animEffect transition="in" filter="fade">
                                      <p:cBhvr>
                                        <p:cTn id="934" dur="100"/>
                                        <p:tgtEl>
                                          <p:spTgt spid="637"/>
                                        </p:tgtEl>
                                      </p:cBhvr>
                                    </p:animEffect>
                                  </p:childTnLst>
                                </p:cTn>
                              </p:par>
                            </p:childTnLst>
                          </p:cTn>
                        </p:par>
                        <p:par>
                          <p:cTn id="935" fill="hold">
                            <p:stCondLst>
                              <p:cond delay="7300"/>
                            </p:stCondLst>
                            <p:childTnLst>
                              <p:par>
                                <p:cTn id="936" presetID="10" presetClass="entr" presetSubtype="0" fill="hold" grpId="0" nodeType="afterEffect">
                                  <p:stCondLst>
                                    <p:cond delay="0"/>
                                  </p:stCondLst>
                                  <p:childTnLst>
                                    <p:set>
                                      <p:cBhvr>
                                        <p:cTn id="937" dur="1" fill="hold">
                                          <p:stCondLst>
                                            <p:cond delay="0"/>
                                          </p:stCondLst>
                                        </p:cTn>
                                        <p:tgtEl>
                                          <p:spTgt spid="638"/>
                                        </p:tgtEl>
                                        <p:attrNameLst>
                                          <p:attrName>style.visibility</p:attrName>
                                        </p:attrNameLst>
                                      </p:cBhvr>
                                      <p:to>
                                        <p:strVal val="visible"/>
                                      </p:to>
                                    </p:set>
                                    <p:animEffect transition="in" filter="fade">
                                      <p:cBhvr>
                                        <p:cTn id="938" dur="100"/>
                                        <p:tgtEl>
                                          <p:spTgt spid="638"/>
                                        </p:tgtEl>
                                      </p:cBhvr>
                                    </p:animEffect>
                                  </p:childTnLst>
                                </p:cTn>
                              </p:par>
                            </p:childTnLst>
                          </p:cTn>
                        </p:par>
                        <p:par>
                          <p:cTn id="939" fill="hold">
                            <p:stCondLst>
                              <p:cond delay="7400"/>
                            </p:stCondLst>
                            <p:childTnLst>
                              <p:par>
                                <p:cTn id="940" presetID="10" presetClass="entr" presetSubtype="0" fill="hold" grpId="0" nodeType="afterEffect">
                                  <p:stCondLst>
                                    <p:cond delay="0"/>
                                  </p:stCondLst>
                                  <p:childTnLst>
                                    <p:set>
                                      <p:cBhvr>
                                        <p:cTn id="941" dur="1" fill="hold">
                                          <p:stCondLst>
                                            <p:cond delay="0"/>
                                          </p:stCondLst>
                                        </p:cTn>
                                        <p:tgtEl>
                                          <p:spTgt spid="639"/>
                                        </p:tgtEl>
                                        <p:attrNameLst>
                                          <p:attrName>style.visibility</p:attrName>
                                        </p:attrNameLst>
                                      </p:cBhvr>
                                      <p:to>
                                        <p:strVal val="visible"/>
                                      </p:to>
                                    </p:set>
                                    <p:animEffect transition="in" filter="fade">
                                      <p:cBhvr>
                                        <p:cTn id="942" dur="100"/>
                                        <p:tgtEl>
                                          <p:spTgt spid="6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634" grpId="0" animBg="1"/>
      <p:bldP spid="635" grpId="0" animBg="1"/>
      <p:bldP spid="636" grpId="0" animBg="1"/>
      <p:bldP spid="637" grpId="0" animBg="1"/>
      <p:bldP spid="638" grpId="0" animBg="1"/>
      <p:bldP spid="63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E7C4A15F-21B3-4429-9DD6-A9A5903174DF}"/>
              </a:ext>
            </a:extLst>
          </p:cNvPr>
          <p:cNvSpPr/>
          <p:nvPr/>
        </p:nvSpPr>
        <p:spPr bwMode="auto">
          <a:xfrm>
            <a:off x="882" y="-3"/>
            <a:ext cx="7055492" cy="6994527"/>
          </a:xfrm>
          <a:prstGeom prst="rect">
            <a:avLst/>
          </a:prstGeom>
          <a:solidFill>
            <a:srgbClr val="02214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IN" sz="2448">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5122" name="Picture 4" descr="image001">
            <a:extLst>
              <a:ext uri="{FF2B5EF4-FFF2-40B4-BE49-F238E27FC236}">
                <a16:creationId xmlns:a16="http://schemas.microsoft.com/office/drawing/2014/main" id="{1E4BE52F-9068-4D7A-8AA3-3DCDC0EC3F1B}"/>
              </a:ext>
            </a:extLst>
          </p:cNvPr>
          <p:cNvPicPr preferRelativeResize="0">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652346" y="2059499"/>
            <a:ext cx="5520558" cy="2680339"/>
          </a:xfrm>
          <a:prstGeom prst="rect">
            <a:avLst/>
          </a:prstGeom>
          <a:noFill/>
          <a:ln w="50800">
            <a:solidFill>
              <a:schemeClr val="bg1"/>
            </a:solidFill>
            <a:miter lim="800000"/>
            <a:headEnd/>
            <a:tailEnd/>
          </a:ln>
          <a:extLst>
            <a:ext uri="{909E8E84-426E-40DD-AFC4-6F175D3DCCD1}">
              <a14:hiddenFill xmlns:a14="http://schemas.microsoft.com/office/drawing/2010/main">
                <a:solidFill>
                  <a:srgbClr val="FFFFFF"/>
                </a:solidFill>
              </a14:hiddenFill>
            </a:ext>
          </a:extLst>
        </p:spPr>
      </p:pic>
      <p:sp>
        <p:nvSpPr>
          <p:cNvPr id="23" name="Rectangle 22">
            <a:extLst>
              <a:ext uri="{FF2B5EF4-FFF2-40B4-BE49-F238E27FC236}">
                <a16:creationId xmlns:a16="http://schemas.microsoft.com/office/drawing/2014/main" id="{D5A79A40-30BC-460D-AD41-273443105F65}"/>
              </a:ext>
            </a:extLst>
          </p:cNvPr>
          <p:cNvSpPr/>
          <p:nvPr/>
        </p:nvSpPr>
        <p:spPr>
          <a:xfrm>
            <a:off x="596711" y="5004731"/>
            <a:ext cx="6023063" cy="785741"/>
          </a:xfrm>
          <a:prstGeom prst="rect">
            <a:avLst/>
          </a:prstGeom>
        </p:spPr>
        <p:txBody>
          <a:bodyPr wrap="square">
            <a:spAutoFit/>
          </a:bodyPr>
          <a:lstStyle/>
          <a:p>
            <a:pPr defTabSz="932114" fontAlgn="base">
              <a:lnSpc>
                <a:spcPct val="90000"/>
              </a:lnSpc>
              <a:spcBef>
                <a:spcPct val="0"/>
              </a:spcBef>
              <a:spcAft>
                <a:spcPct val="0"/>
              </a:spcAft>
            </a:pPr>
            <a:r>
              <a:rPr lang="en-US" sz="1632" i="1" kern="0" dirty="0">
                <a:solidFill>
                  <a:srgbClr val="FFFFFF"/>
                </a:solidFill>
                <a:latin typeface="Segoe UI"/>
                <a:cs typeface="Segoe UI" pitchFamily="34" charset="0"/>
              </a:rPr>
              <a:t>Microsoft Azure Stack Hub strengthens our mission while also enabling us to deliver value to a new set of customers and partners in </a:t>
            </a:r>
            <a:r>
              <a:rPr lang="en-US" sz="1632" b="1" i="1" kern="0" dirty="0">
                <a:solidFill>
                  <a:srgbClr val="FFFFFF"/>
                </a:solidFill>
                <a:latin typeface="Segoe UI"/>
                <a:cs typeface="Segoe UI" pitchFamily="34" charset="0"/>
              </a:rPr>
              <a:t>some of the most remote parts of Africa</a:t>
            </a:r>
            <a:r>
              <a:rPr lang="en-US" sz="1632" i="1" kern="0" dirty="0">
                <a:solidFill>
                  <a:srgbClr val="FFFFFF"/>
                </a:solidFill>
                <a:latin typeface="Segoe UI"/>
                <a:cs typeface="Segoe UI" pitchFamily="34" charset="0"/>
              </a:rPr>
              <a:t>” </a:t>
            </a:r>
          </a:p>
        </p:txBody>
      </p:sp>
      <p:pic>
        <p:nvPicPr>
          <p:cNvPr id="27" name="Picture 26">
            <a:extLst>
              <a:ext uri="{FF2B5EF4-FFF2-40B4-BE49-F238E27FC236}">
                <a16:creationId xmlns:a16="http://schemas.microsoft.com/office/drawing/2014/main" id="{B4C1141B-5989-4641-949E-A70C18E45C09}"/>
              </a:ext>
            </a:extLst>
          </p:cNvPr>
          <p:cNvPicPr>
            <a:picLocks noChangeAspect="1"/>
          </p:cNvPicPr>
          <p:nvPr/>
        </p:nvPicPr>
        <p:blipFill>
          <a:blip r:embed="rId4" cstate="email">
            <a:biLevel thresh="25000"/>
            <a:extLst>
              <a:ext uri="{28A0092B-C50C-407E-A947-70E740481C1C}">
                <a14:useLocalDpi xmlns:a14="http://schemas.microsoft.com/office/drawing/2010/main"/>
              </a:ext>
            </a:extLst>
          </a:blip>
          <a:stretch>
            <a:fillRect/>
          </a:stretch>
        </p:blipFill>
        <p:spPr>
          <a:xfrm>
            <a:off x="635345" y="6126581"/>
            <a:ext cx="857645" cy="422817"/>
          </a:xfrm>
          <a:prstGeom prst="rect">
            <a:avLst/>
          </a:prstGeom>
        </p:spPr>
      </p:pic>
      <p:sp>
        <p:nvSpPr>
          <p:cNvPr id="2" name="Title 1">
            <a:extLst>
              <a:ext uri="{FF2B5EF4-FFF2-40B4-BE49-F238E27FC236}">
                <a16:creationId xmlns:a16="http://schemas.microsoft.com/office/drawing/2014/main" id="{23DFF736-36F8-44DE-8E46-9B3AB675148E}"/>
              </a:ext>
            </a:extLst>
          </p:cNvPr>
          <p:cNvSpPr>
            <a:spLocks noGrp="1"/>
          </p:cNvSpPr>
          <p:nvPr>
            <p:ph type="title"/>
          </p:nvPr>
        </p:nvSpPr>
        <p:spPr>
          <a:xfrm>
            <a:off x="635345" y="603926"/>
            <a:ext cx="6411874" cy="1130053"/>
          </a:xfrm>
        </p:spPr>
        <p:txBody>
          <a:bodyPr/>
          <a:lstStyle/>
          <a:p>
            <a:r>
              <a:rPr lang="en-US" b="1" dirty="0">
                <a:solidFill>
                  <a:schemeClr val="bg1"/>
                </a:solidFill>
              </a:rPr>
              <a:t>Latest: Azure Stack Hub now in 92 countries</a:t>
            </a:r>
          </a:p>
        </p:txBody>
      </p:sp>
      <p:pic>
        <p:nvPicPr>
          <p:cNvPr id="10" name="Picture 9">
            <a:extLst>
              <a:ext uri="{FF2B5EF4-FFF2-40B4-BE49-F238E27FC236}">
                <a16:creationId xmlns:a16="http://schemas.microsoft.com/office/drawing/2014/main" id="{D0DAF71F-5D28-FE42-BEC4-33052D14CB17}"/>
              </a:ext>
            </a:extLst>
          </p:cNvPr>
          <p:cNvPicPr>
            <a:picLocks noChangeAspect="1"/>
          </p:cNvPicPr>
          <p:nvPr/>
        </p:nvPicPr>
        <p:blipFill rotWithShape="1">
          <a:blip r:embed="rId5" cstate="email">
            <a:extLst>
              <a:ext uri="{28A0092B-C50C-407E-A947-70E740481C1C}">
                <a14:useLocalDpi xmlns:a14="http://schemas.microsoft.com/office/drawing/2010/main"/>
              </a:ext>
            </a:extLst>
          </a:blip>
          <a:srcRect/>
          <a:stretch/>
        </p:blipFill>
        <p:spPr>
          <a:xfrm>
            <a:off x="7056374" y="-3"/>
            <a:ext cx="5594000" cy="7003384"/>
          </a:xfrm>
          <a:prstGeom prst="rect">
            <a:avLst/>
          </a:prstGeom>
          <a:solidFill>
            <a:schemeClr val="accent5"/>
          </a:solidFill>
        </p:spPr>
      </p:pic>
      <p:sp>
        <p:nvSpPr>
          <p:cNvPr id="3" name="Rectangle 2">
            <a:extLst>
              <a:ext uri="{FF2B5EF4-FFF2-40B4-BE49-F238E27FC236}">
                <a16:creationId xmlns:a16="http://schemas.microsoft.com/office/drawing/2014/main" id="{7D61B87F-A7C6-49F2-8E44-143F8ADDE5BD}"/>
              </a:ext>
            </a:extLst>
          </p:cNvPr>
          <p:cNvSpPr/>
          <p:nvPr/>
        </p:nvSpPr>
        <p:spPr bwMode="auto">
          <a:xfrm>
            <a:off x="7045686" y="-2"/>
            <a:ext cx="5644412" cy="6983540"/>
          </a:xfrm>
          <a:prstGeom prst="rect">
            <a:avLst/>
          </a:prstGeom>
          <a:solidFill>
            <a:srgbClr val="1A1A1A">
              <a:alpha val="1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IN" sz="2040" err="1">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146042247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4A5A8841-748C-47A8-BDD2-70088C42B384}"/>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882" y="-1"/>
            <a:ext cx="12683153" cy="7147436"/>
          </a:xfrm>
          <a:prstGeom prst="rect">
            <a:avLst/>
          </a:prstGeom>
        </p:spPr>
      </p:pic>
      <p:sp>
        <p:nvSpPr>
          <p:cNvPr id="47" name="Rectangle 46">
            <a:extLst>
              <a:ext uri="{FF2B5EF4-FFF2-40B4-BE49-F238E27FC236}">
                <a16:creationId xmlns:a16="http://schemas.microsoft.com/office/drawing/2014/main" id="{B069F359-F2F6-4F15-8A5C-2FE1B24CE768}"/>
              </a:ext>
            </a:extLst>
          </p:cNvPr>
          <p:cNvSpPr/>
          <p:nvPr/>
        </p:nvSpPr>
        <p:spPr bwMode="auto">
          <a:xfrm>
            <a:off x="464616" y="1693680"/>
            <a:ext cx="2782418" cy="1523802"/>
          </a:xfrm>
          <a:prstGeom prst="rect">
            <a:avLst/>
          </a:prstGeom>
          <a:solidFill>
            <a:srgbClr val="02214F">
              <a:alpha val="6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93260" rIns="186521" bIns="93260" numCol="1" spcCol="0" rtlCol="0" fromWordArt="0" anchor="t" anchorCtr="0" forceAA="0" compatLnSpc="1">
            <a:prstTxWarp prst="textNoShape">
              <a:avLst/>
            </a:prstTxWarp>
            <a:noAutofit/>
          </a:bodyPr>
          <a:lstStyle/>
          <a:p>
            <a:pPr defTabSz="951028" fontAlgn="base">
              <a:spcBef>
                <a:spcPct val="0"/>
              </a:spcBef>
              <a:spcAft>
                <a:spcPts val="612"/>
              </a:spcAft>
              <a:defRPr/>
            </a:pPr>
            <a:endParaRPr lang="en-IN" sz="2040" dirty="0">
              <a:solidFill>
                <a:srgbClr val="FFFFFF"/>
              </a:solidFill>
              <a:latin typeface="Segoe UI "/>
              <a:cs typeface="Segoe UI Semibold" panose="020B0702040204020203" pitchFamily="34" charset="0"/>
            </a:endParaRPr>
          </a:p>
          <a:p>
            <a:pPr defTabSz="951028" fontAlgn="base">
              <a:spcBef>
                <a:spcPct val="0"/>
              </a:spcBef>
              <a:spcAft>
                <a:spcPts val="612"/>
              </a:spcAft>
              <a:defRPr/>
            </a:pPr>
            <a:r>
              <a:rPr lang="en-IN" sz="2040" dirty="0">
                <a:solidFill>
                  <a:srgbClr val="FFFFFF"/>
                </a:solidFill>
                <a:latin typeface="Segoe UI "/>
                <a:cs typeface="Segoe UI Semibold" panose="020B0702040204020203" pitchFamily="34" charset="0"/>
              </a:rPr>
              <a:t>Why Azure Stack Hub</a:t>
            </a:r>
          </a:p>
        </p:txBody>
      </p:sp>
      <p:sp>
        <p:nvSpPr>
          <p:cNvPr id="42" name="Rectangle 41">
            <a:extLst>
              <a:ext uri="{FF2B5EF4-FFF2-40B4-BE49-F238E27FC236}">
                <a16:creationId xmlns:a16="http://schemas.microsoft.com/office/drawing/2014/main" id="{A9FEEF56-4835-4BFB-8059-4418FF7317E2}"/>
              </a:ext>
            </a:extLst>
          </p:cNvPr>
          <p:cNvSpPr/>
          <p:nvPr/>
        </p:nvSpPr>
        <p:spPr bwMode="auto">
          <a:xfrm>
            <a:off x="3372035" y="1693680"/>
            <a:ext cx="2782418" cy="1523802"/>
          </a:xfrm>
          <a:prstGeom prst="rect">
            <a:avLst/>
          </a:prstGeom>
          <a:solidFill>
            <a:srgbClr val="02214F">
              <a:alpha val="6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93260" rIns="186521" bIns="93260" numCol="1" spcCol="0" rtlCol="0" fromWordArt="0" anchor="t" anchorCtr="0" forceAA="0" compatLnSpc="1">
            <a:prstTxWarp prst="textNoShape">
              <a:avLst/>
            </a:prstTxWarp>
            <a:noAutofit/>
          </a:bodyPr>
          <a:lstStyle/>
          <a:p>
            <a:pPr defTabSz="951028" fontAlgn="base">
              <a:spcBef>
                <a:spcPct val="0"/>
              </a:spcBef>
              <a:defRPr/>
            </a:pPr>
            <a:endParaRPr lang="en-IN" sz="2040" dirty="0">
              <a:solidFill>
                <a:srgbClr val="FFFFFF"/>
              </a:solidFill>
              <a:latin typeface="Segoe UI "/>
              <a:cs typeface="Segoe UI Semibold" panose="020B0702040204020203" pitchFamily="34" charset="0"/>
            </a:endParaRPr>
          </a:p>
          <a:p>
            <a:pPr defTabSz="951028" fontAlgn="base">
              <a:spcBef>
                <a:spcPct val="0"/>
              </a:spcBef>
              <a:defRPr/>
            </a:pPr>
            <a:r>
              <a:rPr lang="en-IN" sz="2040" dirty="0">
                <a:solidFill>
                  <a:srgbClr val="FFFFFF"/>
                </a:solidFill>
                <a:latin typeface="Segoe UI "/>
                <a:cs typeface="Segoe UI Semibold" panose="020B0702040204020203" pitchFamily="34" charset="0"/>
              </a:rPr>
              <a:t>What to Move to Cloud vs. Keep on Azure Stack Hub</a:t>
            </a:r>
          </a:p>
        </p:txBody>
      </p:sp>
      <p:sp>
        <p:nvSpPr>
          <p:cNvPr id="36" name="Rectangle 35">
            <a:extLst>
              <a:ext uri="{FF2B5EF4-FFF2-40B4-BE49-F238E27FC236}">
                <a16:creationId xmlns:a16="http://schemas.microsoft.com/office/drawing/2014/main" id="{BDCCFA60-89F1-40E4-9D61-48202966A5A9}"/>
              </a:ext>
            </a:extLst>
          </p:cNvPr>
          <p:cNvSpPr/>
          <p:nvPr/>
        </p:nvSpPr>
        <p:spPr bwMode="auto">
          <a:xfrm>
            <a:off x="6279455" y="1693680"/>
            <a:ext cx="2782418" cy="1523802"/>
          </a:xfrm>
          <a:prstGeom prst="rect">
            <a:avLst/>
          </a:prstGeom>
          <a:solidFill>
            <a:srgbClr val="02214F">
              <a:alpha val="6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93260" rIns="186521" bIns="93260" numCol="1" spcCol="0" rtlCol="0" fromWordArt="0" anchor="t" anchorCtr="0" forceAA="0" compatLnSpc="1">
            <a:prstTxWarp prst="textNoShape">
              <a:avLst/>
            </a:prstTxWarp>
            <a:noAutofit/>
          </a:bodyPr>
          <a:lstStyle/>
          <a:p>
            <a:pPr defTabSz="951028" fontAlgn="base">
              <a:spcBef>
                <a:spcPct val="0"/>
              </a:spcBef>
              <a:defRPr/>
            </a:pPr>
            <a:endParaRPr lang="en-IN" sz="2448">
              <a:solidFill>
                <a:srgbClr val="FFFFFF"/>
              </a:solidFill>
              <a:latin typeface="Segoe UI "/>
              <a:cs typeface="Segoe UI Semibold" panose="020B0702040204020203" pitchFamily="34" charset="0"/>
            </a:endParaRPr>
          </a:p>
          <a:p>
            <a:pPr defTabSz="951028" fontAlgn="base">
              <a:spcBef>
                <a:spcPct val="0"/>
              </a:spcBef>
              <a:defRPr/>
            </a:pPr>
            <a:r>
              <a:rPr lang="en-IN" sz="2040">
                <a:solidFill>
                  <a:srgbClr val="FFFFFF"/>
                </a:solidFill>
                <a:latin typeface="Segoe UI "/>
                <a:cs typeface="Segoe UI Semibold" panose="020B0702040204020203" pitchFamily="34" charset="0"/>
              </a:rPr>
              <a:t>Take Me to Cloud</a:t>
            </a:r>
          </a:p>
        </p:txBody>
      </p:sp>
      <p:sp>
        <p:nvSpPr>
          <p:cNvPr id="59" name="Rectangle 58">
            <a:extLst>
              <a:ext uri="{FF2B5EF4-FFF2-40B4-BE49-F238E27FC236}">
                <a16:creationId xmlns:a16="http://schemas.microsoft.com/office/drawing/2014/main" id="{C765A574-8E3A-4AC1-93AF-396873AB7044}"/>
              </a:ext>
            </a:extLst>
          </p:cNvPr>
          <p:cNvSpPr/>
          <p:nvPr/>
        </p:nvSpPr>
        <p:spPr bwMode="auto">
          <a:xfrm>
            <a:off x="9186873" y="1693680"/>
            <a:ext cx="2782418" cy="1523802"/>
          </a:xfrm>
          <a:prstGeom prst="rect">
            <a:avLst/>
          </a:prstGeom>
          <a:solidFill>
            <a:srgbClr val="02214F">
              <a:alpha val="6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93260" rIns="186521" bIns="93260" numCol="1" spcCol="0" rtlCol="0" fromWordArt="0" anchor="t" anchorCtr="0" forceAA="0" compatLnSpc="1">
            <a:prstTxWarp prst="textNoShape">
              <a:avLst/>
            </a:prstTxWarp>
            <a:noAutofit/>
          </a:bodyPr>
          <a:lstStyle/>
          <a:p>
            <a:pPr defTabSz="951028" fontAlgn="base">
              <a:spcBef>
                <a:spcPct val="0"/>
              </a:spcBef>
              <a:defRPr/>
            </a:pPr>
            <a:endParaRPr lang="en-IN" dirty="0">
              <a:solidFill>
                <a:srgbClr val="FFFFFF"/>
              </a:solidFill>
              <a:latin typeface="Segoe UI "/>
              <a:cs typeface="Segoe UI Semibold" panose="020B0702040204020203" pitchFamily="34" charset="0"/>
            </a:endParaRPr>
          </a:p>
          <a:p>
            <a:pPr defTabSz="951028" fontAlgn="base">
              <a:spcBef>
                <a:spcPct val="0"/>
              </a:spcBef>
              <a:defRPr/>
            </a:pPr>
            <a:r>
              <a:rPr lang="en-IN" dirty="0">
                <a:solidFill>
                  <a:srgbClr val="FFFFFF"/>
                </a:solidFill>
                <a:latin typeface="Segoe UI "/>
                <a:cs typeface="Segoe UI Semibold" panose="020B0702040204020203" pitchFamily="34" charset="0"/>
              </a:rPr>
              <a:t>Keep Me on </a:t>
            </a:r>
          </a:p>
          <a:p>
            <a:pPr defTabSz="951028" fontAlgn="base">
              <a:spcBef>
                <a:spcPct val="0"/>
              </a:spcBef>
              <a:defRPr/>
            </a:pPr>
            <a:r>
              <a:rPr lang="en-IN" dirty="0">
                <a:solidFill>
                  <a:srgbClr val="FFFFFF"/>
                </a:solidFill>
                <a:latin typeface="Segoe UI "/>
                <a:cs typeface="Segoe UI Semibold" panose="020B0702040204020203" pitchFamily="34" charset="0"/>
              </a:rPr>
              <a:t>Cloud and Azure Stack Hub</a:t>
            </a:r>
          </a:p>
        </p:txBody>
      </p:sp>
      <p:sp>
        <p:nvSpPr>
          <p:cNvPr id="10" name="Title 9">
            <a:extLst>
              <a:ext uri="{FF2B5EF4-FFF2-40B4-BE49-F238E27FC236}">
                <a16:creationId xmlns:a16="http://schemas.microsoft.com/office/drawing/2014/main" id="{CE1DBD53-D92B-4E4E-B887-3620567116C6}"/>
              </a:ext>
            </a:extLst>
          </p:cNvPr>
          <p:cNvSpPr>
            <a:spLocks noGrp="1"/>
          </p:cNvSpPr>
          <p:nvPr>
            <p:ph type="title"/>
          </p:nvPr>
        </p:nvSpPr>
        <p:spPr>
          <a:xfrm>
            <a:off x="3923071" y="742386"/>
            <a:ext cx="4563655" cy="565027"/>
          </a:xfrm>
        </p:spPr>
        <p:txBody>
          <a:bodyPr/>
          <a:lstStyle/>
          <a:p>
            <a:pPr algn="ctr"/>
            <a:r>
              <a:rPr lang="en-US" b="1" dirty="0">
                <a:latin typeface="Segoe UI Semibold" panose="020B0502040204020203" pitchFamily="34" charset="0"/>
              </a:rPr>
              <a:t>Customers Ask:</a:t>
            </a:r>
          </a:p>
        </p:txBody>
      </p:sp>
      <p:pic>
        <p:nvPicPr>
          <p:cNvPr id="87" name="Picture 86">
            <a:extLst>
              <a:ext uri="{FF2B5EF4-FFF2-40B4-BE49-F238E27FC236}">
                <a16:creationId xmlns:a16="http://schemas.microsoft.com/office/drawing/2014/main" id="{144C2DB2-5812-4FB6-B524-0E28F3038877}"/>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2703501" y="1780404"/>
            <a:ext cx="357012" cy="385593"/>
          </a:xfrm>
          <a:prstGeom prst="rect">
            <a:avLst/>
          </a:prstGeom>
          <a:ln>
            <a:noFill/>
          </a:ln>
        </p:spPr>
      </p:pic>
      <p:pic>
        <p:nvPicPr>
          <p:cNvPr id="88" name="Picture 87">
            <a:extLst>
              <a:ext uri="{FF2B5EF4-FFF2-40B4-BE49-F238E27FC236}">
                <a16:creationId xmlns:a16="http://schemas.microsoft.com/office/drawing/2014/main" id="{B884F5DD-EE64-4F8F-863B-13473BDD2668}"/>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5836785" y="1832192"/>
            <a:ext cx="262295" cy="400143"/>
          </a:xfrm>
          <a:prstGeom prst="rect">
            <a:avLst/>
          </a:prstGeom>
          <a:ln>
            <a:noFill/>
          </a:ln>
        </p:spPr>
      </p:pic>
      <p:pic>
        <p:nvPicPr>
          <p:cNvPr id="89" name="Picture 88">
            <a:extLst>
              <a:ext uri="{FF2B5EF4-FFF2-40B4-BE49-F238E27FC236}">
                <a16:creationId xmlns:a16="http://schemas.microsoft.com/office/drawing/2014/main" id="{2E9F572F-5403-4167-BBE5-AD78F279BBB9}"/>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8696846" y="1791011"/>
            <a:ext cx="357012" cy="341941"/>
          </a:xfrm>
          <a:prstGeom prst="rect">
            <a:avLst/>
          </a:prstGeom>
          <a:ln>
            <a:noFill/>
          </a:ln>
        </p:spPr>
      </p:pic>
      <p:pic>
        <p:nvPicPr>
          <p:cNvPr id="90" name="Picture 89">
            <a:extLst>
              <a:ext uri="{FF2B5EF4-FFF2-40B4-BE49-F238E27FC236}">
                <a16:creationId xmlns:a16="http://schemas.microsoft.com/office/drawing/2014/main" id="{3F2DACFD-E138-4F7D-A46B-C0571F536F1E}"/>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1286185" y="1832192"/>
            <a:ext cx="386156" cy="371042"/>
          </a:xfrm>
          <a:prstGeom prst="rect">
            <a:avLst/>
          </a:prstGeom>
          <a:ln>
            <a:noFill/>
          </a:ln>
        </p:spPr>
      </p:pic>
      <p:cxnSp>
        <p:nvCxnSpPr>
          <p:cNvPr id="6" name="Straight Connector 5">
            <a:extLst>
              <a:ext uri="{FF2B5EF4-FFF2-40B4-BE49-F238E27FC236}">
                <a16:creationId xmlns:a16="http://schemas.microsoft.com/office/drawing/2014/main" id="{8AF13130-2B61-498C-8A0F-DBE79975CCEB}"/>
              </a:ext>
            </a:extLst>
          </p:cNvPr>
          <p:cNvCxnSpPr/>
          <p:nvPr/>
        </p:nvCxnSpPr>
        <p:spPr>
          <a:xfrm>
            <a:off x="464616" y="3470274"/>
            <a:ext cx="11504675"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6" name="Freeform: Shape 65">
            <a:extLst>
              <a:ext uri="{FF2B5EF4-FFF2-40B4-BE49-F238E27FC236}">
                <a16:creationId xmlns:a16="http://schemas.microsoft.com/office/drawing/2014/main" id="{96442356-B103-4FE6-A881-8778C37BC312}"/>
              </a:ext>
            </a:extLst>
          </p:cNvPr>
          <p:cNvSpPr/>
          <p:nvPr/>
        </p:nvSpPr>
        <p:spPr bwMode="auto">
          <a:xfrm>
            <a:off x="5428472" y="3470273"/>
            <a:ext cx="1576963" cy="378227"/>
          </a:xfrm>
          <a:custGeom>
            <a:avLst/>
            <a:gdLst>
              <a:gd name="connsiteX0" fmla="*/ 0 w 1546183"/>
              <a:gd name="connsiteY0" fmla="*/ 0 h 370844"/>
              <a:gd name="connsiteX1" fmla="*/ 1546183 w 1546183"/>
              <a:gd name="connsiteY1" fmla="*/ 0 h 370844"/>
              <a:gd name="connsiteX2" fmla="*/ 1546183 w 1546183"/>
              <a:gd name="connsiteY2" fmla="*/ 261486 h 370844"/>
              <a:gd name="connsiteX3" fmla="*/ 773091 w 1546183"/>
              <a:gd name="connsiteY3" fmla="*/ 370844 h 370844"/>
              <a:gd name="connsiteX4" fmla="*/ 0 w 1546183"/>
              <a:gd name="connsiteY4" fmla="*/ 261486 h 370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6183" h="370844">
                <a:moveTo>
                  <a:pt x="0" y="0"/>
                </a:moveTo>
                <a:lnTo>
                  <a:pt x="1546183" y="0"/>
                </a:lnTo>
                <a:lnTo>
                  <a:pt x="1546183" y="261486"/>
                </a:lnTo>
                <a:lnTo>
                  <a:pt x="773091" y="370844"/>
                </a:lnTo>
                <a:lnTo>
                  <a:pt x="0" y="261486"/>
                </a:lnTo>
                <a:close/>
              </a:path>
            </a:pathLst>
          </a:cu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46630" numCol="1" spcCol="0" rtlCol="0" fromWordArt="0" anchor="ctr" anchorCtr="0" forceAA="0" compatLnSpc="1">
            <a:prstTxWarp prst="textNoShape">
              <a:avLst/>
            </a:prstTxWarp>
            <a:noAutofit/>
          </a:bodyPr>
          <a:lstStyle/>
          <a:p>
            <a:pPr algn="ctr" defTabSz="951028" fontAlgn="base">
              <a:spcBef>
                <a:spcPct val="0"/>
              </a:spcBef>
              <a:spcAft>
                <a:spcPct val="0"/>
              </a:spcAft>
              <a:defRPr/>
            </a:pPr>
            <a:r>
              <a:rPr lang="en-US" sz="1632">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PARTNERS</a:t>
            </a:r>
          </a:p>
        </p:txBody>
      </p:sp>
      <p:sp>
        <p:nvSpPr>
          <p:cNvPr id="45" name="Rectangle 44">
            <a:extLst>
              <a:ext uri="{FF2B5EF4-FFF2-40B4-BE49-F238E27FC236}">
                <a16:creationId xmlns:a16="http://schemas.microsoft.com/office/drawing/2014/main" id="{D45E3D92-778D-4DF2-8CCC-8251F43EC227}"/>
              </a:ext>
            </a:extLst>
          </p:cNvPr>
          <p:cNvSpPr/>
          <p:nvPr/>
        </p:nvSpPr>
        <p:spPr bwMode="auto">
          <a:xfrm>
            <a:off x="3372034" y="4101294"/>
            <a:ext cx="2782418" cy="1884492"/>
          </a:xfrm>
          <a:prstGeom prst="rect">
            <a:avLst/>
          </a:prstGeom>
          <a:solidFill>
            <a:srgbClr val="02214F">
              <a:alpha val="6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93260" rIns="186521" bIns="93260" numCol="1" spcCol="0" rtlCol="0" fromWordArt="0" anchor="t" anchorCtr="0" forceAA="0" compatLnSpc="1">
            <a:prstTxWarp prst="textNoShape">
              <a:avLst/>
            </a:prstTxWarp>
            <a:noAutofit/>
          </a:bodyPr>
          <a:lstStyle/>
          <a:p>
            <a:pPr defTabSz="951028" fontAlgn="base">
              <a:spcBef>
                <a:spcPct val="0"/>
              </a:spcBef>
              <a:defRPr/>
            </a:pPr>
            <a:r>
              <a:rPr lang="en-IN" sz="2856">
                <a:solidFill>
                  <a:srgbClr val="FFFFFF"/>
                </a:solidFill>
                <a:latin typeface="Segoe UI Semilight" panose="020B0402040204020203" pitchFamily="34" charset="0"/>
                <a:cs typeface="Segoe UI Semilight" panose="020B0402040204020203" pitchFamily="34" charset="0"/>
              </a:rPr>
              <a:t>Assessment</a:t>
            </a:r>
          </a:p>
          <a:p>
            <a:pPr defTabSz="951028" fontAlgn="base">
              <a:spcBef>
                <a:spcPct val="0"/>
              </a:spcBef>
              <a:defRPr/>
            </a:pPr>
            <a:r>
              <a:rPr lang="en-IN" sz="1836">
                <a:solidFill>
                  <a:srgbClr val="FFFFFF"/>
                </a:solidFill>
                <a:latin typeface="Segoe UI Semilight"/>
              </a:rPr>
              <a:t>Infrastructure, Data, Apps</a:t>
            </a:r>
          </a:p>
        </p:txBody>
      </p:sp>
      <p:sp>
        <p:nvSpPr>
          <p:cNvPr id="44" name="Rectangle 43">
            <a:extLst>
              <a:ext uri="{FF2B5EF4-FFF2-40B4-BE49-F238E27FC236}">
                <a16:creationId xmlns:a16="http://schemas.microsoft.com/office/drawing/2014/main" id="{00C6A749-6B1A-4AC7-8A2B-A0978CA14681}"/>
              </a:ext>
            </a:extLst>
          </p:cNvPr>
          <p:cNvSpPr/>
          <p:nvPr/>
        </p:nvSpPr>
        <p:spPr bwMode="auto">
          <a:xfrm>
            <a:off x="464616" y="4101293"/>
            <a:ext cx="2782418" cy="1884492"/>
          </a:xfrm>
          <a:prstGeom prst="rect">
            <a:avLst/>
          </a:prstGeom>
          <a:solidFill>
            <a:srgbClr val="02214F">
              <a:alpha val="6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93260" rIns="186521" bIns="93260" numCol="1" spcCol="0" rtlCol="0" fromWordArt="0" anchor="t" anchorCtr="0" forceAA="0" compatLnSpc="1">
            <a:prstTxWarp prst="textNoShape">
              <a:avLst/>
            </a:prstTxWarp>
            <a:noAutofit/>
          </a:bodyPr>
          <a:lstStyle/>
          <a:p>
            <a:pPr defTabSz="951028" fontAlgn="base">
              <a:spcBef>
                <a:spcPct val="0"/>
              </a:spcBef>
              <a:spcAft>
                <a:spcPts val="612"/>
              </a:spcAft>
              <a:defRPr/>
            </a:pPr>
            <a:r>
              <a:rPr lang="en-US" sz="2856" dirty="0">
                <a:solidFill>
                  <a:srgbClr val="FFFFFF"/>
                </a:solidFill>
                <a:latin typeface="Segoe UI Semilight" panose="020B0402040204020203" pitchFamily="34" charset="0"/>
                <a:cs typeface="Segoe UI Semilight" panose="020B0402040204020203" pitchFamily="34" charset="0"/>
              </a:rPr>
              <a:t>Advise</a:t>
            </a:r>
          </a:p>
          <a:p>
            <a:pPr defTabSz="951028" fontAlgn="base">
              <a:spcBef>
                <a:spcPct val="0"/>
              </a:spcBef>
              <a:spcAft>
                <a:spcPts val="612"/>
              </a:spcAft>
              <a:defRPr/>
            </a:pPr>
            <a:r>
              <a:rPr lang="en-US" sz="1836" dirty="0">
                <a:solidFill>
                  <a:srgbClr val="FFFFFF"/>
                </a:solidFill>
                <a:latin typeface="Segoe UI Semilight"/>
              </a:rPr>
              <a:t>Business and IT Value</a:t>
            </a:r>
          </a:p>
          <a:p>
            <a:pPr defTabSz="951028" fontAlgn="base">
              <a:spcBef>
                <a:spcPct val="0"/>
              </a:spcBef>
              <a:spcAft>
                <a:spcPts val="612"/>
              </a:spcAft>
              <a:defRPr/>
            </a:pPr>
            <a:r>
              <a:rPr lang="en-US" sz="1836" dirty="0">
                <a:solidFill>
                  <a:srgbClr val="FFFFFF"/>
                </a:solidFill>
                <a:latin typeface="Segoe UI Semilight"/>
              </a:rPr>
              <a:t>Digital Transformation </a:t>
            </a:r>
          </a:p>
        </p:txBody>
      </p:sp>
      <p:sp>
        <p:nvSpPr>
          <p:cNvPr id="46" name="Rectangle 45">
            <a:extLst>
              <a:ext uri="{FF2B5EF4-FFF2-40B4-BE49-F238E27FC236}">
                <a16:creationId xmlns:a16="http://schemas.microsoft.com/office/drawing/2014/main" id="{0BE7EFCA-54ED-4555-8AD0-D21FAD84AAB2}"/>
              </a:ext>
            </a:extLst>
          </p:cNvPr>
          <p:cNvSpPr/>
          <p:nvPr/>
        </p:nvSpPr>
        <p:spPr bwMode="auto">
          <a:xfrm>
            <a:off x="6279453" y="4101294"/>
            <a:ext cx="2782418" cy="1884492"/>
          </a:xfrm>
          <a:prstGeom prst="rect">
            <a:avLst/>
          </a:prstGeom>
          <a:solidFill>
            <a:srgbClr val="02214F">
              <a:alpha val="6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93260" rIns="186521" bIns="93260" numCol="1" spcCol="0" rtlCol="0" fromWordArt="0" anchor="t" anchorCtr="0" forceAA="0" compatLnSpc="1">
            <a:prstTxWarp prst="textNoShape">
              <a:avLst/>
            </a:prstTxWarp>
            <a:noAutofit/>
          </a:bodyPr>
          <a:lstStyle/>
          <a:p>
            <a:pPr defTabSz="951028" fontAlgn="base">
              <a:spcBef>
                <a:spcPct val="0"/>
              </a:spcBef>
              <a:defRPr/>
            </a:pPr>
            <a:r>
              <a:rPr lang="en-IN" sz="2856">
                <a:solidFill>
                  <a:srgbClr val="FFFFFF"/>
                </a:solidFill>
                <a:latin typeface="Segoe UI Semilight" panose="020B0402040204020203" pitchFamily="34" charset="0"/>
                <a:cs typeface="Segoe UI Semilight" panose="020B0402040204020203" pitchFamily="34" charset="0"/>
              </a:rPr>
              <a:t>Migrate </a:t>
            </a:r>
          </a:p>
          <a:p>
            <a:pPr defTabSz="951028" fontAlgn="base">
              <a:spcBef>
                <a:spcPct val="0"/>
              </a:spcBef>
              <a:defRPr/>
            </a:pPr>
            <a:r>
              <a:rPr lang="en-IN" sz="1836">
                <a:solidFill>
                  <a:srgbClr val="FFFFFF"/>
                </a:solidFill>
                <a:latin typeface="Segoe UI Semilight"/>
              </a:rPr>
              <a:t>Train, Migrate, Deploy </a:t>
            </a:r>
          </a:p>
        </p:txBody>
      </p:sp>
      <p:sp>
        <p:nvSpPr>
          <p:cNvPr id="48" name="Rectangle 47">
            <a:extLst>
              <a:ext uri="{FF2B5EF4-FFF2-40B4-BE49-F238E27FC236}">
                <a16:creationId xmlns:a16="http://schemas.microsoft.com/office/drawing/2014/main" id="{D2C0A145-DE38-47DF-921A-BF82F9F50B3F}"/>
              </a:ext>
            </a:extLst>
          </p:cNvPr>
          <p:cNvSpPr/>
          <p:nvPr/>
        </p:nvSpPr>
        <p:spPr bwMode="auto">
          <a:xfrm>
            <a:off x="9186873" y="4101294"/>
            <a:ext cx="2782418" cy="1884492"/>
          </a:xfrm>
          <a:prstGeom prst="rect">
            <a:avLst/>
          </a:prstGeom>
          <a:solidFill>
            <a:srgbClr val="02214F">
              <a:alpha val="6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93260" rIns="186521" bIns="93260" numCol="1" spcCol="0" rtlCol="0" fromWordArt="0" anchor="t" anchorCtr="0" forceAA="0" compatLnSpc="1">
            <a:prstTxWarp prst="textNoShape">
              <a:avLst/>
            </a:prstTxWarp>
            <a:noAutofit/>
          </a:bodyPr>
          <a:lstStyle/>
          <a:p>
            <a:pPr defTabSz="951028" fontAlgn="base">
              <a:spcBef>
                <a:spcPct val="0"/>
              </a:spcBef>
              <a:defRPr/>
            </a:pPr>
            <a:r>
              <a:rPr lang="en-US" sz="2856">
                <a:solidFill>
                  <a:srgbClr val="FFFFFF"/>
                </a:solidFill>
                <a:latin typeface="Segoe UI Semilight" panose="020B0402040204020203" pitchFamily="34" charset="0"/>
                <a:cs typeface="Segoe UI Semilight" panose="020B0402040204020203" pitchFamily="34" charset="0"/>
              </a:rPr>
              <a:t>Optimize</a:t>
            </a:r>
          </a:p>
          <a:p>
            <a:pPr defTabSz="951028" fontAlgn="base">
              <a:spcBef>
                <a:spcPct val="0"/>
              </a:spcBef>
              <a:defRPr/>
            </a:pPr>
            <a:r>
              <a:rPr lang="en-US" sz="1836">
                <a:solidFill>
                  <a:srgbClr val="FFFFFF"/>
                </a:solidFill>
                <a:latin typeface="Segoe UI Semilight"/>
              </a:rPr>
              <a:t>Support , Managed Services and New Solutions</a:t>
            </a:r>
          </a:p>
        </p:txBody>
      </p:sp>
      <p:sp>
        <p:nvSpPr>
          <p:cNvPr id="67" name="PageRight_E761" title="Icon of a chevron bracket in a circle pointed right">
            <a:extLst>
              <a:ext uri="{FF2B5EF4-FFF2-40B4-BE49-F238E27FC236}">
                <a16:creationId xmlns:a16="http://schemas.microsoft.com/office/drawing/2014/main" id="{04F85484-53A7-427C-BB41-918C8C299CB5}"/>
              </a:ext>
            </a:extLst>
          </p:cNvPr>
          <p:cNvSpPr>
            <a:spLocks noChangeAspect="1" noEditPoints="1"/>
          </p:cNvSpPr>
          <p:nvPr/>
        </p:nvSpPr>
        <p:spPr bwMode="auto">
          <a:xfrm>
            <a:off x="3126910" y="5521772"/>
            <a:ext cx="365249" cy="365516"/>
          </a:xfrm>
          <a:custGeom>
            <a:avLst/>
            <a:gdLst>
              <a:gd name="T0" fmla="*/ 1613 w 3225"/>
              <a:gd name="T1" fmla="*/ 0 h 3225"/>
              <a:gd name="T2" fmla="*/ 3225 w 3225"/>
              <a:gd name="T3" fmla="*/ 1612 h 3225"/>
              <a:gd name="T4" fmla="*/ 1613 w 3225"/>
              <a:gd name="T5" fmla="*/ 3225 h 3225"/>
              <a:gd name="T6" fmla="*/ 0 w 3225"/>
              <a:gd name="T7" fmla="*/ 1612 h 3225"/>
              <a:gd name="T8" fmla="*/ 1613 w 3225"/>
              <a:gd name="T9" fmla="*/ 0 h 3225"/>
              <a:gd name="T10" fmla="*/ 1354 w 3225"/>
              <a:gd name="T11" fmla="*/ 2433 h 3225"/>
              <a:gd name="T12" fmla="*/ 2164 w 3225"/>
              <a:gd name="T13" fmla="*/ 1622 h 3225"/>
              <a:gd name="T14" fmla="*/ 1354 w 3225"/>
              <a:gd name="T15" fmla="*/ 811 h 32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25" h="3225">
                <a:moveTo>
                  <a:pt x="1613" y="0"/>
                </a:moveTo>
                <a:cubicBezTo>
                  <a:pt x="2503" y="0"/>
                  <a:pt x="3225" y="722"/>
                  <a:pt x="3225" y="1612"/>
                </a:cubicBezTo>
                <a:cubicBezTo>
                  <a:pt x="3225" y="2503"/>
                  <a:pt x="2503" y="3225"/>
                  <a:pt x="1613" y="3225"/>
                </a:cubicBezTo>
                <a:cubicBezTo>
                  <a:pt x="722" y="3225"/>
                  <a:pt x="0" y="2503"/>
                  <a:pt x="0" y="1612"/>
                </a:cubicBezTo>
                <a:cubicBezTo>
                  <a:pt x="0" y="722"/>
                  <a:pt x="722" y="0"/>
                  <a:pt x="1613" y="0"/>
                </a:cubicBezTo>
                <a:close/>
                <a:moveTo>
                  <a:pt x="1354" y="2433"/>
                </a:moveTo>
                <a:cubicBezTo>
                  <a:pt x="2164" y="1622"/>
                  <a:pt x="2164" y="1622"/>
                  <a:pt x="2164" y="1622"/>
                </a:cubicBezTo>
                <a:cubicBezTo>
                  <a:pt x="1354" y="811"/>
                  <a:pt x="1354" y="811"/>
                  <a:pt x="1354" y="811"/>
                </a:cubicBezTo>
              </a:path>
            </a:pathLst>
          </a:custGeom>
          <a:solidFill>
            <a:srgbClr val="E6E6E6"/>
          </a:solidFill>
          <a:ln w="15875" cap="sq">
            <a:solidFill>
              <a:schemeClr val="accent2"/>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defRPr/>
            </a:pPr>
            <a:endParaRPr lang="en-US" sz="918">
              <a:gradFill>
                <a:gsLst>
                  <a:gs pos="0">
                    <a:srgbClr val="505050"/>
                  </a:gs>
                  <a:gs pos="100000">
                    <a:srgbClr val="505050"/>
                  </a:gs>
                </a:gsLst>
                <a:lin ang="5400000" scaled="1"/>
              </a:gradFill>
              <a:latin typeface="Segoe UI"/>
            </a:endParaRPr>
          </a:p>
        </p:txBody>
      </p:sp>
      <p:sp>
        <p:nvSpPr>
          <p:cNvPr id="68" name="PageRight_E761" title="Icon of a chevron bracket in a circle pointed right">
            <a:extLst>
              <a:ext uri="{FF2B5EF4-FFF2-40B4-BE49-F238E27FC236}">
                <a16:creationId xmlns:a16="http://schemas.microsoft.com/office/drawing/2014/main" id="{366F3BA6-69BC-483B-9912-674832E70C20}"/>
              </a:ext>
            </a:extLst>
          </p:cNvPr>
          <p:cNvSpPr>
            <a:spLocks noChangeAspect="1" noEditPoints="1"/>
          </p:cNvSpPr>
          <p:nvPr/>
        </p:nvSpPr>
        <p:spPr bwMode="auto">
          <a:xfrm>
            <a:off x="6034328" y="5521772"/>
            <a:ext cx="365249" cy="365516"/>
          </a:xfrm>
          <a:custGeom>
            <a:avLst/>
            <a:gdLst>
              <a:gd name="T0" fmla="*/ 1613 w 3225"/>
              <a:gd name="T1" fmla="*/ 0 h 3225"/>
              <a:gd name="T2" fmla="*/ 3225 w 3225"/>
              <a:gd name="T3" fmla="*/ 1612 h 3225"/>
              <a:gd name="T4" fmla="*/ 1613 w 3225"/>
              <a:gd name="T5" fmla="*/ 3225 h 3225"/>
              <a:gd name="T6" fmla="*/ 0 w 3225"/>
              <a:gd name="T7" fmla="*/ 1612 h 3225"/>
              <a:gd name="T8" fmla="*/ 1613 w 3225"/>
              <a:gd name="T9" fmla="*/ 0 h 3225"/>
              <a:gd name="T10" fmla="*/ 1354 w 3225"/>
              <a:gd name="T11" fmla="*/ 2433 h 3225"/>
              <a:gd name="T12" fmla="*/ 2164 w 3225"/>
              <a:gd name="T13" fmla="*/ 1622 h 3225"/>
              <a:gd name="T14" fmla="*/ 1354 w 3225"/>
              <a:gd name="T15" fmla="*/ 811 h 32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25" h="3225">
                <a:moveTo>
                  <a:pt x="1613" y="0"/>
                </a:moveTo>
                <a:cubicBezTo>
                  <a:pt x="2503" y="0"/>
                  <a:pt x="3225" y="722"/>
                  <a:pt x="3225" y="1612"/>
                </a:cubicBezTo>
                <a:cubicBezTo>
                  <a:pt x="3225" y="2503"/>
                  <a:pt x="2503" y="3225"/>
                  <a:pt x="1613" y="3225"/>
                </a:cubicBezTo>
                <a:cubicBezTo>
                  <a:pt x="722" y="3225"/>
                  <a:pt x="0" y="2503"/>
                  <a:pt x="0" y="1612"/>
                </a:cubicBezTo>
                <a:cubicBezTo>
                  <a:pt x="0" y="722"/>
                  <a:pt x="722" y="0"/>
                  <a:pt x="1613" y="0"/>
                </a:cubicBezTo>
                <a:close/>
                <a:moveTo>
                  <a:pt x="1354" y="2433"/>
                </a:moveTo>
                <a:cubicBezTo>
                  <a:pt x="2164" y="1622"/>
                  <a:pt x="2164" y="1622"/>
                  <a:pt x="2164" y="1622"/>
                </a:cubicBezTo>
                <a:cubicBezTo>
                  <a:pt x="1354" y="811"/>
                  <a:pt x="1354" y="811"/>
                  <a:pt x="1354" y="811"/>
                </a:cubicBezTo>
              </a:path>
            </a:pathLst>
          </a:custGeom>
          <a:solidFill>
            <a:srgbClr val="E6E6E6"/>
          </a:solidFill>
          <a:ln w="15875" cap="sq">
            <a:solidFill>
              <a:schemeClr val="accent2"/>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defRPr/>
            </a:pPr>
            <a:endParaRPr lang="en-US" sz="918">
              <a:gradFill>
                <a:gsLst>
                  <a:gs pos="0">
                    <a:srgbClr val="505050"/>
                  </a:gs>
                  <a:gs pos="100000">
                    <a:srgbClr val="505050"/>
                  </a:gs>
                </a:gsLst>
                <a:lin ang="5400000" scaled="1"/>
              </a:gradFill>
              <a:latin typeface="Segoe UI"/>
            </a:endParaRPr>
          </a:p>
        </p:txBody>
      </p:sp>
      <p:sp>
        <p:nvSpPr>
          <p:cNvPr id="69" name="PageRight_E761" title="Icon of a chevron bracket in a circle pointed right">
            <a:extLst>
              <a:ext uri="{FF2B5EF4-FFF2-40B4-BE49-F238E27FC236}">
                <a16:creationId xmlns:a16="http://schemas.microsoft.com/office/drawing/2014/main" id="{9B47F2DF-1341-4A6D-ADC6-B71DC40B2C37}"/>
              </a:ext>
            </a:extLst>
          </p:cNvPr>
          <p:cNvSpPr>
            <a:spLocks noChangeAspect="1" noEditPoints="1"/>
          </p:cNvSpPr>
          <p:nvPr/>
        </p:nvSpPr>
        <p:spPr bwMode="auto">
          <a:xfrm>
            <a:off x="8941747" y="5521772"/>
            <a:ext cx="365249" cy="365516"/>
          </a:xfrm>
          <a:custGeom>
            <a:avLst/>
            <a:gdLst>
              <a:gd name="T0" fmla="*/ 1613 w 3225"/>
              <a:gd name="T1" fmla="*/ 0 h 3225"/>
              <a:gd name="T2" fmla="*/ 3225 w 3225"/>
              <a:gd name="T3" fmla="*/ 1612 h 3225"/>
              <a:gd name="T4" fmla="*/ 1613 w 3225"/>
              <a:gd name="T5" fmla="*/ 3225 h 3225"/>
              <a:gd name="T6" fmla="*/ 0 w 3225"/>
              <a:gd name="T7" fmla="*/ 1612 h 3225"/>
              <a:gd name="T8" fmla="*/ 1613 w 3225"/>
              <a:gd name="T9" fmla="*/ 0 h 3225"/>
              <a:gd name="T10" fmla="*/ 1354 w 3225"/>
              <a:gd name="T11" fmla="*/ 2433 h 3225"/>
              <a:gd name="T12" fmla="*/ 2164 w 3225"/>
              <a:gd name="T13" fmla="*/ 1622 h 3225"/>
              <a:gd name="T14" fmla="*/ 1354 w 3225"/>
              <a:gd name="T15" fmla="*/ 811 h 32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25" h="3225">
                <a:moveTo>
                  <a:pt x="1613" y="0"/>
                </a:moveTo>
                <a:cubicBezTo>
                  <a:pt x="2503" y="0"/>
                  <a:pt x="3225" y="722"/>
                  <a:pt x="3225" y="1612"/>
                </a:cubicBezTo>
                <a:cubicBezTo>
                  <a:pt x="3225" y="2503"/>
                  <a:pt x="2503" y="3225"/>
                  <a:pt x="1613" y="3225"/>
                </a:cubicBezTo>
                <a:cubicBezTo>
                  <a:pt x="722" y="3225"/>
                  <a:pt x="0" y="2503"/>
                  <a:pt x="0" y="1612"/>
                </a:cubicBezTo>
                <a:cubicBezTo>
                  <a:pt x="0" y="722"/>
                  <a:pt x="722" y="0"/>
                  <a:pt x="1613" y="0"/>
                </a:cubicBezTo>
                <a:close/>
                <a:moveTo>
                  <a:pt x="1354" y="2433"/>
                </a:moveTo>
                <a:cubicBezTo>
                  <a:pt x="2164" y="1622"/>
                  <a:pt x="2164" y="1622"/>
                  <a:pt x="2164" y="1622"/>
                </a:cubicBezTo>
                <a:cubicBezTo>
                  <a:pt x="1354" y="811"/>
                  <a:pt x="1354" y="811"/>
                  <a:pt x="1354" y="811"/>
                </a:cubicBezTo>
              </a:path>
            </a:pathLst>
          </a:custGeom>
          <a:solidFill>
            <a:srgbClr val="E6E6E6"/>
          </a:solidFill>
          <a:ln w="15875" cap="sq">
            <a:solidFill>
              <a:schemeClr val="accent2"/>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defRPr/>
            </a:pPr>
            <a:endParaRPr lang="en-US" sz="918">
              <a:gradFill>
                <a:gsLst>
                  <a:gs pos="0">
                    <a:srgbClr val="505050"/>
                  </a:gs>
                  <a:gs pos="100000">
                    <a:srgbClr val="505050"/>
                  </a:gs>
                </a:gsLst>
                <a:lin ang="5400000" scaled="1"/>
              </a:gradFill>
              <a:latin typeface="Segoe UI"/>
            </a:endParaRPr>
          </a:p>
        </p:txBody>
      </p:sp>
      <p:pic>
        <p:nvPicPr>
          <p:cNvPr id="70" name="Picture 69">
            <a:extLst>
              <a:ext uri="{FF2B5EF4-FFF2-40B4-BE49-F238E27FC236}">
                <a16:creationId xmlns:a16="http://schemas.microsoft.com/office/drawing/2014/main" id="{0A2AB79A-C817-4738-B175-5371528C2349}"/>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2703501" y="4255461"/>
            <a:ext cx="357012" cy="385593"/>
          </a:xfrm>
          <a:prstGeom prst="rect">
            <a:avLst/>
          </a:prstGeom>
          <a:ln>
            <a:noFill/>
          </a:ln>
        </p:spPr>
      </p:pic>
      <p:pic>
        <p:nvPicPr>
          <p:cNvPr id="71" name="Picture 70">
            <a:extLst>
              <a:ext uri="{FF2B5EF4-FFF2-40B4-BE49-F238E27FC236}">
                <a16:creationId xmlns:a16="http://schemas.microsoft.com/office/drawing/2014/main" id="{20C1715A-1BC7-4F3F-B0B8-BE0C173A1E27}"/>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5705638" y="4240911"/>
            <a:ext cx="262295" cy="400143"/>
          </a:xfrm>
          <a:prstGeom prst="rect">
            <a:avLst/>
          </a:prstGeom>
          <a:ln>
            <a:noFill/>
          </a:ln>
        </p:spPr>
      </p:pic>
      <p:pic>
        <p:nvPicPr>
          <p:cNvPr id="72" name="Picture 71">
            <a:extLst>
              <a:ext uri="{FF2B5EF4-FFF2-40B4-BE49-F238E27FC236}">
                <a16:creationId xmlns:a16="http://schemas.microsoft.com/office/drawing/2014/main" id="{AD59B9BF-590B-485A-B49E-B5C000205D8C}"/>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8518340" y="4299113"/>
            <a:ext cx="357012" cy="341941"/>
          </a:xfrm>
          <a:prstGeom prst="rect">
            <a:avLst/>
          </a:prstGeom>
          <a:ln>
            <a:noFill/>
          </a:ln>
        </p:spPr>
      </p:pic>
      <p:pic>
        <p:nvPicPr>
          <p:cNvPr id="73" name="Picture 72">
            <a:extLst>
              <a:ext uri="{FF2B5EF4-FFF2-40B4-BE49-F238E27FC236}">
                <a16:creationId xmlns:a16="http://schemas.microsoft.com/office/drawing/2014/main" id="{DBD2D3DE-0F96-4177-9A4D-B1CFEBF7E356}"/>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1396615" y="4270011"/>
            <a:ext cx="386156" cy="371042"/>
          </a:xfrm>
          <a:prstGeom prst="rect">
            <a:avLst/>
          </a:prstGeom>
          <a:ln>
            <a:noFill/>
          </a:ln>
        </p:spPr>
      </p:pic>
    </p:spTree>
    <p:extLst>
      <p:ext uri="{BB962C8B-B14F-4D97-AF65-F5344CB8AC3E}">
        <p14:creationId xmlns:p14="http://schemas.microsoft.com/office/powerpoint/2010/main" val="1377923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ACFC15-E2F6-CE41-AD0E-11625DD34E34}"/>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881" y="0"/>
            <a:ext cx="12447615" cy="7007098"/>
          </a:xfrm>
          <a:prstGeom prst="rect">
            <a:avLst/>
          </a:prstGeom>
        </p:spPr>
      </p:pic>
      <p:sp>
        <p:nvSpPr>
          <p:cNvPr id="2" name="Rectangle 1">
            <a:extLst>
              <a:ext uri="{FF2B5EF4-FFF2-40B4-BE49-F238E27FC236}">
                <a16:creationId xmlns:a16="http://schemas.microsoft.com/office/drawing/2014/main" id="{BC8BAC92-BB49-430B-9D66-18405D7716DA}"/>
              </a:ext>
            </a:extLst>
          </p:cNvPr>
          <p:cNvSpPr/>
          <p:nvPr/>
        </p:nvSpPr>
        <p:spPr bwMode="auto">
          <a:xfrm>
            <a:off x="2869039" y="492207"/>
            <a:ext cx="9566554" cy="5753976"/>
          </a:xfrm>
          <a:prstGeom prst="rect">
            <a:avLst/>
          </a:prstGeom>
          <a:solidFill>
            <a:srgbClr val="02214F">
              <a:alpha val="6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IN"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 name="TextBox 49">
            <a:extLst>
              <a:ext uri="{FF2B5EF4-FFF2-40B4-BE49-F238E27FC236}">
                <a16:creationId xmlns:a16="http://schemas.microsoft.com/office/drawing/2014/main" id="{87AF25AD-4578-4723-B259-9CECB3FD97F2}"/>
              </a:ext>
            </a:extLst>
          </p:cNvPr>
          <p:cNvSpPr txBox="1"/>
          <p:nvPr/>
        </p:nvSpPr>
        <p:spPr>
          <a:xfrm>
            <a:off x="7254440" y="5628069"/>
            <a:ext cx="729718" cy="527274"/>
          </a:xfrm>
          <a:prstGeom prst="rect">
            <a:avLst/>
          </a:prstGeom>
          <a:noFill/>
          <a:ln>
            <a:noFill/>
          </a:ln>
        </p:spPr>
        <p:txBody>
          <a:bodyPr wrap="none" lIns="186468" tIns="149175" rIns="186468" bIns="149175" rtlCol="0">
            <a:spAutoFit/>
          </a:bodyPr>
          <a:lstStyle/>
          <a:p>
            <a:pPr defTabSz="932239">
              <a:lnSpc>
                <a:spcPct val="90000"/>
              </a:lnSpc>
              <a:spcAft>
                <a:spcPts val="612"/>
              </a:spcAft>
              <a:defRPr/>
            </a:pPr>
            <a:r>
              <a:rPr lang="en-US" sz="1632">
                <a:solidFill>
                  <a:srgbClr val="FFFFFF"/>
                </a:solidFill>
                <a:latin typeface="Segoe UI" panose="020B0502040204020203" pitchFamily="34" charset="0"/>
              </a:rPr>
              <a:t>&lt;1x</a:t>
            </a:r>
          </a:p>
        </p:txBody>
      </p:sp>
      <p:sp>
        <p:nvSpPr>
          <p:cNvPr id="52" name="TextBox 51">
            <a:extLst>
              <a:ext uri="{FF2B5EF4-FFF2-40B4-BE49-F238E27FC236}">
                <a16:creationId xmlns:a16="http://schemas.microsoft.com/office/drawing/2014/main" id="{07D7C07F-250F-406C-B5FA-A25A246B9B38}"/>
              </a:ext>
            </a:extLst>
          </p:cNvPr>
          <p:cNvSpPr txBox="1"/>
          <p:nvPr/>
        </p:nvSpPr>
        <p:spPr>
          <a:xfrm>
            <a:off x="10533675" y="5628068"/>
            <a:ext cx="1140083" cy="531787"/>
          </a:xfrm>
          <a:prstGeom prst="rect">
            <a:avLst/>
          </a:prstGeom>
          <a:noFill/>
          <a:ln>
            <a:noFill/>
          </a:ln>
        </p:spPr>
        <p:txBody>
          <a:bodyPr wrap="none" lIns="186468" tIns="149175" rIns="186468" bIns="149175" rtlCol="0">
            <a:spAutoFit/>
          </a:bodyPr>
          <a:lstStyle/>
          <a:p>
            <a:pPr defTabSz="932239">
              <a:lnSpc>
                <a:spcPct val="90000"/>
              </a:lnSpc>
              <a:spcAft>
                <a:spcPts val="612"/>
              </a:spcAft>
              <a:defRPr/>
            </a:pPr>
            <a:r>
              <a:rPr lang="en-US" sz="1632">
                <a:solidFill>
                  <a:srgbClr val="FFFFFF"/>
                </a:solidFill>
                <a:latin typeface="Segoe UI" panose="020B0502040204020203" pitchFamily="34" charset="0"/>
              </a:rPr>
              <a:t>5x – 15x</a:t>
            </a:r>
          </a:p>
        </p:txBody>
      </p:sp>
      <p:sp>
        <p:nvSpPr>
          <p:cNvPr id="53" name="TextBox 52">
            <a:extLst>
              <a:ext uri="{FF2B5EF4-FFF2-40B4-BE49-F238E27FC236}">
                <a16:creationId xmlns:a16="http://schemas.microsoft.com/office/drawing/2014/main" id="{F57323D0-71E4-44DB-B50C-8652187DC8FC}"/>
              </a:ext>
            </a:extLst>
          </p:cNvPr>
          <p:cNvSpPr txBox="1"/>
          <p:nvPr/>
        </p:nvSpPr>
        <p:spPr>
          <a:xfrm>
            <a:off x="4066694" y="4975678"/>
            <a:ext cx="2591629" cy="527274"/>
          </a:xfrm>
          <a:prstGeom prst="rect">
            <a:avLst/>
          </a:prstGeom>
          <a:noFill/>
        </p:spPr>
        <p:txBody>
          <a:bodyPr wrap="square" lIns="186468" tIns="149175" rIns="186468" bIns="149175" rtlCol="0">
            <a:spAutoFit/>
          </a:bodyPr>
          <a:lstStyle/>
          <a:p>
            <a:pPr defTabSz="932239">
              <a:lnSpc>
                <a:spcPct val="90000"/>
              </a:lnSpc>
              <a:spcAft>
                <a:spcPts val="612"/>
              </a:spcAft>
              <a:defRPr/>
            </a:pPr>
            <a:r>
              <a:rPr lang="en-US" sz="1632">
                <a:solidFill>
                  <a:srgbClr val="FFFFFF"/>
                </a:solidFill>
                <a:latin typeface="Segoe UI" panose="020B0502040204020203" pitchFamily="34" charset="0"/>
              </a:rPr>
              <a:t>Infrastructure</a:t>
            </a:r>
          </a:p>
        </p:txBody>
      </p:sp>
      <p:sp>
        <p:nvSpPr>
          <p:cNvPr id="54" name="TextBox 53">
            <a:extLst>
              <a:ext uri="{FF2B5EF4-FFF2-40B4-BE49-F238E27FC236}">
                <a16:creationId xmlns:a16="http://schemas.microsoft.com/office/drawing/2014/main" id="{3E71478F-F5F3-4D8F-B370-40634727A6F6}"/>
              </a:ext>
            </a:extLst>
          </p:cNvPr>
          <p:cNvSpPr txBox="1"/>
          <p:nvPr/>
        </p:nvSpPr>
        <p:spPr>
          <a:xfrm>
            <a:off x="4005096" y="3819643"/>
            <a:ext cx="2300817" cy="527208"/>
          </a:xfrm>
          <a:prstGeom prst="rect">
            <a:avLst/>
          </a:prstGeom>
          <a:noFill/>
        </p:spPr>
        <p:txBody>
          <a:bodyPr wrap="square" lIns="186468" tIns="149175" rIns="186468" bIns="149175" rtlCol="0">
            <a:spAutoFit/>
          </a:bodyPr>
          <a:lstStyle/>
          <a:p>
            <a:pPr defTabSz="932239">
              <a:lnSpc>
                <a:spcPct val="90000"/>
              </a:lnSpc>
              <a:spcAft>
                <a:spcPts val="612"/>
              </a:spcAft>
              <a:defRPr/>
            </a:pPr>
            <a:r>
              <a:rPr lang="en-US" sz="1632">
                <a:solidFill>
                  <a:srgbClr val="FFFFFF"/>
                </a:solidFill>
                <a:latin typeface="Segoe UI" panose="020B0502040204020203" pitchFamily="34" charset="0"/>
              </a:rPr>
              <a:t>Applications</a:t>
            </a:r>
          </a:p>
        </p:txBody>
      </p:sp>
      <p:sp>
        <p:nvSpPr>
          <p:cNvPr id="55" name="TextBox 54">
            <a:extLst>
              <a:ext uri="{FF2B5EF4-FFF2-40B4-BE49-F238E27FC236}">
                <a16:creationId xmlns:a16="http://schemas.microsoft.com/office/drawing/2014/main" id="{B495979A-2E73-4448-A536-F059D5564646}"/>
              </a:ext>
            </a:extLst>
          </p:cNvPr>
          <p:cNvSpPr txBox="1"/>
          <p:nvPr/>
        </p:nvSpPr>
        <p:spPr>
          <a:xfrm>
            <a:off x="3947829" y="2544091"/>
            <a:ext cx="2771737" cy="527274"/>
          </a:xfrm>
          <a:prstGeom prst="rect">
            <a:avLst/>
          </a:prstGeom>
          <a:noFill/>
        </p:spPr>
        <p:txBody>
          <a:bodyPr wrap="square" lIns="186468" tIns="149175" rIns="186468" bIns="149175" rtlCol="0">
            <a:spAutoFit/>
          </a:bodyPr>
          <a:lstStyle/>
          <a:p>
            <a:pPr defTabSz="932239">
              <a:lnSpc>
                <a:spcPct val="90000"/>
              </a:lnSpc>
              <a:spcAft>
                <a:spcPts val="612"/>
              </a:spcAft>
              <a:defRPr/>
            </a:pPr>
            <a:r>
              <a:rPr lang="en-US" sz="1632">
                <a:solidFill>
                  <a:srgbClr val="FFFFFF"/>
                </a:solidFill>
                <a:latin typeface="Segoe UI" panose="020B0502040204020203" pitchFamily="34" charset="0"/>
              </a:rPr>
              <a:t>SaaS</a:t>
            </a:r>
          </a:p>
        </p:txBody>
      </p:sp>
      <p:sp>
        <p:nvSpPr>
          <p:cNvPr id="9" name="Title 8"/>
          <p:cNvSpPr>
            <a:spLocks noGrp="1"/>
          </p:cNvSpPr>
          <p:nvPr>
            <p:ph type="title"/>
          </p:nvPr>
        </p:nvSpPr>
        <p:spPr>
          <a:xfrm>
            <a:off x="3333632" y="768816"/>
            <a:ext cx="8772584" cy="1024568"/>
          </a:xfrm>
        </p:spPr>
        <p:txBody>
          <a:bodyPr/>
          <a:lstStyle/>
          <a:p>
            <a:r>
              <a:rPr lang="en-US" b="1">
                <a:solidFill>
                  <a:schemeClr val="bg1"/>
                </a:solidFill>
              </a:rPr>
              <a:t>Partners providing value to customers </a:t>
            </a:r>
            <a:br>
              <a:rPr lang="en-US">
                <a:solidFill>
                  <a:schemeClr val="bg1"/>
                </a:solidFill>
              </a:rPr>
            </a:br>
            <a:r>
              <a:rPr lang="en-US" sz="2856">
                <a:solidFill>
                  <a:schemeClr val="bg1"/>
                </a:solidFill>
                <a:latin typeface="Segoe UI Semilight" panose="020B0402040204020203" pitchFamily="34" charset="0"/>
                <a:cs typeface="Segoe UI Semilight" panose="020B0402040204020203" pitchFamily="34" charset="0"/>
              </a:rPr>
              <a:t>Customer scenarios and solutions </a:t>
            </a:r>
          </a:p>
        </p:txBody>
      </p:sp>
      <p:sp>
        <p:nvSpPr>
          <p:cNvPr id="59" name="TextBox 58">
            <a:extLst>
              <a:ext uri="{FF2B5EF4-FFF2-40B4-BE49-F238E27FC236}">
                <a16:creationId xmlns:a16="http://schemas.microsoft.com/office/drawing/2014/main" id="{69A3588A-417E-4E73-AE8E-7F08C6CBDF7D}"/>
              </a:ext>
            </a:extLst>
          </p:cNvPr>
          <p:cNvSpPr txBox="1"/>
          <p:nvPr/>
        </p:nvSpPr>
        <p:spPr>
          <a:xfrm>
            <a:off x="9068178" y="5628069"/>
            <a:ext cx="1025639" cy="531787"/>
          </a:xfrm>
          <a:prstGeom prst="rect">
            <a:avLst/>
          </a:prstGeom>
          <a:noFill/>
          <a:ln>
            <a:noFill/>
          </a:ln>
        </p:spPr>
        <p:txBody>
          <a:bodyPr wrap="none" lIns="186468" tIns="149175" rIns="186468" bIns="149175" rtlCol="0">
            <a:spAutoFit/>
          </a:bodyPr>
          <a:lstStyle/>
          <a:p>
            <a:pPr defTabSz="932239">
              <a:lnSpc>
                <a:spcPct val="90000"/>
              </a:lnSpc>
              <a:spcAft>
                <a:spcPts val="612"/>
              </a:spcAft>
              <a:defRPr/>
            </a:pPr>
            <a:r>
              <a:rPr lang="en-US" sz="1632">
                <a:solidFill>
                  <a:srgbClr val="FFFFFF"/>
                </a:solidFill>
                <a:latin typeface="Segoe UI" panose="020B0502040204020203" pitchFamily="34" charset="0"/>
              </a:rPr>
              <a:t>2x – 5x</a:t>
            </a:r>
          </a:p>
        </p:txBody>
      </p:sp>
      <p:sp>
        <p:nvSpPr>
          <p:cNvPr id="48" name="TextBox 47">
            <a:extLst>
              <a:ext uri="{FF2B5EF4-FFF2-40B4-BE49-F238E27FC236}">
                <a16:creationId xmlns:a16="http://schemas.microsoft.com/office/drawing/2014/main" id="{52EDD48D-5696-4BAE-8A7E-2C50B0007E11}"/>
              </a:ext>
            </a:extLst>
          </p:cNvPr>
          <p:cNvSpPr txBox="1"/>
          <p:nvPr/>
        </p:nvSpPr>
        <p:spPr>
          <a:xfrm rot="16200000">
            <a:off x="6004086" y="3855489"/>
            <a:ext cx="2271967" cy="531787"/>
          </a:xfrm>
          <a:prstGeom prst="rect">
            <a:avLst/>
          </a:prstGeom>
          <a:noFill/>
          <a:ln>
            <a:noFill/>
          </a:ln>
        </p:spPr>
        <p:txBody>
          <a:bodyPr wrap="none" lIns="186468" tIns="149175" rIns="186468" bIns="149175" rtlCol="0" anchor="t">
            <a:spAutoFit/>
          </a:bodyPr>
          <a:lstStyle/>
          <a:p>
            <a:pPr defTabSz="932239">
              <a:lnSpc>
                <a:spcPct val="90000"/>
              </a:lnSpc>
              <a:spcAft>
                <a:spcPts val="612"/>
              </a:spcAft>
              <a:defRPr/>
            </a:pPr>
            <a:r>
              <a:rPr lang="en-US" sz="1632">
                <a:solidFill>
                  <a:srgbClr val="FFFFFF"/>
                </a:solidFill>
                <a:latin typeface="Segoe UI" panose="020B0502040204020203" pitchFamily="34" charset="0"/>
                <a:cs typeface="Segoe UI" panose="020B0502040204020203" pitchFamily="34" charset="0"/>
              </a:rPr>
              <a:t>Partner Opportunity</a:t>
            </a:r>
          </a:p>
        </p:txBody>
      </p:sp>
      <p:sp>
        <p:nvSpPr>
          <p:cNvPr id="58" name="TextBox 57">
            <a:extLst>
              <a:ext uri="{FF2B5EF4-FFF2-40B4-BE49-F238E27FC236}">
                <a16:creationId xmlns:a16="http://schemas.microsoft.com/office/drawing/2014/main" id="{89DAA7B0-B96B-47E3-8F11-07E098C71851}"/>
              </a:ext>
            </a:extLst>
          </p:cNvPr>
          <p:cNvSpPr txBox="1"/>
          <p:nvPr/>
        </p:nvSpPr>
        <p:spPr>
          <a:xfrm>
            <a:off x="8254906" y="5281746"/>
            <a:ext cx="1801438" cy="531787"/>
          </a:xfrm>
          <a:prstGeom prst="rect">
            <a:avLst/>
          </a:prstGeom>
          <a:noFill/>
          <a:ln>
            <a:noFill/>
          </a:ln>
        </p:spPr>
        <p:txBody>
          <a:bodyPr wrap="none" lIns="186468" tIns="149175" rIns="186468" bIns="149175" rtlCol="0">
            <a:spAutoFit/>
          </a:bodyPr>
          <a:lstStyle/>
          <a:p>
            <a:pPr defTabSz="932239">
              <a:lnSpc>
                <a:spcPct val="90000"/>
              </a:lnSpc>
              <a:spcAft>
                <a:spcPts val="612"/>
              </a:spcAft>
              <a:defRPr/>
            </a:pPr>
            <a:r>
              <a:rPr lang="en-US" sz="1632">
                <a:solidFill>
                  <a:srgbClr val="FFFFFF"/>
                </a:solidFill>
                <a:latin typeface="Segoe UI" panose="020B0502040204020203" pitchFamily="34" charset="0"/>
                <a:cs typeface="Segoe UI" panose="020B0502040204020203" pitchFamily="34" charset="0"/>
              </a:rPr>
              <a:t>Services Attach</a:t>
            </a:r>
          </a:p>
        </p:txBody>
      </p:sp>
      <p:pic>
        <p:nvPicPr>
          <p:cNvPr id="68" name="Picture 5" descr="\\MAGNUM\Projects\Microsoft\Cloud Power FY12\Design\ICONS_PNG\Layer-79.png">
            <a:extLst>
              <a:ext uri="{FF2B5EF4-FFF2-40B4-BE49-F238E27FC236}">
                <a16:creationId xmlns:a16="http://schemas.microsoft.com/office/drawing/2014/main" id="{06AA7335-076F-4D5C-BF08-32F99A844C61}"/>
              </a:ext>
            </a:extLst>
          </p:cNvPr>
          <p:cNvPicPr>
            <a:picLocks noChangeAspect="1" noChangeArrowheads="1"/>
          </p:cNvPicPr>
          <p:nvPr/>
        </p:nvPicPr>
        <p:blipFill>
          <a:blip r:embed="rId4" cstate="email">
            <a:duotone>
              <a:prstClr val="black"/>
              <a:schemeClr val="accent6">
                <a:tint val="45000"/>
                <a:satMod val="400000"/>
              </a:schemeClr>
            </a:duotone>
            <a:extLst>
              <a:ext uri="{BEBA8EAE-BF5A-486C-A8C5-ECC9F3942E4B}">
                <a14:imgProps xmlns:a14="http://schemas.microsoft.com/office/drawing/2010/main">
                  <a14:imgLayer r:embed="rId5">
                    <a14:imgEffect>
                      <a14:sharpenSoften amount="-22000"/>
                    </a14:imgEffect>
                    <a14:imgEffect>
                      <a14:colorTemperature colorTemp="6062"/>
                    </a14:imgEffect>
                    <a14:imgEffect>
                      <a14:saturation sat="68000"/>
                    </a14:imgEffect>
                    <a14:imgEffect>
                      <a14:brightnessContrast bright="100000" contrast="100000"/>
                    </a14:imgEffect>
                  </a14:imgLayer>
                </a14:imgProps>
              </a:ext>
              <a:ext uri="{28A0092B-C50C-407E-A947-70E740481C1C}">
                <a14:useLocalDpi xmlns:a14="http://schemas.microsoft.com/office/drawing/2010/main"/>
              </a:ext>
            </a:extLst>
          </a:blip>
          <a:srcRect/>
          <a:stretch>
            <a:fillRect/>
          </a:stretch>
        </p:blipFill>
        <p:spPr bwMode="auto">
          <a:xfrm>
            <a:off x="3254377" y="4912446"/>
            <a:ext cx="719791" cy="719791"/>
          </a:xfrm>
          <a:prstGeom prst="rect">
            <a:avLst/>
          </a:prstGeom>
          <a:noFill/>
        </p:spPr>
      </p:pic>
      <p:pic>
        <p:nvPicPr>
          <p:cNvPr id="69" name="Picture 3" descr="\\MAGNUM\Projects\Microsoft\Cloud Power FY12\Design\ICONS_PNG\Saas.png">
            <a:extLst>
              <a:ext uri="{FF2B5EF4-FFF2-40B4-BE49-F238E27FC236}">
                <a16:creationId xmlns:a16="http://schemas.microsoft.com/office/drawing/2014/main" id="{B1D19A02-F36F-4DD6-BC04-EA04A7ED6A8C}"/>
              </a:ext>
            </a:extLst>
          </p:cNvPr>
          <p:cNvPicPr>
            <a:picLocks noChangeAspect="1" noChangeArrowheads="1"/>
          </p:cNvPicPr>
          <p:nvPr/>
        </p:nvPicPr>
        <p:blipFill>
          <a:blip r:embed="rId6" cstate="email">
            <a:biLevel thresh="25000"/>
            <a:extLst>
              <a:ext uri="{28A0092B-C50C-407E-A947-70E740481C1C}">
                <a14:useLocalDpi xmlns:a14="http://schemas.microsoft.com/office/drawing/2010/main"/>
              </a:ext>
            </a:extLst>
          </a:blip>
          <a:stretch>
            <a:fillRect/>
          </a:stretch>
        </p:blipFill>
        <p:spPr bwMode="auto">
          <a:xfrm>
            <a:off x="3283863" y="3685952"/>
            <a:ext cx="735071" cy="735071"/>
          </a:xfrm>
          <a:prstGeom prst="rect">
            <a:avLst/>
          </a:prstGeom>
          <a:noFill/>
        </p:spPr>
      </p:pic>
      <p:pic>
        <p:nvPicPr>
          <p:cNvPr id="70" name="Picture 69" descr="\\MAGNUM\Projects\Microsoft\Cloud Power FY12\Design\ICONS_PNG\Application.png">
            <a:extLst>
              <a:ext uri="{FF2B5EF4-FFF2-40B4-BE49-F238E27FC236}">
                <a16:creationId xmlns:a16="http://schemas.microsoft.com/office/drawing/2014/main" id="{D62E77EF-7334-4384-B367-54F71863178D}"/>
              </a:ext>
            </a:extLst>
          </p:cNvPr>
          <p:cNvPicPr>
            <a:picLocks noChangeAspect="1" noChangeArrowheads="1"/>
          </p:cNvPicPr>
          <p:nvPr/>
        </p:nvPicPr>
        <p:blipFill>
          <a:blip r:embed="rId7" cstate="email">
            <a:biLevel thresh="25000"/>
            <a:extLst>
              <a:ext uri="{28A0092B-C50C-407E-A947-70E740481C1C}">
                <a14:useLocalDpi xmlns:a14="http://schemas.microsoft.com/office/drawing/2010/main"/>
              </a:ext>
            </a:extLst>
          </a:blip>
          <a:srcRect/>
          <a:stretch>
            <a:fillRect/>
          </a:stretch>
        </p:blipFill>
        <p:spPr bwMode="auto">
          <a:xfrm>
            <a:off x="3284257" y="2423555"/>
            <a:ext cx="741335" cy="741335"/>
          </a:xfrm>
          <a:prstGeom prst="rect">
            <a:avLst/>
          </a:prstGeom>
          <a:noFill/>
        </p:spPr>
      </p:pic>
      <p:sp>
        <p:nvSpPr>
          <p:cNvPr id="28" name="TextBox 27">
            <a:extLst>
              <a:ext uri="{FF2B5EF4-FFF2-40B4-BE49-F238E27FC236}">
                <a16:creationId xmlns:a16="http://schemas.microsoft.com/office/drawing/2014/main" id="{24919619-2A09-453F-98C3-99D35022F9D7}"/>
              </a:ext>
            </a:extLst>
          </p:cNvPr>
          <p:cNvSpPr txBox="1"/>
          <p:nvPr/>
        </p:nvSpPr>
        <p:spPr>
          <a:xfrm>
            <a:off x="6952360" y="2217399"/>
            <a:ext cx="1302242" cy="527274"/>
          </a:xfrm>
          <a:prstGeom prst="rect">
            <a:avLst/>
          </a:prstGeom>
          <a:noFill/>
          <a:ln>
            <a:noFill/>
          </a:ln>
        </p:spPr>
        <p:txBody>
          <a:bodyPr wrap="square" lIns="186468" tIns="149175" rIns="186468" bIns="149175" rtlCol="0" anchor="t">
            <a:spAutoFit/>
          </a:bodyPr>
          <a:lstStyle/>
          <a:p>
            <a:pPr defTabSz="932239">
              <a:lnSpc>
                <a:spcPct val="90000"/>
              </a:lnSpc>
              <a:spcAft>
                <a:spcPts val="612"/>
              </a:spcAft>
              <a:defRPr/>
            </a:pPr>
            <a:r>
              <a:rPr lang="en-US" sz="1632">
                <a:solidFill>
                  <a:srgbClr val="FFFFFF"/>
                </a:solidFill>
                <a:latin typeface="Segoe UI" panose="020B0502040204020203" pitchFamily="34" charset="0"/>
              </a:rPr>
              <a:t>15x – 20x</a:t>
            </a:r>
          </a:p>
        </p:txBody>
      </p:sp>
      <p:cxnSp>
        <p:nvCxnSpPr>
          <p:cNvPr id="5" name="Straight Arrow Connector 4">
            <a:extLst>
              <a:ext uri="{FF2B5EF4-FFF2-40B4-BE49-F238E27FC236}">
                <a16:creationId xmlns:a16="http://schemas.microsoft.com/office/drawing/2014/main" id="{53455E62-2A6B-4C94-83E7-DA460DBCE5FC}"/>
              </a:ext>
            </a:extLst>
          </p:cNvPr>
          <p:cNvCxnSpPr>
            <a:cxnSpLocks/>
          </p:cNvCxnSpPr>
          <p:nvPr/>
        </p:nvCxnSpPr>
        <p:spPr>
          <a:xfrm flipH="1" flipV="1">
            <a:off x="7383280" y="2857046"/>
            <a:ext cx="25711" cy="2518376"/>
          </a:xfrm>
          <a:prstGeom prst="straightConnector1">
            <a:avLst/>
          </a:prstGeom>
          <a:ln w="38100">
            <a:solidFill>
              <a:schemeClr val="accent6"/>
            </a:solidFill>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C8765E80-7904-4DEE-818A-477F1B1D8D24}"/>
              </a:ext>
            </a:extLst>
          </p:cNvPr>
          <p:cNvCxnSpPr>
            <a:cxnSpLocks/>
          </p:cNvCxnSpPr>
          <p:nvPr/>
        </p:nvCxnSpPr>
        <p:spPr>
          <a:xfrm>
            <a:off x="7383280" y="5350140"/>
            <a:ext cx="3977609" cy="0"/>
          </a:xfrm>
          <a:prstGeom prst="straightConnector1">
            <a:avLst/>
          </a:prstGeom>
          <a:ln w="38100">
            <a:solidFill>
              <a:schemeClr val="accent6"/>
            </a:solidFill>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DB5CE422-D95C-45B0-A823-781646893E7A}"/>
              </a:ext>
            </a:extLst>
          </p:cNvPr>
          <p:cNvCxnSpPr>
            <a:cxnSpLocks/>
          </p:cNvCxnSpPr>
          <p:nvPr/>
        </p:nvCxnSpPr>
        <p:spPr>
          <a:xfrm flipV="1">
            <a:off x="9167619" y="3474601"/>
            <a:ext cx="1221005" cy="675398"/>
          </a:xfrm>
          <a:prstGeom prst="straightConnector1">
            <a:avLst/>
          </a:prstGeom>
          <a:ln w="25400">
            <a:solidFill>
              <a:schemeClr val="accent6"/>
            </a:solidFill>
            <a:headEnd type="none" w="lg" len="lg"/>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CB3F11EA-489D-438B-9827-A55902B83843}"/>
              </a:ext>
            </a:extLst>
          </p:cNvPr>
          <p:cNvSpPr/>
          <p:nvPr/>
        </p:nvSpPr>
        <p:spPr bwMode="auto">
          <a:xfrm>
            <a:off x="7652316" y="2988978"/>
            <a:ext cx="1564900" cy="468900"/>
          </a:xfrm>
          <a:prstGeom prst="rect">
            <a:avLst/>
          </a:prstGeom>
          <a:solidFill>
            <a:srgbClr val="137AD1">
              <a:alpha val="39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IN"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5" name="Rectangle 44">
            <a:extLst>
              <a:ext uri="{FF2B5EF4-FFF2-40B4-BE49-F238E27FC236}">
                <a16:creationId xmlns:a16="http://schemas.microsoft.com/office/drawing/2014/main" id="{84AFB0FF-4930-43D2-AEAA-5772B1D8AAB9}"/>
              </a:ext>
            </a:extLst>
          </p:cNvPr>
          <p:cNvSpPr/>
          <p:nvPr/>
        </p:nvSpPr>
        <p:spPr bwMode="auto">
          <a:xfrm>
            <a:off x="7653889" y="4119470"/>
            <a:ext cx="1581065" cy="922214"/>
          </a:xfrm>
          <a:prstGeom prst="rect">
            <a:avLst/>
          </a:prstGeom>
          <a:solidFill>
            <a:srgbClr val="137AD1">
              <a:alpha val="39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IN" sz="1632">
              <a:gradFill>
                <a:gsLst>
                  <a:gs pos="0">
                    <a:srgbClr val="FFFFFF"/>
                  </a:gs>
                  <a:gs pos="100000">
                    <a:srgbClr val="FFFFFF"/>
                  </a:gs>
                </a:gsLst>
                <a:lin ang="5400000" scaled="0"/>
              </a:gradFill>
              <a:latin typeface="Segoe UI"/>
              <a:ea typeface="Segoe UI" panose="020B0502040204020203" pitchFamily="34" charset="0"/>
              <a:cs typeface="Segoe UI" panose="020B0502040204020203" pitchFamily="34" charset="0"/>
            </a:endParaRPr>
          </a:p>
        </p:txBody>
      </p:sp>
      <p:sp>
        <p:nvSpPr>
          <p:cNvPr id="22" name="Rectangle 21"/>
          <p:cNvSpPr/>
          <p:nvPr/>
        </p:nvSpPr>
        <p:spPr bwMode="auto">
          <a:xfrm>
            <a:off x="7505541" y="2870997"/>
            <a:ext cx="1298782" cy="587786"/>
          </a:xfrm>
          <a:prstGeom prst="rect">
            <a:avLst/>
          </a:prstGeom>
          <a:no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6468" tIns="149175" rIns="186468" bIns="149175" numCol="1" spcCol="0" rtlCol="0" fromWordArt="0" anchor="b" anchorCtr="0" forceAA="0" compatLnSpc="1">
            <a:prstTxWarp prst="textNoShape">
              <a:avLst/>
            </a:prstTxWarp>
            <a:noAutofit/>
          </a:bodyPr>
          <a:lstStyle/>
          <a:p>
            <a:pPr defTabSz="950663" fontAlgn="base">
              <a:lnSpc>
                <a:spcPct val="90000"/>
              </a:lnSpc>
              <a:spcBef>
                <a:spcPct val="0"/>
              </a:spcBef>
              <a:spcAft>
                <a:spcPct val="0"/>
              </a:spcAft>
              <a:defRPr/>
            </a:pPr>
            <a:r>
              <a:rPr lang="en-US" sz="1632">
                <a:solidFill>
                  <a:srgbClr val="FFFFFF"/>
                </a:solidFill>
                <a:latin typeface="Segoe UI" panose="020B0502040204020203" pitchFamily="34" charset="0"/>
                <a:ea typeface="Segoe UI" panose="020B0502040204020203" pitchFamily="34" charset="0"/>
                <a:cs typeface="Segoe UI" panose="020B0502040204020203" pitchFamily="34" charset="0"/>
              </a:rPr>
              <a:t>ISV App</a:t>
            </a:r>
          </a:p>
        </p:txBody>
      </p:sp>
      <p:sp>
        <p:nvSpPr>
          <p:cNvPr id="46" name="Rectangle 45">
            <a:extLst>
              <a:ext uri="{FF2B5EF4-FFF2-40B4-BE49-F238E27FC236}">
                <a16:creationId xmlns:a16="http://schemas.microsoft.com/office/drawing/2014/main" id="{839C72FE-8BEA-4CFC-9505-7AEA18BAA514}"/>
              </a:ext>
            </a:extLst>
          </p:cNvPr>
          <p:cNvSpPr/>
          <p:nvPr/>
        </p:nvSpPr>
        <p:spPr bwMode="auto">
          <a:xfrm>
            <a:off x="9911805" y="2987619"/>
            <a:ext cx="1605698" cy="452721"/>
          </a:xfrm>
          <a:prstGeom prst="rect">
            <a:avLst/>
          </a:prstGeom>
          <a:solidFill>
            <a:srgbClr val="137AD1">
              <a:alpha val="39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IN" sz="1632">
              <a:solidFill>
                <a:srgbClr val="FFFFFF"/>
              </a:solidFill>
              <a:latin typeface="Segoe UI"/>
              <a:ea typeface="Segoe UI" panose="020B0502040204020203" pitchFamily="34" charset="0"/>
              <a:cs typeface="Segoe UI" panose="020B0502040204020203" pitchFamily="34" charset="0"/>
            </a:endParaRPr>
          </a:p>
        </p:txBody>
      </p:sp>
      <p:sp>
        <p:nvSpPr>
          <p:cNvPr id="49" name="Rectangle 48">
            <a:extLst>
              <a:ext uri="{FF2B5EF4-FFF2-40B4-BE49-F238E27FC236}">
                <a16:creationId xmlns:a16="http://schemas.microsoft.com/office/drawing/2014/main" id="{656FC073-8A1A-4EAC-8B01-3B7BFDC41E06}"/>
              </a:ext>
            </a:extLst>
          </p:cNvPr>
          <p:cNvSpPr/>
          <p:nvPr/>
        </p:nvSpPr>
        <p:spPr bwMode="auto">
          <a:xfrm>
            <a:off x="9818788" y="4564218"/>
            <a:ext cx="1680393" cy="483935"/>
          </a:xfrm>
          <a:prstGeom prst="rect">
            <a:avLst/>
          </a:prstGeom>
          <a:solidFill>
            <a:srgbClr val="137AD1">
              <a:alpha val="39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IN" sz="1632">
              <a:gradFill>
                <a:gsLst>
                  <a:gs pos="0">
                    <a:srgbClr val="FFFFFF"/>
                  </a:gs>
                  <a:gs pos="100000">
                    <a:srgbClr val="FFFFFF"/>
                  </a:gs>
                </a:gsLst>
                <a:lin ang="5400000" scaled="0"/>
              </a:gradFill>
              <a:latin typeface="Segoe UI"/>
              <a:ea typeface="Segoe UI" panose="020B0502040204020203" pitchFamily="34" charset="0"/>
              <a:cs typeface="Segoe UI" panose="020B0502040204020203" pitchFamily="34" charset="0"/>
            </a:endParaRPr>
          </a:p>
        </p:txBody>
      </p:sp>
      <p:cxnSp>
        <p:nvCxnSpPr>
          <p:cNvPr id="23" name="Straight Connector 22">
            <a:extLst>
              <a:ext uri="{FF2B5EF4-FFF2-40B4-BE49-F238E27FC236}">
                <a16:creationId xmlns:a16="http://schemas.microsoft.com/office/drawing/2014/main" id="{90AC573E-857B-4F3C-8CF2-FC23D1A4F357}"/>
              </a:ext>
            </a:extLst>
          </p:cNvPr>
          <p:cNvCxnSpPr>
            <a:cxnSpLocks/>
          </p:cNvCxnSpPr>
          <p:nvPr/>
        </p:nvCxnSpPr>
        <p:spPr>
          <a:xfrm>
            <a:off x="6719566" y="2048749"/>
            <a:ext cx="0" cy="3760271"/>
          </a:xfrm>
          <a:prstGeom prst="line">
            <a:avLst/>
          </a:prstGeom>
          <a:ln>
            <a:solidFill>
              <a:schemeClr val="bg1">
                <a:lumMod val="85000"/>
                <a:alpha val="41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bwMode="auto">
          <a:xfrm>
            <a:off x="7510188" y="3926024"/>
            <a:ext cx="2020067" cy="1182690"/>
          </a:xfrm>
          <a:prstGeom prst="rect">
            <a:avLst/>
          </a:prstGeom>
          <a:no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6468" tIns="149175" rIns="186468" bIns="149175" numCol="1" spcCol="0" rtlCol="0" fromWordArt="0" anchor="b" anchorCtr="0" forceAA="0" compatLnSpc="1">
            <a:prstTxWarp prst="textNoShape">
              <a:avLst/>
            </a:prstTxWarp>
            <a:noAutofit/>
          </a:bodyPr>
          <a:lstStyle/>
          <a:p>
            <a:pPr defTabSz="950663" fontAlgn="base">
              <a:lnSpc>
                <a:spcPct val="90000"/>
              </a:lnSpc>
              <a:spcBef>
                <a:spcPct val="0"/>
              </a:spcBef>
              <a:spcAft>
                <a:spcPct val="0"/>
              </a:spcAft>
              <a:defRPr/>
            </a:pPr>
            <a:r>
              <a:rPr lang="en-US" sz="1632" dirty="0">
                <a:solidFill>
                  <a:srgbClr val="FFFFFF"/>
                </a:solidFill>
                <a:latin typeface="Segoe UI" panose="020B0502040204020203" pitchFamily="34" charset="0"/>
                <a:cs typeface="Segoe UI" pitchFamily="34" charset="0"/>
              </a:rPr>
              <a:t>Resell Azure / Operate Azure Stack Hub</a:t>
            </a:r>
          </a:p>
        </p:txBody>
      </p:sp>
      <p:sp>
        <p:nvSpPr>
          <p:cNvPr id="40" name="Rectangle 39"/>
          <p:cNvSpPr/>
          <p:nvPr/>
        </p:nvSpPr>
        <p:spPr bwMode="auto">
          <a:xfrm>
            <a:off x="9825240" y="2880545"/>
            <a:ext cx="2020067" cy="587788"/>
          </a:xfrm>
          <a:prstGeom prst="rect">
            <a:avLst/>
          </a:prstGeom>
          <a:no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6468" tIns="149175" rIns="186468" bIns="149175" numCol="1" spcCol="0" rtlCol="0" fromWordArt="0" anchor="b" anchorCtr="0" forceAA="0" compatLnSpc="1">
            <a:prstTxWarp prst="textNoShape">
              <a:avLst/>
            </a:prstTxWarp>
            <a:noAutofit/>
          </a:bodyPr>
          <a:lstStyle/>
          <a:p>
            <a:pPr defTabSz="950663" fontAlgn="base">
              <a:lnSpc>
                <a:spcPct val="90000"/>
              </a:lnSpc>
              <a:spcBef>
                <a:spcPct val="0"/>
              </a:spcBef>
              <a:spcAft>
                <a:spcPct val="0"/>
              </a:spcAft>
              <a:defRPr/>
            </a:pPr>
            <a:r>
              <a:rPr lang="en-US" sz="1632">
                <a:solidFill>
                  <a:srgbClr val="FFFFFF"/>
                </a:solidFill>
                <a:latin typeface="Segoe UI" panose="020B0502040204020203" pitchFamily="34" charset="0"/>
                <a:cs typeface="Segoe UI" pitchFamily="34" charset="0"/>
              </a:rPr>
              <a:t>Managed SaaS</a:t>
            </a:r>
          </a:p>
        </p:txBody>
      </p:sp>
      <p:sp>
        <p:nvSpPr>
          <p:cNvPr id="36" name="Rectangle 35"/>
          <p:cNvSpPr/>
          <p:nvPr/>
        </p:nvSpPr>
        <p:spPr bwMode="auto">
          <a:xfrm>
            <a:off x="9737348" y="4241538"/>
            <a:ext cx="2020067" cy="809430"/>
          </a:xfrm>
          <a:prstGeom prst="rect">
            <a:avLst/>
          </a:prstGeom>
          <a:no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6468" tIns="149175" rIns="186468" bIns="149175" numCol="1" spcCol="0" rtlCol="0" fromWordArt="0" anchor="b" anchorCtr="0" forceAA="0" compatLnSpc="1">
            <a:prstTxWarp prst="textNoShape">
              <a:avLst/>
            </a:prstTxWarp>
            <a:noAutofit/>
          </a:bodyPr>
          <a:lstStyle/>
          <a:p>
            <a:pPr defTabSz="950663" fontAlgn="base">
              <a:lnSpc>
                <a:spcPct val="90000"/>
              </a:lnSpc>
              <a:spcBef>
                <a:spcPct val="0"/>
              </a:spcBef>
              <a:spcAft>
                <a:spcPct val="0"/>
              </a:spcAft>
              <a:defRPr/>
            </a:pPr>
            <a:r>
              <a:rPr lang="en-US" sz="1632">
                <a:solidFill>
                  <a:srgbClr val="FFFFFF"/>
                </a:solidFill>
                <a:latin typeface="Segoe UI" panose="020B0502040204020203" pitchFamily="34" charset="0"/>
                <a:cs typeface="Segoe UI" pitchFamily="34" charset="0"/>
              </a:rPr>
              <a:t>Managed Azure</a:t>
            </a:r>
          </a:p>
        </p:txBody>
      </p:sp>
    </p:spTree>
    <p:extLst>
      <p:ext uri="{BB962C8B-B14F-4D97-AF65-F5344CB8AC3E}">
        <p14:creationId xmlns:p14="http://schemas.microsoft.com/office/powerpoint/2010/main" val="994106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8450D96-6C4D-4881-870F-67640758BB6C}"/>
              </a:ext>
            </a:extLst>
          </p:cNvPr>
          <p:cNvSpPr/>
          <p:nvPr/>
        </p:nvSpPr>
        <p:spPr bwMode="auto">
          <a:xfrm>
            <a:off x="-1" y="5783263"/>
            <a:ext cx="12436475" cy="121126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164" name="Rounded Rectangle 163"/>
          <p:cNvSpPr/>
          <p:nvPr/>
        </p:nvSpPr>
        <p:spPr>
          <a:xfrm>
            <a:off x="2405103" y="339598"/>
            <a:ext cx="3554815" cy="1460925"/>
          </a:xfrm>
          <a:prstGeom prst="roundRect">
            <a:avLst>
              <a:gd name="adj" fmla="val 0"/>
            </a:avLst>
          </a:prstGeom>
          <a:solidFill>
            <a:schemeClr val="bg1">
              <a:alpha val="14902"/>
            </a:schemeClr>
          </a:solidFill>
          <a:ln w="15875" cap="flat" cmpd="sng" algn="ctr">
            <a:solidFill>
              <a:srgbClr val="505050">
                <a:lumMod val="40000"/>
                <a:lumOff val="60000"/>
              </a:srgbClr>
            </a:solidFill>
            <a:prstDash val="solid"/>
          </a:ln>
          <a:effectLst/>
        </p:spPr>
        <p:txBody>
          <a:bodyPr rtlCol="0" anchor="ctr"/>
          <a:lstStyle/>
          <a:p>
            <a:pPr marL="0" marR="0" lvl="0" indent="0" algn="ctr" defTabSz="931881" rtl="0" eaLnBrk="1" fontAlgn="auto" latinLnBrk="0" hangingPunct="1">
              <a:lnSpc>
                <a:spcPct val="100000"/>
              </a:lnSpc>
              <a:spcBef>
                <a:spcPts val="0"/>
              </a:spcBef>
              <a:spcAft>
                <a:spcPts val="0"/>
              </a:spcAft>
              <a:buClrTx/>
              <a:buSzTx/>
              <a:buFontTx/>
              <a:buNone/>
              <a:tabLst/>
              <a:defRPr/>
            </a:pPr>
            <a:endParaRPr kumimoji="0" lang="en-US" sz="1197" b="0" i="0" u="none" strike="noStrike" kern="0" cap="none" spc="0" normalizeH="0" baseline="0" noProof="0">
              <a:ln>
                <a:noFill/>
              </a:ln>
              <a:solidFill>
                <a:prstClr val="black"/>
              </a:solidFill>
              <a:effectLst/>
              <a:uLnTx/>
              <a:uFillTx/>
              <a:latin typeface="Segoe UI"/>
              <a:ea typeface="+mn-ea"/>
              <a:cs typeface="+mn-cs"/>
            </a:endParaRPr>
          </a:p>
        </p:txBody>
      </p:sp>
      <p:sp>
        <p:nvSpPr>
          <p:cNvPr id="101" name="Rounded Rectangle 100"/>
          <p:cNvSpPr/>
          <p:nvPr/>
        </p:nvSpPr>
        <p:spPr>
          <a:xfrm>
            <a:off x="1610555" y="3135558"/>
            <a:ext cx="5020835" cy="2312556"/>
          </a:xfrm>
          <a:prstGeom prst="roundRect">
            <a:avLst>
              <a:gd name="adj" fmla="val 0"/>
            </a:avLst>
          </a:prstGeom>
          <a:solidFill>
            <a:schemeClr val="bg1">
              <a:alpha val="14902"/>
            </a:schemeClr>
          </a:solidFill>
          <a:ln w="15875" cap="flat" cmpd="sng" algn="ctr">
            <a:solidFill>
              <a:srgbClr val="505050">
                <a:lumMod val="40000"/>
                <a:lumOff val="60000"/>
              </a:srgbClr>
            </a:solidFill>
            <a:prstDash val="solid"/>
          </a:ln>
          <a:effectLst/>
        </p:spPr>
        <p:txBody>
          <a:bodyPr rtlCol="0" anchor="ctr"/>
          <a:lstStyle/>
          <a:p>
            <a:pPr marL="0" marR="0" lvl="0" indent="0" algn="ctr" defTabSz="931881" rtl="0" eaLnBrk="1" fontAlgn="auto" latinLnBrk="0" hangingPunct="1">
              <a:lnSpc>
                <a:spcPct val="100000"/>
              </a:lnSpc>
              <a:spcBef>
                <a:spcPts val="0"/>
              </a:spcBef>
              <a:spcAft>
                <a:spcPts val="0"/>
              </a:spcAft>
              <a:buClrTx/>
              <a:buSzTx/>
              <a:buFontTx/>
              <a:buNone/>
              <a:tabLst/>
              <a:defRPr/>
            </a:pPr>
            <a:endParaRPr kumimoji="0" lang="en-US" sz="1197" b="0" i="0" u="none" strike="noStrike" kern="0" cap="none" spc="0" normalizeH="0" baseline="0" noProof="0">
              <a:ln>
                <a:noFill/>
              </a:ln>
              <a:solidFill>
                <a:prstClr val="black"/>
              </a:solidFill>
              <a:effectLst/>
              <a:uLnTx/>
              <a:uFillTx/>
              <a:latin typeface="Segoe UI"/>
              <a:ea typeface="+mn-ea"/>
              <a:cs typeface="+mn-cs"/>
            </a:endParaRPr>
          </a:p>
        </p:txBody>
      </p:sp>
      <p:grpSp>
        <p:nvGrpSpPr>
          <p:cNvPr id="99" name="Group 98"/>
          <p:cNvGrpSpPr/>
          <p:nvPr/>
        </p:nvGrpSpPr>
        <p:grpSpPr>
          <a:xfrm>
            <a:off x="4693678" y="685591"/>
            <a:ext cx="1178061" cy="717857"/>
            <a:chOff x="2559479" y="1048889"/>
            <a:chExt cx="1255713" cy="765175"/>
          </a:xfrm>
          <a:solidFill>
            <a:srgbClr val="002060"/>
          </a:solidFill>
        </p:grpSpPr>
        <p:sp>
          <p:nvSpPr>
            <p:cNvPr id="108" name="Freeform 5"/>
            <p:cNvSpPr>
              <a:spLocks noEditPoints="1"/>
            </p:cNvSpPr>
            <p:nvPr/>
          </p:nvSpPr>
          <p:spPr bwMode="auto">
            <a:xfrm>
              <a:off x="2559479" y="1048889"/>
              <a:ext cx="1255713" cy="765175"/>
            </a:xfrm>
            <a:custGeom>
              <a:avLst/>
              <a:gdLst>
                <a:gd name="T0" fmla="*/ 283 w 308"/>
                <a:gd name="T1" fmla="*/ 86 h 185"/>
                <a:gd name="T2" fmla="*/ 204 w 308"/>
                <a:gd name="T3" fmla="*/ 32 h 185"/>
                <a:gd name="T4" fmla="*/ 97 w 308"/>
                <a:gd name="T5" fmla="*/ 58 h 185"/>
                <a:gd name="T6" fmla="*/ 53 w 308"/>
                <a:gd name="T7" fmla="*/ 78 h 185"/>
                <a:gd name="T8" fmla="*/ 50 w 308"/>
                <a:gd name="T9" fmla="*/ 185 h 185"/>
                <a:gd name="T10" fmla="*/ 273 w 308"/>
                <a:gd name="T11" fmla="*/ 182 h 185"/>
                <a:gd name="T12" fmla="*/ 283 w 308"/>
                <a:gd name="T13" fmla="*/ 92 h 185"/>
                <a:gd name="T14" fmla="*/ 93 w 308"/>
                <a:gd name="T15" fmla="*/ 130 h 185"/>
                <a:gd name="T16" fmla="*/ 65 w 308"/>
                <a:gd name="T17" fmla="*/ 145 h 185"/>
                <a:gd name="T18" fmla="*/ 78 w 308"/>
                <a:gd name="T19" fmla="*/ 92 h 185"/>
                <a:gd name="T20" fmla="*/ 105 w 308"/>
                <a:gd name="T21" fmla="*/ 145 h 185"/>
                <a:gd name="T22" fmla="*/ 141 w 308"/>
                <a:gd name="T23" fmla="*/ 109 h 185"/>
                <a:gd name="T24" fmla="*/ 141 w 308"/>
                <a:gd name="T25" fmla="*/ 140 h 185"/>
                <a:gd name="T26" fmla="*/ 110 w 308"/>
                <a:gd name="T27" fmla="*/ 145 h 185"/>
                <a:gd name="T28" fmla="*/ 132 w 308"/>
                <a:gd name="T29" fmla="*/ 113 h 185"/>
                <a:gd name="T30" fmla="*/ 112 w 308"/>
                <a:gd name="T31" fmla="*/ 107 h 185"/>
                <a:gd name="T32" fmla="*/ 141 w 308"/>
                <a:gd name="T33" fmla="*/ 109 h 185"/>
                <a:gd name="T34" fmla="*/ 173 w 308"/>
                <a:gd name="T35" fmla="*/ 145 h 185"/>
                <a:gd name="T36" fmla="*/ 173 w 308"/>
                <a:gd name="T37" fmla="*/ 139 h 185"/>
                <a:gd name="T38" fmla="*/ 148 w 308"/>
                <a:gd name="T39" fmla="*/ 130 h 185"/>
                <a:gd name="T40" fmla="*/ 154 w 308"/>
                <a:gd name="T41" fmla="*/ 107 h 185"/>
                <a:gd name="T42" fmla="*/ 163 w 308"/>
                <a:gd name="T43" fmla="*/ 141 h 185"/>
                <a:gd name="T44" fmla="*/ 173 w 308"/>
                <a:gd name="T45" fmla="*/ 129 h 185"/>
                <a:gd name="T46" fmla="*/ 180 w 308"/>
                <a:gd name="T47" fmla="*/ 107 h 185"/>
                <a:gd name="T48" fmla="*/ 211 w 308"/>
                <a:gd name="T49" fmla="*/ 114 h 185"/>
                <a:gd name="T50" fmla="*/ 200 w 308"/>
                <a:gd name="T51" fmla="*/ 116 h 185"/>
                <a:gd name="T52" fmla="*/ 197 w 308"/>
                <a:gd name="T53" fmla="*/ 145 h 185"/>
                <a:gd name="T54" fmla="*/ 191 w 308"/>
                <a:gd name="T55" fmla="*/ 107 h 185"/>
                <a:gd name="T56" fmla="*/ 197 w 308"/>
                <a:gd name="T57" fmla="*/ 115 h 185"/>
                <a:gd name="T58" fmla="*/ 201 w 308"/>
                <a:gd name="T59" fmla="*/ 109 h 185"/>
                <a:gd name="T60" fmla="*/ 211 w 308"/>
                <a:gd name="T61" fmla="*/ 107 h 185"/>
                <a:gd name="T62" fmla="*/ 248 w 308"/>
                <a:gd name="T63" fmla="*/ 128 h 185"/>
                <a:gd name="T64" fmla="*/ 224 w 308"/>
                <a:gd name="T65" fmla="*/ 138 h 185"/>
                <a:gd name="T66" fmla="*/ 245 w 308"/>
                <a:gd name="T67" fmla="*/ 137 h 185"/>
                <a:gd name="T68" fmla="*/ 232 w 308"/>
                <a:gd name="T69" fmla="*/ 146 h 185"/>
                <a:gd name="T70" fmla="*/ 215 w 308"/>
                <a:gd name="T71" fmla="*/ 127 h 185"/>
                <a:gd name="T72" fmla="*/ 232 w 308"/>
                <a:gd name="T73" fmla="*/ 106 h 185"/>
                <a:gd name="T74" fmla="*/ 248 w 308"/>
                <a:gd name="T75" fmla="*/ 12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8" h="185">
                  <a:moveTo>
                    <a:pt x="283" y="92"/>
                  </a:moveTo>
                  <a:cubicBezTo>
                    <a:pt x="283" y="90"/>
                    <a:pt x="283" y="89"/>
                    <a:pt x="283" y="86"/>
                  </a:cubicBezTo>
                  <a:cubicBezTo>
                    <a:pt x="283" y="53"/>
                    <a:pt x="259" y="26"/>
                    <a:pt x="227" y="26"/>
                  </a:cubicBezTo>
                  <a:cubicBezTo>
                    <a:pt x="220" y="26"/>
                    <a:pt x="211" y="28"/>
                    <a:pt x="204" y="32"/>
                  </a:cubicBezTo>
                  <a:cubicBezTo>
                    <a:pt x="194" y="12"/>
                    <a:pt x="175" y="0"/>
                    <a:pt x="154" y="0"/>
                  </a:cubicBezTo>
                  <a:cubicBezTo>
                    <a:pt x="123" y="0"/>
                    <a:pt x="99" y="25"/>
                    <a:pt x="97" y="58"/>
                  </a:cubicBezTo>
                  <a:cubicBezTo>
                    <a:pt x="94" y="57"/>
                    <a:pt x="92" y="57"/>
                    <a:pt x="89" y="57"/>
                  </a:cubicBezTo>
                  <a:cubicBezTo>
                    <a:pt x="75" y="57"/>
                    <a:pt x="61" y="64"/>
                    <a:pt x="53" y="78"/>
                  </a:cubicBezTo>
                  <a:cubicBezTo>
                    <a:pt x="25" y="75"/>
                    <a:pt x="0" y="100"/>
                    <a:pt x="0" y="130"/>
                  </a:cubicBezTo>
                  <a:cubicBezTo>
                    <a:pt x="0" y="160"/>
                    <a:pt x="22" y="185"/>
                    <a:pt x="50" y="185"/>
                  </a:cubicBezTo>
                  <a:cubicBezTo>
                    <a:pt x="266" y="185"/>
                    <a:pt x="266" y="185"/>
                    <a:pt x="266" y="185"/>
                  </a:cubicBezTo>
                  <a:cubicBezTo>
                    <a:pt x="273" y="182"/>
                    <a:pt x="273" y="182"/>
                    <a:pt x="273" y="182"/>
                  </a:cubicBezTo>
                  <a:cubicBezTo>
                    <a:pt x="293" y="177"/>
                    <a:pt x="308" y="158"/>
                    <a:pt x="308" y="135"/>
                  </a:cubicBezTo>
                  <a:cubicBezTo>
                    <a:pt x="308" y="117"/>
                    <a:pt x="298" y="101"/>
                    <a:pt x="283" y="92"/>
                  </a:cubicBezTo>
                  <a:close/>
                  <a:moveTo>
                    <a:pt x="98" y="145"/>
                  </a:moveTo>
                  <a:cubicBezTo>
                    <a:pt x="93" y="130"/>
                    <a:pt x="93" y="130"/>
                    <a:pt x="93" y="130"/>
                  </a:cubicBezTo>
                  <a:cubicBezTo>
                    <a:pt x="70" y="130"/>
                    <a:pt x="70" y="130"/>
                    <a:pt x="70" y="130"/>
                  </a:cubicBezTo>
                  <a:cubicBezTo>
                    <a:pt x="65" y="145"/>
                    <a:pt x="65" y="145"/>
                    <a:pt x="65" y="145"/>
                  </a:cubicBezTo>
                  <a:cubicBezTo>
                    <a:pt x="58" y="145"/>
                    <a:pt x="58" y="145"/>
                    <a:pt x="58" y="145"/>
                  </a:cubicBezTo>
                  <a:cubicBezTo>
                    <a:pt x="78" y="92"/>
                    <a:pt x="78" y="92"/>
                    <a:pt x="78" y="92"/>
                  </a:cubicBezTo>
                  <a:cubicBezTo>
                    <a:pt x="85" y="92"/>
                    <a:pt x="85" y="92"/>
                    <a:pt x="85" y="92"/>
                  </a:cubicBezTo>
                  <a:cubicBezTo>
                    <a:pt x="105" y="145"/>
                    <a:pt x="105" y="145"/>
                    <a:pt x="105" y="145"/>
                  </a:cubicBezTo>
                  <a:lnTo>
                    <a:pt x="98" y="145"/>
                  </a:lnTo>
                  <a:close/>
                  <a:moveTo>
                    <a:pt x="141" y="109"/>
                  </a:moveTo>
                  <a:cubicBezTo>
                    <a:pt x="119" y="140"/>
                    <a:pt x="119" y="140"/>
                    <a:pt x="119" y="140"/>
                  </a:cubicBezTo>
                  <a:cubicBezTo>
                    <a:pt x="141" y="140"/>
                    <a:pt x="141" y="140"/>
                    <a:pt x="141" y="140"/>
                  </a:cubicBezTo>
                  <a:cubicBezTo>
                    <a:pt x="141" y="145"/>
                    <a:pt x="141" y="145"/>
                    <a:pt x="141" y="145"/>
                  </a:cubicBezTo>
                  <a:cubicBezTo>
                    <a:pt x="110" y="145"/>
                    <a:pt x="110" y="145"/>
                    <a:pt x="110" y="145"/>
                  </a:cubicBezTo>
                  <a:cubicBezTo>
                    <a:pt x="110" y="143"/>
                    <a:pt x="110" y="143"/>
                    <a:pt x="110" y="143"/>
                  </a:cubicBezTo>
                  <a:cubicBezTo>
                    <a:pt x="132" y="113"/>
                    <a:pt x="132" y="113"/>
                    <a:pt x="132" y="113"/>
                  </a:cubicBezTo>
                  <a:cubicBezTo>
                    <a:pt x="112" y="113"/>
                    <a:pt x="112" y="113"/>
                    <a:pt x="112" y="113"/>
                  </a:cubicBezTo>
                  <a:cubicBezTo>
                    <a:pt x="112" y="107"/>
                    <a:pt x="112" y="107"/>
                    <a:pt x="112" y="107"/>
                  </a:cubicBezTo>
                  <a:cubicBezTo>
                    <a:pt x="141" y="107"/>
                    <a:pt x="141" y="107"/>
                    <a:pt x="141" y="107"/>
                  </a:cubicBezTo>
                  <a:lnTo>
                    <a:pt x="141" y="109"/>
                  </a:lnTo>
                  <a:close/>
                  <a:moveTo>
                    <a:pt x="180" y="145"/>
                  </a:moveTo>
                  <a:cubicBezTo>
                    <a:pt x="173" y="145"/>
                    <a:pt x="173" y="145"/>
                    <a:pt x="173" y="145"/>
                  </a:cubicBezTo>
                  <a:cubicBezTo>
                    <a:pt x="173" y="139"/>
                    <a:pt x="173" y="139"/>
                    <a:pt x="173" y="139"/>
                  </a:cubicBezTo>
                  <a:cubicBezTo>
                    <a:pt x="173" y="139"/>
                    <a:pt x="173" y="139"/>
                    <a:pt x="173" y="139"/>
                  </a:cubicBezTo>
                  <a:cubicBezTo>
                    <a:pt x="171" y="144"/>
                    <a:pt x="167" y="146"/>
                    <a:pt x="162" y="146"/>
                  </a:cubicBezTo>
                  <a:cubicBezTo>
                    <a:pt x="153" y="146"/>
                    <a:pt x="148" y="141"/>
                    <a:pt x="148" y="130"/>
                  </a:cubicBezTo>
                  <a:cubicBezTo>
                    <a:pt x="148" y="107"/>
                    <a:pt x="148" y="107"/>
                    <a:pt x="148" y="107"/>
                  </a:cubicBezTo>
                  <a:cubicBezTo>
                    <a:pt x="154" y="107"/>
                    <a:pt x="154" y="107"/>
                    <a:pt x="154" y="107"/>
                  </a:cubicBezTo>
                  <a:cubicBezTo>
                    <a:pt x="154" y="129"/>
                    <a:pt x="154" y="129"/>
                    <a:pt x="154" y="129"/>
                  </a:cubicBezTo>
                  <a:cubicBezTo>
                    <a:pt x="154" y="137"/>
                    <a:pt x="157" y="141"/>
                    <a:pt x="163" y="141"/>
                  </a:cubicBezTo>
                  <a:cubicBezTo>
                    <a:pt x="166" y="141"/>
                    <a:pt x="169" y="140"/>
                    <a:pt x="171" y="138"/>
                  </a:cubicBezTo>
                  <a:cubicBezTo>
                    <a:pt x="172" y="136"/>
                    <a:pt x="173" y="133"/>
                    <a:pt x="173" y="129"/>
                  </a:cubicBezTo>
                  <a:cubicBezTo>
                    <a:pt x="173" y="107"/>
                    <a:pt x="173" y="107"/>
                    <a:pt x="173" y="107"/>
                  </a:cubicBezTo>
                  <a:cubicBezTo>
                    <a:pt x="180" y="107"/>
                    <a:pt x="180" y="107"/>
                    <a:pt x="180" y="107"/>
                  </a:cubicBezTo>
                  <a:lnTo>
                    <a:pt x="180" y="145"/>
                  </a:lnTo>
                  <a:close/>
                  <a:moveTo>
                    <a:pt x="211" y="114"/>
                  </a:moveTo>
                  <a:cubicBezTo>
                    <a:pt x="210" y="113"/>
                    <a:pt x="208" y="112"/>
                    <a:pt x="206" y="112"/>
                  </a:cubicBezTo>
                  <a:cubicBezTo>
                    <a:pt x="203" y="112"/>
                    <a:pt x="201" y="114"/>
                    <a:pt x="200" y="116"/>
                  </a:cubicBezTo>
                  <a:cubicBezTo>
                    <a:pt x="198" y="118"/>
                    <a:pt x="197" y="122"/>
                    <a:pt x="197" y="126"/>
                  </a:cubicBezTo>
                  <a:cubicBezTo>
                    <a:pt x="197" y="145"/>
                    <a:pt x="197" y="145"/>
                    <a:pt x="197" y="145"/>
                  </a:cubicBezTo>
                  <a:cubicBezTo>
                    <a:pt x="191" y="145"/>
                    <a:pt x="191" y="145"/>
                    <a:pt x="191" y="145"/>
                  </a:cubicBezTo>
                  <a:cubicBezTo>
                    <a:pt x="191" y="107"/>
                    <a:pt x="191" y="107"/>
                    <a:pt x="191" y="107"/>
                  </a:cubicBezTo>
                  <a:cubicBezTo>
                    <a:pt x="197" y="107"/>
                    <a:pt x="197" y="107"/>
                    <a:pt x="197" y="107"/>
                  </a:cubicBezTo>
                  <a:cubicBezTo>
                    <a:pt x="197" y="115"/>
                    <a:pt x="197" y="115"/>
                    <a:pt x="197" y="115"/>
                  </a:cubicBezTo>
                  <a:cubicBezTo>
                    <a:pt x="197" y="115"/>
                    <a:pt x="197" y="115"/>
                    <a:pt x="197" y="115"/>
                  </a:cubicBezTo>
                  <a:cubicBezTo>
                    <a:pt x="198" y="113"/>
                    <a:pt x="199" y="110"/>
                    <a:pt x="201" y="109"/>
                  </a:cubicBezTo>
                  <a:cubicBezTo>
                    <a:pt x="203" y="107"/>
                    <a:pt x="205" y="107"/>
                    <a:pt x="207" y="107"/>
                  </a:cubicBezTo>
                  <a:cubicBezTo>
                    <a:pt x="209" y="107"/>
                    <a:pt x="210" y="107"/>
                    <a:pt x="211" y="107"/>
                  </a:cubicBezTo>
                  <a:lnTo>
                    <a:pt x="211" y="114"/>
                  </a:lnTo>
                  <a:close/>
                  <a:moveTo>
                    <a:pt x="248" y="128"/>
                  </a:moveTo>
                  <a:cubicBezTo>
                    <a:pt x="221" y="128"/>
                    <a:pt x="221" y="128"/>
                    <a:pt x="221" y="128"/>
                  </a:cubicBezTo>
                  <a:cubicBezTo>
                    <a:pt x="221" y="132"/>
                    <a:pt x="222" y="135"/>
                    <a:pt x="224" y="138"/>
                  </a:cubicBezTo>
                  <a:cubicBezTo>
                    <a:pt x="226" y="140"/>
                    <a:pt x="229" y="141"/>
                    <a:pt x="233" y="141"/>
                  </a:cubicBezTo>
                  <a:cubicBezTo>
                    <a:pt x="238" y="141"/>
                    <a:pt x="241" y="140"/>
                    <a:pt x="245" y="137"/>
                  </a:cubicBezTo>
                  <a:cubicBezTo>
                    <a:pt x="245" y="143"/>
                    <a:pt x="245" y="143"/>
                    <a:pt x="245" y="143"/>
                  </a:cubicBezTo>
                  <a:cubicBezTo>
                    <a:pt x="242" y="145"/>
                    <a:pt x="237" y="146"/>
                    <a:pt x="232" y="146"/>
                  </a:cubicBezTo>
                  <a:cubicBezTo>
                    <a:pt x="226" y="146"/>
                    <a:pt x="222" y="145"/>
                    <a:pt x="219" y="141"/>
                  </a:cubicBezTo>
                  <a:cubicBezTo>
                    <a:pt x="216" y="138"/>
                    <a:pt x="215" y="133"/>
                    <a:pt x="215" y="127"/>
                  </a:cubicBezTo>
                  <a:cubicBezTo>
                    <a:pt x="215" y="121"/>
                    <a:pt x="216" y="116"/>
                    <a:pt x="220" y="112"/>
                  </a:cubicBezTo>
                  <a:cubicBezTo>
                    <a:pt x="223" y="108"/>
                    <a:pt x="227" y="106"/>
                    <a:pt x="232" y="106"/>
                  </a:cubicBezTo>
                  <a:cubicBezTo>
                    <a:pt x="237" y="106"/>
                    <a:pt x="241" y="108"/>
                    <a:pt x="244" y="111"/>
                  </a:cubicBezTo>
                  <a:cubicBezTo>
                    <a:pt x="246" y="115"/>
                    <a:pt x="248" y="119"/>
                    <a:pt x="248" y="125"/>
                  </a:cubicBezTo>
                  <a:lnTo>
                    <a:pt x="248" y="128"/>
                  </a:lnTo>
                  <a:close/>
                </a:path>
              </a:pathLst>
            </a:custGeom>
            <a:solidFill>
              <a:schemeClr val="accent1"/>
            </a:solidFill>
            <a:ln w="9525" cap="flat" cmpd="sng" algn="ctr">
              <a:noFill/>
              <a:prstDash val="solid"/>
              <a:headEnd type="none" w="med" len="med"/>
              <a:tailEnd type="none" w="med" len="med"/>
            </a:ln>
            <a:effectLst/>
            <a:extLst>
              <a:ext uri="{91240B29-F687-4F45-9708-019B960494DF}">
                <a14:hiddenLine xmlns:a14="http://schemas.microsoft.com/office/drawing/2010/main" w="9525">
                  <a:solidFill>
                    <a:srgbClr val="000000"/>
                  </a:solidFill>
                  <a:round/>
                  <a:headEnd/>
                  <a:tailEnd/>
                </a14:hiddenLine>
              </a:ext>
            </a:extLst>
          </p:spPr>
          <p:txBody>
            <a:bodyPr rot="0" spcFirstLastPara="0" vertOverflow="overflow" horzOverflow="overflow" vert="horz" wrap="square" lIns="182725" tIns="146179" rIns="182725" bIns="146179" numCol="1" spcCol="0" rtlCol="0" fromWordArt="0" anchor="ctr" anchorCtr="0" forceAA="0" compatLnSpc="1">
              <a:prstTxWarp prst="textNoShape">
                <a:avLst/>
              </a:prstTxWarp>
              <a:noAutofit/>
            </a:bodyPr>
            <a:lstStyle/>
            <a:p>
              <a:pPr marL="0" marR="0" lvl="0" indent="0" algn="ctr" defTabSz="913347" rtl="0" eaLnBrk="1" fontAlgn="auto" latinLnBrk="0" hangingPunct="1">
                <a:lnSpc>
                  <a:spcPct val="100000"/>
                </a:lnSpc>
                <a:spcBef>
                  <a:spcPts val="0"/>
                </a:spcBef>
                <a:spcAft>
                  <a:spcPts val="0"/>
                </a:spcAft>
                <a:buClrTx/>
                <a:buSzTx/>
                <a:buFontTx/>
                <a:buNone/>
                <a:tabLst/>
                <a:defRPr/>
              </a:pPr>
              <a:endParaRPr kumimoji="0" lang="en-US" sz="1395" b="1" i="0" u="none" strike="noStrike" kern="0" cap="none" spc="50" normalizeH="0" baseline="0" noProof="0">
                <a:ln>
                  <a:noFill/>
                </a:ln>
                <a:gradFill>
                  <a:gsLst>
                    <a:gs pos="24779">
                      <a:srgbClr val="505050"/>
                    </a:gs>
                    <a:gs pos="100000">
                      <a:srgbClr val="505050"/>
                    </a:gs>
                  </a:gsLst>
                  <a:lin ang="5400000" scaled="1"/>
                </a:gradFill>
                <a:effectLst/>
                <a:uLnTx/>
                <a:uFillTx/>
                <a:latin typeface="Segoe UI"/>
                <a:ea typeface="+mn-ea"/>
                <a:cs typeface="Segoe UI Semibold" panose="020B0702040204020203" pitchFamily="34" charset="0"/>
              </a:endParaRPr>
            </a:p>
          </p:txBody>
        </p:sp>
        <p:sp>
          <p:nvSpPr>
            <p:cNvPr id="109" name="Freeform 6"/>
            <p:cNvSpPr>
              <a:spLocks/>
            </p:cNvSpPr>
            <p:nvPr/>
          </p:nvSpPr>
          <p:spPr bwMode="auto">
            <a:xfrm>
              <a:off x="3461179" y="1512442"/>
              <a:ext cx="80963" cy="46038"/>
            </a:xfrm>
            <a:custGeom>
              <a:avLst/>
              <a:gdLst>
                <a:gd name="T0" fmla="*/ 11 w 20"/>
                <a:gd name="T1" fmla="*/ 0 h 11"/>
                <a:gd name="T2" fmla="*/ 4 w 20"/>
                <a:gd name="T3" fmla="*/ 3 h 11"/>
                <a:gd name="T4" fmla="*/ 0 w 20"/>
                <a:gd name="T5" fmla="*/ 11 h 11"/>
                <a:gd name="T6" fmla="*/ 20 w 20"/>
                <a:gd name="T7" fmla="*/ 11 h 11"/>
                <a:gd name="T8" fmla="*/ 18 w 20"/>
                <a:gd name="T9" fmla="*/ 3 h 11"/>
                <a:gd name="T10" fmla="*/ 11 w 20"/>
                <a:gd name="T11" fmla="*/ 0 h 11"/>
              </a:gdLst>
              <a:ahLst/>
              <a:cxnLst>
                <a:cxn ang="0">
                  <a:pos x="T0" y="T1"/>
                </a:cxn>
                <a:cxn ang="0">
                  <a:pos x="T2" y="T3"/>
                </a:cxn>
                <a:cxn ang="0">
                  <a:pos x="T4" y="T5"/>
                </a:cxn>
                <a:cxn ang="0">
                  <a:pos x="T6" y="T7"/>
                </a:cxn>
                <a:cxn ang="0">
                  <a:pos x="T8" y="T9"/>
                </a:cxn>
                <a:cxn ang="0">
                  <a:pos x="T10" y="T11"/>
                </a:cxn>
              </a:cxnLst>
              <a:rect l="0" t="0" r="r" b="b"/>
              <a:pathLst>
                <a:path w="20" h="11">
                  <a:moveTo>
                    <a:pt x="11" y="0"/>
                  </a:moveTo>
                  <a:cubicBezTo>
                    <a:pt x="8" y="0"/>
                    <a:pt x="6" y="1"/>
                    <a:pt x="4" y="3"/>
                  </a:cubicBezTo>
                  <a:cubicBezTo>
                    <a:pt x="2" y="5"/>
                    <a:pt x="0" y="7"/>
                    <a:pt x="0" y="11"/>
                  </a:cubicBezTo>
                  <a:cubicBezTo>
                    <a:pt x="20" y="11"/>
                    <a:pt x="20" y="11"/>
                    <a:pt x="20" y="11"/>
                  </a:cubicBezTo>
                  <a:cubicBezTo>
                    <a:pt x="20" y="7"/>
                    <a:pt x="20" y="5"/>
                    <a:pt x="18" y="3"/>
                  </a:cubicBezTo>
                  <a:cubicBezTo>
                    <a:pt x="16" y="1"/>
                    <a:pt x="14" y="0"/>
                    <a:pt x="11" y="0"/>
                  </a:cubicBezTo>
                  <a:close/>
                </a:path>
              </a:pathLst>
            </a:custGeom>
            <a:solidFill>
              <a:schemeClr val="accent1"/>
            </a:solidFill>
            <a:ln w="9525" cap="flat" cmpd="sng" algn="ctr">
              <a:noFill/>
              <a:prstDash val="solid"/>
              <a:headEnd type="none" w="med" len="med"/>
              <a:tailEnd type="none" w="med" len="med"/>
            </a:ln>
            <a:effectLst/>
            <a:extLst>
              <a:ext uri="{91240B29-F687-4F45-9708-019B960494DF}">
                <a14:hiddenLine xmlns:a14="http://schemas.microsoft.com/office/drawing/2010/main" w="9525">
                  <a:solidFill>
                    <a:srgbClr val="000000"/>
                  </a:solidFill>
                  <a:round/>
                  <a:headEnd/>
                  <a:tailEnd/>
                </a14:hiddenLine>
              </a:ext>
            </a:extLst>
          </p:spPr>
          <p:txBody>
            <a:bodyPr rot="0" spcFirstLastPara="0" vertOverflow="overflow" horzOverflow="overflow" vert="horz" wrap="square" lIns="182725" tIns="146179" rIns="182725" bIns="146179" numCol="1" spcCol="0" rtlCol="0" fromWordArt="0" anchor="ctr" anchorCtr="0" forceAA="0" compatLnSpc="1">
              <a:prstTxWarp prst="textNoShape">
                <a:avLst/>
              </a:prstTxWarp>
              <a:noAutofit/>
            </a:bodyPr>
            <a:lstStyle/>
            <a:p>
              <a:pPr marL="0" marR="0" lvl="0" indent="0" algn="ctr" defTabSz="913347" rtl="0" eaLnBrk="1" fontAlgn="auto" latinLnBrk="0" hangingPunct="1">
                <a:lnSpc>
                  <a:spcPct val="100000"/>
                </a:lnSpc>
                <a:spcBef>
                  <a:spcPts val="0"/>
                </a:spcBef>
                <a:spcAft>
                  <a:spcPts val="0"/>
                </a:spcAft>
                <a:buClrTx/>
                <a:buSzTx/>
                <a:buFontTx/>
                <a:buNone/>
                <a:tabLst/>
                <a:defRPr/>
              </a:pPr>
              <a:endParaRPr kumimoji="0" lang="en-US" sz="1395" b="1" i="0" u="none" strike="noStrike" kern="0" cap="none" spc="50" normalizeH="0" baseline="0" noProof="0">
                <a:ln>
                  <a:noFill/>
                </a:ln>
                <a:gradFill>
                  <a:gsLst>
                    <a:gs pos="24779">
                      <a:srgbClr val="505050"/>
                    </a:gs>
                    <a:gs pos="100000">
                      <a:srgbClr val="505050"/>
                    </a:gs>
                  </a:gsLst>
                  <a:lin ang="5400000" scaled="1"/>
                </a:gradFill>
                <a:effectLst/>
                <a:uLnTx/>
                <a:uFillTx/>
                <a:latin typeface="Segoe UI"/>
                <a:ea typeface="+mn-ea"/>
                <a:cs typeface="Segoe UI Semibold" panose="020B0702040204020203" pitchFamily="34" charset="0"/>
              </a:endParaRPr>
            </a:p>
          </p:txBody>
        </p:sp>
        <p:sp>
          <p:nvSpPr>
            <p:cNvPr id="110" name="Freeform 7"/>
            <p:cNvSpPr>
              <a:spLocks/>
            </p:cNvSpPr>
            <p:nvPr/>
          </p:nvSpPr>
          <p:spPr bwMode="auto">
            <a:xfrm>
              <a:off x="2853167" y="1458466"/>
              <a:ext cx="77788" cy="107950"/>
            </a:xfrm>
            <a:custGeom>
              <a:avLst/>
              <a:gdLst>
                <a:gd name="T0" fmla="*/ 10 w 19"/>
                <a:gd name="T1" fmla="*/ 0 h 26"/>
                <a:gd name="T2" fmla="*/ 9 w 19"/>
                <a:gd name="T3" fmla="*/ 0 h 26"/>
                <a:gd name="T4" fmla="*/ 9 w 19"/>
                <a:gd name="T5" fmla="*/ 3 h 26"/>
                <a:gd name="T6" fmla="*/ 0 w 19"/>
                <a:gd name="T7" fmla="*/ 26 h 26"/>
                <a:gd name="T8" fmla="*/ 19 w 19"/>
                <a:gd name="T9" fmla="*/ 26 h 26"/>
                <a:gd name="T10" fmla="*/ 10 w 19"/>
                <a:gd name="T11" fmla="*/ 3 h 26"/>
                <a:gd name="T12" fmla="*/ 10 w 19"/>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19" h="26">
                  <a:moveTo>
                    <a:pt x="10" y="0"/>
                  </a:moveTo>
                  <a:cubicBezTo>
                    <a:pt x="9" y="0"/>
                    <a:pt x="9" y="0"/>
                    <a:pt x="9" y="0"/>
                  </a:cubicBezTo>
                  <a:cubicBezTo>
                    <a:pt x="9" y="1"/>
                    <a:pt x="9" y="2"/>
                    <a:pt x="9" y="3"/>
                  </a:cubicBezTo>
                  <a:cubicBezTo>
                    <a:pt x="0" y="26"/>
                    <a:pt x="0" y="26"/>
                    <a:pt x="0" y="26"/>
                  </a:cubicBezTo>
                  <a:cubicBezTo>
                    <a:pt x="19" y="26"/>
                    <a:pt x="19" y="26"/>
                    <a:pt x="19" y="26"/>
                  </a:cubicBezTo>
                  <a:cubicBezTo>
                    <a:pt x="10" y="3"/>
                    <a:pt x="10" y="3"/>
                    <a:pt x="10" y="3"/>
                  </a:cubicBezTo>
                  <a:cubicBezTo>
                    <a:pt x="10" y="2"/>
                    <a:pt x="10" y="1"/>
                    <a:pt x="10" y="0"/>
                  </a:cubicBezTo>
                  <a:close/>
                </a:path>
              </a:pathLst>
            </a:custGeom>
            <a:solidFill>
              <a:schemeClr val="accent1"/>
            </a:solidFill>
            <a:ln w="9525" cap="flat" cmpd="sng" algn="ctr">
              <a:noFill/>
              <a:prstDash val="solid"/>
              <a:headEnd type="none" w="med" len="med"/>
              <a:tailEnd type="none" w="med" len="med"/>
            </a:ln>
            <a:effectLst/>
            <a:extLst>
              <a:ext uri="{91240B29-F687-4F45-9708-019B960494DF}">
                <a14:hiddenLine xmlns:a14="http://schemas.microsoft.com/office/drawing/2010/main" w="9525">
                  <a:solidFill>
                    <a:srgbClr val="000000"/>
                  </a:solidFill>
                  <a:round/>
                  <a:headEnd/>
                  <a:tailEnd/>
                </a14:hiddenLine>
              </a:ext>
            </a:extLst>
          </p:spPr>
          <p:txBody>
            <a:bodyPr rot="0" spcFirstLastPara="0" vertOverflow="overflow" horzOverflow="overflow" vert="horz" wrap="square" lIns="182725" tIns="146179" rIns="182725" bIns="146179" numCol="1" spcCol="0" rtlCol="0" fromWordArt="0" anchor="ctr" anchorCtr="0" forceAA="0" compatLnSpc="1">
              <a:prstTxWarp prst="textNoShape">
                <a:avLst/>
              </a:prstTxWarp>
              <a:noAutofit/>
            </a:bodyPr>
            <a:lstStyle/>
            <a:p>
              <a:pPr marL="0" marR="0" lvl="0" indent="0" algn="ctr" defTabSz="913347" rtl="0" eaLnBrk="1" fontAlgn="auto" latinLnBrk="0" hangingPunct="1">
                <a:lnSpc>
                  <a:spcPct val="100000"/>
                </a:lnSpc>
                <a:spcBef>
                  <a:spcPts val="0"/>
                </a:spcBef>
                <a:spcAft>
                  <a:spcPts val="0"/>
                </a:spcAft>
                <a:buClrTx/>
                <a:buSzTx/>
                <a:buFontTx/>
                <a:buNone/>
                <a:tabLst/>
                <a:defRPr/>
              </a:pPr>
              <a:endParaRPr kumimoji="0" lang="en-US" sz="1395" b="1" i="0" u="none" strike="noStrike" kern="0" cap="none" spc="50" normalizeH="0" baseline="0" noProof="0">
                <a:ln>
                  <a:noFill/>
                </a:ln>
                <a:gradFill>
                  <a:gsLst>
                    <a:gs pos="24779">
                      <a:srgbClr val="505050"/>
                    </a:gs>
                    <a:gs pos="100000">
                      <a:srgbClr val="505050"/>
                    </a:gs>
                  </a:gsLst>
                  <a:lin ang="5400000" scaled="1"/>
                </a:gradFill>
                <a:effectLst/>
                <a:uLnTx/>
                <a:uFillTx/>
                <a:latin typeface="Segoe UI"/>
                <a:ea typeface="+mn-ea"/>
                <a:cs typeface="Segoe UI Semibold" panose="020B0702040204020203" pitchFamily="34" charset="0"/>
              </a:endParaRPr>
            </a:p>
          </p:txBody>
        </p:sp>
      </p:grpSp>
      <p:pic>
        <p:nvPicPr>
          <p:cNvPr id="77" name="Picture 7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9030292">
            <a:off x="3402996" y="2092953"/>
            <a:ext cx="876813" cy="876812"/>
          </a:xfrm>
          <a:prstGeom prst="rect">
            <a:avLst/>
          </a:prstGeom>
        </p:spPr>
      </p:pic>
      <p:cxnSp>
        <p:nvCxnSpPr>
          <p:cNvPr id="78" name="Straight Arrow Connector 77"/>
          <p:cNvCxnSpPr/>
          <p:nvPr/>
        </p:nvCxnSpPr>
        <p:spPr>
          <a:xfrm flipV="1">
            <a:off x="2405102" y="2872310"/>
            <a:ext cx="875474" cy="451654"/>
          </a:xfrm>
          <a:prstGeom prst="straightConnector1">
            <a:avLst/>
          </a:prstGeom>
          <a:noFill/>
          <a:ln w="38100" cap="flat" cmpd="sng" algn="ctr">
            <a:solidFill>
              <a:schemeClr val="accent1"/>
            </a:solidFill>
            <a:prstDash val="sysDash"/>
            <a:round/>
            <a:headEnd type="none" w="med" len="med"/>
            <a:tailEnd type="none" w="med" len="med"/>
          </a:ln>
          <a:effectLst/>
        </p:spPr>
      </p:cxnSp>
      <p:cxnSp>
        <p:nvCxnSpPr>
          <p:cNvPr id="79" name="Straight Arrow Connector 78"/>
          <p:cNvCxnSpPr>
            <a:cxnSpLocks/>
          </p:cNvCxnSpPr>
          <p:nvPr/>
        </p:nvCxnSpPr>
        <p:spPr>
          <a:xfrm flipV="1">
            <a:off x="3492686" y="3021353"/>
            <a:ext cx="103241" cy="301723"/>
          </a:xfrm>
          <a:prstGeom prst="straightConnector1">
            <a:avLst/>
          </a:prstGeom>
          <a:noFill/>
          <a:ln w="38100" cap="flat" cmpd="sng" algn="ctr">
            <a:solidFill>
              <a:schemeClr val="accent1"/>
            </a:solidFill>
            <a:prstDash val="sysDash"/>
            <a:round/>
            <a:headEnd type="none" w="med" len="med"/>
            <a:tailEnd type="none" w="med" len="med"/>
          </a:ln>
          <a:effectLst/>
        </p:spPr>
      </p:cxnSp>
      <p:cxnSp>
        <p:nvCxnSpPr>
          <p:cNvPr id="80" name="Straight Arrow Connector 79"/>
          <p:cNvCxnSpPr>
            <a:cxnSpLocks/>
          </p:cNvCxnSpPr>
          <p:nvPr/>
        </p:nvCxnSpPr>
        <p:spPr>
          <a:xfrm flipH="1" flipV="1">
            <a:off x="4095903" y="2842000"/>
            <a:ext cx="202499" cy="480453"/>
          </a:xfrm>
          <a:prstGeom prst="straightConnector1">
            <a:avLst/>
          </a:prstGeom>
          <a:noFill/>
          <a:ln w="38100" cap="flat" cmpd="sng" algn="ctr">
            <a:solidFill>
              <a:schemeClr val="accent1"/>
            </a:solidFill>
            <a:prstDash val="sysDash"/>
            <a:round/>
            <a:headEnd type="none" w="med" len="med"/>
            <a:tailEnd type="none" w="med" len="med"/>
          </a:ln>
          <a:effectLst/>
        </p:spPr>
      </p:cxnSp>
      <p:sp>
        <p:nvSpPr>
          <p:cNvPr id="86" name="TextBox 85"/>
          <p:cNvSpPr txBox="1"/>
          <p:nvPr/>
        </p:nvSpPr>
        <p:spPr>
          <a:xfrm>
            <a:off x="5005335" y="4767588"/>
            <a:ext cx="1616361" cy="535018"/>
          </a:xfrm>
          <a:prstGeom prst="rect">
            <a:avLst/>
          </a:prstGeom>
          <a:noFill/>
        </p:spPr>
        <p:txBody>
          <a:bodyPr wrap="square" rtlCol="0">
            <a:spAutoFit/>
          </a:bodyPr>
          <a:lstStyle/>
          <a:p>
            <a:pPr marL="0" marR="0" lvl="0" indent="0" algn="l" defTabSz="931881" rtl="0" eaLnBrk="1" fontAlgn="auto" latinLnBrk="0" hangingPunct="1">
              <a:lnSpc>
                <a:spcPct val="90000"/>
              </a:lnSpc>
              <a:spcBef>
                <a:spcPts val="0"/>
              </a:spcBef>
              <a:spcAft>
                <a:spcPts val="0"/>
              </a:spcAft>
              <a:buClrTx/>
              <a:buSzTx/>
              <a:buFontTx/>
              <a:buNone/>
              <a:tabLst/>
              <a:defRPr/>
            </a:pPr>
            <a:r>
              <a:rPr kumimoji="0" lang="en-US" sz="1598" b="0" i="0" u="none" strike="noStrike" kern="1200" cap="none" spc="0" normalizeH="0" baseline="0" noProof="0">
                <a:ln>
                  <a:noFill/>
                </a:ln>
                <a:gradFill>
                  <a:gsLst>
                    <a:gs pos="0">
                      <a:srgbClr val="353535">
                        <a:lumMod val="60000"/>
                        <a:lumOff val="40000"/>
                      </a:srgbClr>
                    </a:gs>
                    <a:gs pos="100000">
                      <a:srgbClr val="353535">
                        <a:lumMod val="60000"/>
                        <a:lumOff val="40000"/>
                      </a:srgbClr>
                    </a:gs>
                  </a:gsLst>
                  <a:lin ang="0" scaled="0"/>
                </a:gradFill>
                <a:effectLst/>
                <a:uLnTx/>
                <a:uFillTx/>
                <a:latin typeface="Segoe UI"/>
                <a:ea typeface="+mn-ea"/>
                <a:cs typeface="+mn-cs"/>
              </a:rPr>
              <a:t>Limited or no connectivity</a:t>
            </a:r>
          </a:p>
        </p:txBody>
      </p:sp>
      <p:grpSp>
        <p:nvGrpSpPr>
          <p:cNvPr id="20" name="Group 19"/>
          <p:cNvGrpSpPr/>
          <p:nvPr/>
        </p:nvGrpSpPr>
        <p:grpSpPr>
          <a:xfrm>
            <a:off x="2483996" y="556178"/>
            <a:ext cx="1146120" cy="1026512"/>
            <a:chOff x="2913320" y="574325"/>
            <a:chExt cx="1146445" cy="1026803"/>
          </a:xfrm>
        </p:grpSpPr>
        <p:pic>
          <p:nvPicPr>
            <p:cNvPr id="85" name="Picture 8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18242" y="574325"/>
              <a:ext cx="536601" cy="536602"/>
            </a:xfrm>
            <a:prstGeom prst="rect">
              <a:avLst/>
            </a:prstGeom>
          </p:spPr>
        </p:pic>
        <p:sp>
          <p:nvSpPr>
            <p:cNvPr id="88" name="TextBox 87"/>
            <p:cNvSpPr txBox="1"/>
            <p:nvPr/>
          </p:nvSpPr>
          <p:spPr>
            <a:xfrm>
              <a:off x="2913320" y="1121374"/>
              <a:ext cx="1146445" cy="479754"/>
            </a:xfrm>
            <a:prstGeom prst="rect">
              <a:avLst/>
            </a:prstGeom>
            <a:noFill/>
          </p:spPr>
          <p:txBody>
            <a:bodyPr wrap="square" rtlCol="0">
              <a:spAutoFit/>
            </a:bodyPr>
            <a:lstStyle/>
            <a:p>
              <a:pPr marL="0" marR="0" lvl="0" indent="0" algn="ctr" defTabSz="931881" rtl="0" eaLnBrk="1" fontAlgn="auto" latinLnBrk="0" hangingPunct="1">
                <a:lnSpc>
                  <a:spcPct val="90000"/>
                </a:lnSpc>
                <a:spcBef>
                  <a:spcPts val="0"/>
                </a:spcBef>
                <a:spcAft>
                  <a:spcPts val="0"/>
                </a:spcAft>
                <a:buClrTx/>
                <a:buSzTx/>
                <a:buFontTx/>
                <a:buNone/>
                <a:tabLst/>
                <a:defRPr/>
              </a:pPr>
              <a:r>
                <a:rPr kumimoji="0" lang="en-US" sz="1398" b="0" i="0" u="none" strike="noStrike" kern="1200" cap="none" spc="0" normalizeH="0" baseline="0" noProof="0">
                  <a:ln>
                    <a:noFill/>
                  </a:ln>
                  <a:gradFill>
                    <a:gsLst>
                      <a:gs pos="0">
                        <a:srgbClr val="353535">
                          <a:lumMod val="60000"/>
                          <a:lumOff val="40000"/>
                        </a:srgbClr>
                      </a:gs>
                      <a:gs pos="100000">
                        <a:srgbClr val="353535">
                          <a:lumMod val="60000"/>
                          <a:lumOff val="40000"/>
                        </a:srgbClr>
                      </a:gs>
                    </a:gsLst>
                  </a:gradFill>
                  <a:effectLst/>
                  <a:uLnTx/>
                  <a:uFillTx/>
                  <a:latin typeface="Segoe UI"/>
                  <a:ea typeface="+mn-ea"/>
                  <a:cs typeface="+mn-cs"/>
                </a:rPr>
                <a:t>Aggregated analysis</a:t>
              </a:r>
            </a:p>
          </p:txBody>
        </p:sp>
      </p:grpSp>
      <p:grpSp>
        <p:nvGrpSpPr>
          <p:cNvPr id="19" name="Group 18"/>
          <p:cNvGrpSpPr/>
          <p:nvPr/>
        </p:nvGrpSpPr>
        <p:grpSpPr>
          <a:xfrm>
            <a:off x="3642567" y="529503"/>
            <a:ext cx="1129213" cy="1037660"/>
            <a:chOff x="4072219" y="522093"/>
            <a:chExt cx="1129533" cy="1037954"/>
          </a:xfrm>
        </p:grpSpPr>
        <p:sp>
          <p:nvSpPr>
            <p:cNvPr id="87" name="TextBox 86"/>
            <p:cNvSpPr txBox="1"/>
            <p:nvPr/>
          </p:nvSpPr>
          <p:spPr>
            <a:xfrm>
              <a:off x="4072219" y="1080293"/>
              <a:ext cx="1129533" cy="479754"/>
            </a:xfrm>
            <a:prstGeom prst="rect">
              <a:avLst/>
            </a:prstGeom>
            <a:noFill/>
          </p:spPr>
          <p:txBody>
            <a:bodyPr wrap="square" rtlCol="0">
              <a:spAutoFit/>
            </a:bodyPr>
            <a:lstStyle/>
            <a:p>
              <a:pPr marL="0" marR="0" lvl="0" indent="0" algn="ctr" defTabSz="931881" rtl="0" eaLnBrk="1" fontAlgn="auto" latinLnBrk="0" hangingPunct="1">
                <a:lnSpc>
                  <a:spcPct val="90000"/>
                </a:lnSpc>
                <a:spcBef>
                  <a:spcPts val="0"/>
                </a:spcBef>
                <a:spcAft>
                  <a:spcPts val="0"/>
                </a:spcAft>
                <a:buClrTx/>
                <a:buSzTx/>
                <a:buFontTx/>
                <a:buNone/>
                <a:tabLst/>
                <a:defRPr/>
              </a:pPr>
              <a:r>
                <a:rPr kumimoji="0" lang="en-US" sz="1398" b="0" i="0" u="none" strike="noStrike" kern="1200" cap="none" spc="0" normalizeH="0" baseline="0" noProof="0">
                  <a:ln>
                    <a:noFill/>
                  </a:ln>
                  <a:gradFill>
                    <a:gsLst>
                      <a:gs pos="0">
                        <a:srgbClr val="353535">
                          <a:lumMod val="60000"/>
                          <a:lumOff val="40000"/>
                        </a:srgbClr>
                      </a:gs>
                      <a:gs pos="100000">
                        <a:srgbClr val="353535">
                          <a:lumMod val="60000"/>
                          <a:lumOff val="40000"/>
                        </a:srgbClr>
                      </a:gs>
                    </a:gsLst>
                  </a:gradFill>
                  <a:effectLst/>
                  <a:uLnTx/>
                  <a:uFillTx/>
                  <a:latin typeface="Segoe UI"/>
                  <a:ea typeface="+mn-ea"/>
                  <a:cs typeface="+mn-cs"/>
                </a:rPr>
                <a:t>Data collection</a:t>
              </a:r>
            </a:p>
          </p:txBody>
        </p:sp>
        <p:pic>
          <p:nvPicPr>
            <p:cNvPr id="95" name="Picture 9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39870" y="522093"/>
              <a:ext cx="581935" cy="581935"/>
            </a:xfrm>
            <a:prstGeom prst="rect">
              <a:avLst/>
            </a:prstGeom>
          </p:spPr>
        </p:pic>
      </p:grpSp>
      <p:sp>
        <p:nvSpPr>
          <p:cNvPr id="3" name="Text Placeholder 2"/>
          <p:cNvSpPr>
            <a:spLocks noGrp="1"/>
          </p:cNvSpPr>
          <p:nvPr>
            <p:ph type="body" sz="quarter" idx="4294967295"/>
          </p:nvPr>
        </p:nvSpPr>
        <p:spPr>
          <a:xfrm>
            <a:off x="7405689" y="781050"/>
            <a:ext cx="4756150" cy="5002213"/>
          </a:xfrm>
        </p:spPr>
        <p:txBody>
          <a:bodyPr anchor="ctr" anchorCtr="0">
            <a:noAutofit/>
          </a:bodyPr>
          <a:lstStyle/>
          <a:p>
            <a:pPr marL="0" indent="0">
              <a:buNone/>
            </a:pPr>
            <a:r>
              <a:rPr lang="en-US" sz="2400" dirty="0">
                <a:latin typeface="+mn-lt"/>
              </a:rPr>
              <a:t>Use Azure Stack Hub for:</a:t>
            </a:r>
          </a:p>
          <a:p>
            <a:pPr marL="228600" lvl="2"/>
            <a:r>
              <a:rPr lang="en-US" sz="2000" dirty="0">
                <a:latin typeface="+mn-lt"/>
              </a:rPr>
              <a:t>Real-time latency requirements </a:t>
            </a:r>
          </a:p>
          <a:p>
            <a:pPr marL="228600" lvl="2"/>
            <a:r>
              <a:rPr lang="en-US" sz="2000" dirty="0">
                <a:latin typeface="+mn-lt"/>
              </a:rPr>
              <a:t>Connectivity issues</a:t>
            </a:r>
          </a:p>
          <a:p>
            <a:pPr marL="228600" lvl="2"/>
            <a:r>
              <a:rPr lang="en-US" sz="2000" dirty="0">
                <a:latin typeface="+mn-lt"/>
              </a:rPr>
              <a:t>Local data processing </a:t>
            </a:r>
          </a:p>
          <a:p>
            <a:pPr marL="0" indent="0">
              <a:spcBef>
                <a:spcPts val="1200"/>
              </a:spcBef>
              <a:buNone/>
            </a:pPr>
            <a:r>
              <a:rPr lang="en-US" sz="2400" dirty="0">
                <a:latin typeface="+mn-lt"/>
              </a:rPr>
              <a:t>Use Azure for aggregate analytics and big data modelling </a:t>
            </a:r>
          </a:p>
          <a:p>
            <a:pPr marL="0" indent="0">
              <a:spcBef>
                <a:spcPts val="1200"/>
              </a:spcBef>
              <a:buNone/>
            </a:pPr>
            <a:r>
              <a:rPr lang="en-US" sz="2400" dirty="0">
                <a:latin typeface="+mn-lt"/>
              </a:rPr>
              <a:t>Common application logic across both, connected, or disconnected</a:t>
            </a:r>
          </a:p>
        </p:txBody>
      </p:sp>
      <p:sp>
        <p:nvSpPr>
          <p:cNvPr id="4" name="Text Placeholder 3"/>
          <p:cNvSpPr>
            <a:spLocks noGrp="1"/>
          </p:cNvSpPr>
          <p:nvPr>
            <p:ph type="body" sz="quarter" idx="4294967295"/>
          </p:nvPr>
        </p:nvSpPr>
        <p:spPr>
          <a:xfrm>
            <a:off x="2655888" y="6015038"/>
            <a:ext cx="9780587" cy="682625"/>
          </a:xfrm>
        </p:spPr>
        <p:txBody>
          <a:bodyPr lIns="0"/>
          <a:lstStyle/>
          <a:p>
            <a:pPr marL="0" indent="0">
              <a:buNone/>
            </a:pPr>
            <a:r>
              <a:rPr lang="en-US">
                <a:gradFill>
                  <a:gsLst>
                    <a:gs pos="1250">
                      <a:schemeClr val="bg1"/>
                    </a:gs>
                    <a:gs pos="100000">
                      <a:schemeClr val="bg1"/>
                    </a:gs>
                  </a:gsLst>
                  <a:lin ang="5400000" scaled="0"/>
                </a:gradFill>
              </a:rPr>
              <a:t>Edge and disconnected solutions</a:t>
            </a:r>
          </a:p>
        </p:txBody>
      </p:sp>
      <p:sp>
        <p:nvSpPr>
          <p:cNvPr id="156" name="TextBox 155"/>
          <p:cNvSpPr txBox="1"/>
          <p:nvPr/>
        </p:nvSpPr>
        <p:spPr>
          <a:xfrm>
            <a:off x="5005333" y="3920509"/>
            <a:ext cx="1895033" cy="535018"/>
          </a:xfrm>
          <a:prstGeom prst="rect">
            <a:avLst/>
          </a:prstGeom>
          <a:noFill/>
        </p:spPr>
        <p:txBody>
          <a:bodyPr wrap="square" rtlCol="0">
            <a:spAutoFit/>
          </a:bodyPr>
          <a:lstStyle/>
          <a:p>
            <a:pPr marL="0" marR="0" lvl="0" indent="0" algn="l" defTabSz="931881" rtl="0" eaLnBrk="1" fontAlgn="auto" latinLnBrk="0" hangingPunct="1">
              <a:lnSpc>
                <a:spcPct val="90000"/>
              </a:lnSpc>
              <a:spcBef>
                <a:spcPts val="0"/>
              </a:spcBef>
              <a:spcAft>
                <a:spcPts val="0"/>
              </a:spcAft>
              <a:buClrTx/>
              <a:buSzTx/>
              <a:buFontTx/>
              <a:buNone/>
              <a:tabLst/>
              <a:defRPr/>
            </a:pPr>
            <a:r>
              <a:rPr kumimoji="0" lang="en-US" sz="1598" b="0" i="0" u="none" strike="noStrike" kern="1200" cap="none" spc="0" normalizeH="0" baseline="0" noProof="0">
                <a:ln>
                  <a:noFill/>
                </a:ln>
                <a:gradFill>
                  <a:gsLst>
                    <a:gs pos="0">
                      <a:srgbClr val="353535">
                        <a:lumMod val="60000"/>
                        <a:lumOff val="40000"/>
                      </a:srgbClr>
                    </a:gs>
                    <a:gs pos="100000">
                      <a:srgbClr val="353535">
                        <a:lumMod val="60000"/>
                        <a:lumOff val="40000"/>
                      </a:srgbClr>
                    </a:gs>
                  </a:gsLst>
                  <a:lin ang="0" scaled="0"/>
                </a:gradFill>
                <a:effectLst/>
                <a:uLnTx/>
                <a:uFillTx/>
                <a:latin typeface="Segoe UI"/>
                <a:ea typeface="+mn-ea"/>
                <a:cs typeface="+mn-cs"/>
              </a:rPr>
              <a:t>Local data processing</a:t>
            </a:r>
          </a:p>
        </p:txBody>
      </p:sp>
      <p:grpSp>
        <p:nvGrpSpPr>
          <p:cNvPr id="81" name="Group 80"/>
          <p:cNvGrpSpPr/>
          <p:nvPr/>
        </p:nvGrpSpPr>
        <p:grpSpPr>
          <a:xfrm>
            <a:off x="2063254" y="4567107"/>
            <a:ext cx="336216" cy="313682"/>
            <a:chOff x="606666" y="5954172"/>
            <a:chExt cx="405556" cy="409026"/>
          </a:xfrm>
        </p:grpSpPr>
        <p:cxnSp>
          <p:nvCxnSpPr>
            <p:cNvPr id="133" name="Straight Arrow Connector 132"/>
            <p:cNvCxnSpPr>
              <a:cxnSpLocks/>
            </p:cNvCxnSpPr>
            <p:nvPr/>
          </p:nvCxnSpPr>
          <p:spPr>
            <a:xfrm flipH="1" flipV="1">
              <a:off x="606666" y="5954174"/>
              <a:ext cx="7374" cy="409024"/>
            </a:xfrm>
            <a:prstGeom prst="straightConnector1">
              <a:avLst/>
            </a:prstGeom>
            <a:noFill/>
            <a:ln w="12700" cap="flat" cmpd="sng" algn="ctr">
              <a:solidFill>
                <a:schemeClr val="tx2"/>
              </a:solidFill>
              <a:prstDash val="solid"/>
              <a:tailEnd type="triangle"/>
            </a:ln>
            <a:effectLst/>
          </p:spPr>
        </p:cxnSp>
        <p:cxnSp>
          <p:nvCxnSpPr>
            <p:cNvPr id="134" name="Straight Arrow Connector 133"/>
            <p:cNvCxnSpPr>
              <a:cxnSpLocks/>
            </p:cNvCxnSpPr>
            <p:nvPr/>
          </p:nvCxnSpPr>
          <p:spPr>
            <a:xfrm flipH="1" flipV="1">
              <a:off x="802121" y="5954172"/>
              <a:ext cx="7374" cy="409024"/>
            </a:xfrm>
            <a:prstGeom prst="straightConnector1">
              <a:avLst/>
            </a:prstGeom>
            <a:noFill/>
            <a:ln w="12700" cap="flat" cmpd="sng" algn="ctr">
              <a:solidFill>
                <a:schemeClr val="tx2"/>
              </a:solidFill>
              <a:prstDash val="solid"/>
              <a:tailEnd type="triangle"/>
            </a:ln>
            <a:effectLst/>
          </p:spPr>
        </p:cxnSp>
        <p:cxnSp>
          <p:nvCxnSpPr>
            <p:cNvPr id="135" name="Straight Arrow Connector 134"/>
            <p:cNvCxnSpPr>
              <a:cxnSpLocks/>
            </p:cNvCxnSpPr>
            <p:nvPr/>
          </p:nvCxnSpPr>
          <p:spPr>
            <a:xfrm flipH="1" flipV="1">
              <a:off x="1004848" y="5954172"/>
              <a:ext cx="7374" cy="409024"/>
            </a:xfrm>
            <a:prstGeom prst="straightConnector1">
              <a:avLst/>
            </a:prstGeom>
            <a:noFill/>
            <a:ln w="12700" cap="flat" cmpd="sng" algn="ctr">
              <a:solidFill>
                <a:schemeClr val="tx2"/>
              </a:solidFill>
              <a:prstDash val="solid"/>
              <a:tailEnd type="triangle"/>
            </a:ln>
            <a:effectLst/>
          </p:spPr>
        </p:cxnSp>
      </p:grpSp>
      <p:grpSp>
        <p:nvGrpSpPr>
          <p:cNvPr id="61" name="Group 60"/>
          <p:cNvGrpSpPr>
            <a:grpSpLocks noChangeAspect="1"/>
          </p:cNvGrpSpPr>
          <p:nvPr/>
        </p:nvGrpSpPr>
        <p:grpSpPr>
          <a:xfrm>
            <a:off x="1783372" y="4013293"/>
            <a:ext cx="895977" cy="497124"/>
            <a:chOff x="2842072" y="1610016"/>
            <a:chExt cx="6765837" cy="3753950"/>
          </a:xfrm>
          <a:solidFill>
            <a:srgbClr val="002060"/>
          </a:solidFill>
        </p:grpSpPr>
        <p:grpSp>
          <p:nvGrpSpPr>
            <p:cNvPr id="62" name="Group 61"/>
            <p:cNvGrpSpPr/>
            <p:nvPr/>
          </p:nvGrpSpPr>
          <p:grpSpPr>
            <a:xfrm>
              <a:off x="2842072" y="1610016"/>
              <a:ext cx="6765837" cy="3753950"/>
              <a:chOff x="2842072" y="1610016"/>
              <a:chExt cx="6765837" cy="3753950"/>
            </a:xfrm>
            <a:grpFill/>
          </p:grpSpPr>
          <p:sp>
            <p:nvSpPr>
              <p:cNvPr id="65" name="Freeform 154"/>
              <p:cNvSpPr>
                <a:spLocks noChangeAspect="1"/>
              </p:cNvSpPr>
              <p:nvPr/>
            </p:nvSpPr>
            <p:spPr bwMode="auto">
              <a:xfrm>
                <a:off x="2854595" y="1613141"/>
                <a:ext cx="6753314" cy="3747977"/>
              </a:xfrm>
              <a:custGeom>
                <a:avLst/>
                <a:gdLst>
                  <a:gd name="connsiteX0" fmla="*/ 3327431 w 6743426"/>
                  <a:gd name="connsiteY0" fmla="*/ 0 h 3742489"/>
                  <a:gd name="connsiteX1" fmla="*/ 4801879 w 6743426"/>
                  <a:gd name="connsiteY1" fmla="*/ 977330 h 3742489"/>
                  <a:gd name="connsiteX2" fmla="*/ 4813643 w 6743426"/>
                  <a:gd name="connsiteY2" fmla="*/ 1009471 h 3742489"/>
                  <a:gd name="connsiteX3" fmla="*/ 4907093 w 6743426"/>
                  <a:gd name="connsiteY3" fmla="*/ 975268 h 3742489"/>
                  <a:gd name="connsiteX4" fmla="*/ 5327998 w 6743426"/>
                  <a:gd name="connsiteY4" fmla="*/ 911633 h 3742489"/>
                  <a:gd name="connsiteX5" fmla="*/ 6743426 w 6743426"/>
                  <a:gd name="connsiteY5" fmla="*/ 2327061 h 3742489"/>
                  <a:gd name="connsiteX6" fmla="*/ 6742319 w 6743426"/>
                  <a:gd name="connsiteY6" fmla="*/ 2348975 h 3742489"/>
                  <a:gd name="connsiteX7" fmla="*/ 6743426 w 6743426"/>
                  <a:gd name="connsiteY7" fmla="*/ 2370889 h 3742489"/>
                  <a:gd name="connsiteX8" fmla="*/ 6738252 w 6743426"/>
                  <a:gd name="connsiteY8" fmla="*/ 2429533 h 3742489"/>
                  <a:gd name="connsiteX9" fmla="*/ 6736118 w 6743426"/>
                  <a:gd name="connsiteY9" fmla="*/ 2471780 h 3742489"/>
                  <a:gd name="connsiteX10" fmla="*/ 6732339 w 6743426"/>
                  <a:gd name="connsiteY10" fmla="*/ 2496544 h 3742489"/>
                  <a:gd name="connsiteX11" fmla="*/ 6722003 w 6743426"/>
                  <a:gd name="connsiteY11" fmla="*/ 2613685 h 3742489"/>
                  <a:gd name="connsiteX12" fmla="*/ 5648251 w 6743426"/>
                  <a:gd name="connsiteY12" fmla="*/ 3714623 h 3742489"/>
                  <a:gd name="connsiteX13" fmla="*/ 5535946 w 6743426"/>
                  <a:gd name="connsiteY13" fmla="*/ 3731763 h 3742489"/>
                  <a:gd name="connsiteX14" fmla="*/ 5535946 w 6743426"/>
                  <a:gd name="connsiteY14" fmla="*/ 3742489 h 3742489"/>
                  <a:gd name="connsiteX15" fmla="*/ 5371826 w 6743426"/>
                  <a:gd name="connsiteY15" fmla="*/ 3742489 h 3742489"/>
                  <a:gd name="connsiteX16" fmla="*/ 5327998 w 6743426"/>
                  <a:gd name="connsiteY16" fmla="*/ 3742489 h 3742489"/>
                  <a:gd name="connsiteX17" fmla="*/ 3814471 w 6743426"/>
                  <a:gd name="connsiteY17" fmla="*/ 3742489 h 3742489"/>
                  <a:gd name="connsiteX18" fmla="*/ 777240 w 6743426"/>
                  <a:gd name="connsiteY18" fmla="*/ 3742489 h 3742489"/>
                  <a:gd name="connsiteX19" fmla="*/ 724909 w 6743426"/>
                  <a:gd name="connsiteY19" fmla="*/ 3742489 h 3742489"/>
                  <a:gd name="connsiteX20" fmla="*/ 724909 w 6743426"/>
                  <a:gd name="connsiteY20" fmla="*/ 3739847 h 3742489"/>
                  <a:gd name="connsiteX21" fmla="*/ 697772 w 6743426"/>
                  <a:gd name="connsiteY21" fmla="*/ 3738476 h 3742489"/>
                  <a:gd name="connsiteX22" fmla="*/ 0 w 6743426"/>
                  <a:gd name="connsiteY22" fmla="*/ 2965249 h 3742489"/>
                  <a:gd name="connsiteX23" fmla="*/ 777240 w 6743426"/>
                  <a:gd name="connsiteY23" fmla="*/ 2188009 h 3742489"/>
                  <a:gd name="connsiteX24" fmla="*/ 865800 w 6743426"/>
                  <a:gd name="connsiteY24" fmla="*/ 2194710 h 3742489"/>
                  <a:gd name="connsiteX25" fmla="*/ 851235 w 6743426"/>
                  <a:gd name="connsiteY25" fmla="*/ 2050231 h 3742489"/>
                  <a:gd name="connsiteX26" fmla="*/ 1765635 w 6743426"/>
                  <a:gd name="connsiteY26" fmla="*/ 1135831 h 3742489"/>
                  <a:gd name="connsiteX27" fmla="*/ 1795829 w 6743426"/>
                  <a:gd name="connsiteY27" fmla="*/ 1137356 h 3742489"/>
                  <a:gd name="connsiteX28" fmla="*/ 1799173 w 6743426"/>
                  <a:gd name="connsiteY28" fmla="*/ 1124349 h 3742489"/>
                  <a:gd name="connsiteX29" fmla="*/ 3327431 w 6743426"/>
                  <a:gd name="connsiteY29" fmla="*/ 0 h 3742489"/>
                  <a:gd name="connsiteX0" fmla="*/ 3327431 w 6743426"/>
                  <a:gd name="connsiteY0" fmla="*/ 0 h 3742489"/>
                  <a:gd name="connsiteX1" fmla="*/ 4801879 w 6743426"/>
                  <a:gd name="connsiteY1" fmla="*/ 977330 h 3742489"/>
                  <a:gd name="connsiteX2" fmla="*/ 4813643 w 6743426"/>
                  <a:gd name="connsiteY2" fmla="*/ 1009471 h 3742489"/>
                  <a:gd name="connsiteX3" fmla="*/ 4907093 w 6743426"/>
                  <a:gd name="connsiteY3" fmla="*/ 975268 h 3742489"/>
                  <a:gd name="connsiteX4" fmla="*/ 5327998 w 6743426"/>
                  <a:gd name="connsiteY4" fmla="*/ 911633 h 3742489"/>
                  <a:gd name="connsiteX5" fmla="*/ 6743426 w 6743426"/>
                  <a:gd name="connsiteY5" fmla="*/ 2327061 h 3742489"/>
                  <a:gd name="connsiteX6" fmla="*/ 6742319 w 6743426"/>
                  <a:gd name="connsiteY6" fmla="*/ 2348975 h 3742489"/>
                  <a:gd name="connsiteX7" fmla="*/ 6743426 w 6743426"/>
                  <a:gd name="connsiteY7" fmla="*/ 2370889 h 3742489"/>
                  <a:gd name="connsiteX8" fmla="*/ 6738252 w 6743426"/>
                  <a:gd name="connsiteY8" fmla="*/ 2429533 h 3742489"/>
                  <a:gd name="connsiteX9" fmla="*/ 6736118 w 6743426"/>
                  <a:gd name="connsiteY9" fmla="*/ 2471780 h 3742489"/>
                  <a:gd name="connsiteX10" fmla="*/ 6732339 w 6743426"/>
                  <a:gd name="connsiteY10" fmla="*/ 2496544 h 3742489"/>
                  <a:gd name="connsiteX11" fmla="*/ 6722003 w 6743426"/>
                  <a:gd name="connsiteY11" fmla="*/ 2613685 h 3742489"/>
                  <a:gd name="connsiteX12" fmla="*/ 5648251 w 6743426"/>
                  <a:gd name="connsiteY12" fmla="*/ 3714623 h 3742489"/>
                  <a:gd name="connsiteX13" fmla="*/ 5535946 w 6743426"/>
                  <a:gd name="connsiteY13" fmla="*/ 3731763 h 3742489"/>
                  <a:gd name="connsiteX14" fmla="*/ 5371826 w 6743426"/>
                  <a:gd name="connsiteY14" fmla="*/ 3742489 h 3742489"/>
                  <a:gd name="connsiteX15" fmla="*/ 5327998 w 6743426"/>
                  <a:gd name="connsiteY15" fmla="*/ 3742489 h 3742489"/>
                  <a:gd name="connsiteX16" fmla="*/ 3814471 w 6743426"/>
                  <a:gd name="connsiteY16" fmla="*/ 3742489 h 3742489"/>
                  <a:gd name="connsiteX17" fmla="*/ 777240 w 6743426"/>
                  <a:gd name="connsiteY17" fmla="*/ 3742489 h 3742489"/>
                  <a:gd name="connsiteX18" fmla="*/ 724909 w 6743426"/>
                  <a:gd name="connsiteY18" fmla="*/ 3742489 h 3742489"/>
                  <a:gd name="connsiteX19" fmla="*/ 724909 w 6743426"/>
                  <a:gd name="connsiteY19" fmla="*/ 3739847 h 3742489"/>
                  <a:gd name="connsiteX20" fmla="*/ 697772 w 6743426"/>
                  <a:gd name="connsiteY20" fmla="*/ 3738476 h 3742489"/>
                  <a:gd name="connsiteX21" fmla="*/ 0 w 6743426"/>
                  <a:gd name="connsiteY21" fmla="*/ 2965249 h 3742489"/>
                  <a:gd name="connsiteX22" fmla="*/ 777240 w 6743426"/>
                  <a:gd name="connsiteY22" fmla="*/ 2188009 h 3742489"/>
                  <a:gd name="connsiteX23" fmla="*/ 865800 w 6743426"/>
                  <a:gd name="connsiteY23" fmla="*/ 2194710 h 3742489"/>
                  <a:gd name="connsiteX24" fmla="*/ 851235 w 6743426"/>
                  <a:gd name="connsiteY24" fmla="*/ 2050231 h 3742489"/>
                  <a:gd name="connsiteX25" fmla="*/ 1765635 w 6743426"/>
                  <a:gd name="connsiteY25" fmla="*/ 1135831 h 3742489"/>
                  <a:gd name="connsiteX26" fmla="*/ 1795829 w 6743426"/>
                  <a:gd name="connsiteY26" fmla="*/ 1137356 h 3742489"/>
                  <a:gd name="connsiteX27" fmla="*/ 1799173 w 6743426"/>
                  <a:gd name="connsiteY27" fmla="*/ 1124349 h 3742489"/>
                  <a:gd name="connsiteX28" fmla="*/ 3327431 w 6743426"/>
                  <a:gd name="connsiteY28" fmla="*/ 0 h 3742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743426" h="3742489">
                    <a:moveTo>
                      <a:pt x="3327431" y="0"/>
                    </a:moveTo>
                    <a:cubicBezTo>
                      <a:pt x="3990255" y="0"/>
                      <a:pt x="4558956" y="402994"/>
                      <a:pt x="4801879" y="977330"/>
                    </a:cubicBezTo>
                    <a:lnTo>
                      <a:pt x="4813643" y="1009471"/>
                    </a:lnTo>
                    <a:lnTo>
                      <a:pt x="4907093" y="975268"/>
                    </a:lnTo>
                    <a:cubicBezTo>
                      <a:pt x="5040057" y="933912"/>
                      <a:pt x="5181426" y="911633"/>
                      <a:pt x="5327998" y="911633"/>
                    </a:cubicBezTo>
                    <a:cubicBezTo>
                      <a:pt x="6109717" y="911633"/>
                      <a:pt x="6743426" y="1545342"/>
                      <a:pt x="6743426" y="2327061"/>
                    </a:cubicBezTo>
                    <a:lnTo>
                      <a:pt x="6742319" y="2348975"/>
                    </a:lnTo>
                    <a:lnTo>
                      <a:pt x="6743426" y="2370889"/>
                    </a:lnTo>
                    <a:lnTo>
                      <a:pt x="6738252" y="2429533"/>
                    </a:lnTo>
                    <a:lnTo>
                      <a:pt x="6736118" y="2471780"/>
                    </a:lnTo>
                    <a:lnTo>
                      <a:pt x="6732339" y="2496544"/>
                    </a:lnTo>
                    <a:lnTo>
                      <a:pt x="6722003" y="2613685"/>
                    </a:lnTo>
                    <a:cubicBezTo>
                      <a:pt x="6623466" y="3165325"/>
                      <a:pt x="6195139" y="3602714"/>
                      <a:pt x="5648251" y="3714623"/>
                    </a:cubicBezTo>
                    <a:lnTo>
                      <a:pt x="5535946" y="3731763"/>
                    </a:lnTo>
                    <a:lnTo>
                      <a:pt x="5371826" y="3742489"/>
                    </a:lnTo>
                    <a:lnTo>
                      <a:pt x="5327998" y="3742489"/>
                    </a:lnTo>
                    <a:lnTo>
                      <a:pt x="3814471" y="3742489"/>
                    </a:lnTo>
                    <a:lnTo>
                      <a:pt x="777240" y="3742489"/>
                    </a:lnTo>
                    <a:lnTo>
                      <a:pt x="724909" y="3742489"/>
                    </a:lnTo>
                    <a:lnTo>
                      <a:pt x="724909" y="3739847"/>
                    </a:lnTo>
                    <a:lnTo>
                      <a:pt x="697772" y="3738476"/>
                    </a:lnTo>
                    <a:cubicBezTo>
                      <a:pt x="305844" y="3698674"/>
                      <a:pt x="0" y="3367679"/>
                      <a:pt x="0" y="2965249"/>
                    </a:cubicBezTo>
                    <a:cubicBezTo>
                      <a:pt x="0" y="2535991"/>
                      <a:pt x="347982" y="2188009"/>
                      <a:pt x="777240" y="2188009"/>
                    </a:cubicBezTo>
                    <a:lnTo>
                      <a:pt x="865800" y="2194710"/>
                    </a:lnTo>
                    <a:lnTo>
                      <a:pt x="851235" y="2050231"/>
                    </a:lnTo>
                    <a:cubicBezTo>
                      <a:pt x="851235" y="1545222"/>
                      <a:pt x="1260626" y="1135831"/>
                      <a:pt x="1765635" y="1135831"/>
                    </a:cubicBezTo>
                    <a:lnTo>
                      <a:pt x="1795829" y="1137356"/>
                    </a:lnTo>
                    <a:lnTo>
                      <a:pt x="1799173" y="1124349"/>
                    </a:lnTo>
                    <a:cubicBezTo>
                      <a:pt x="2001777" y="472958"/>
                      <a:pt x="2609371" y="0"/>
                      <a:pt x="3327431" y="0"/>
                    </a:cubicBezTo>
                    <a:close/>
                  </a:path>
                </a:pathLst>
              </a:cu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182725" tIns="146179" rIns="182725" bIns="146179" numCol="1" spcCol="0" rtlCol="0" fromWordArt="0" anchor="ctr" anchorCtr="0" forceAA="0" compatLnSpc="1">
                <a:prstTxWarp prst="textNoShape">
                  <a:avLst/>
                </a:prstTxWarp>
                <a:noAutofit/>
              </a:bodyPr>
              <a:lstStyle/>
              <a:p>
                <a:pPr marL="0" marR="0" lvl="0" indent="0" algn="ctr" defTabSz="913347" rtl="0" eaLnBrk="1" fontAlgn="auto" latinLnBrk="0" hangingPunct="1">
                  <a:lnSpc>
                    <a:spcPct val="100000"/>
                  </a:lnSpc>
                  <a:spcBef>
                    <a:spcPts val="0"/>
                  </a:spcBef>
                  <a:spcAft>
                    <a:spcPts val="0"/>
                  </a:spcAft>
                  <a:buClrTx/>
                  <a:buSzTx/>
                  <a:buFontTx/>
                  <a:buNone/>
                  <a:tabLst/>
                  <a:defRPr/>
                </a:pPr>
                <a:endParaRPr kumimoji="0" lang="en-US" sz="1395" b="1" i="0" u="none" strike="noStrike" kern="0" cap="none" spc="50" normalizeH="0" baseline="0" noProof="0">
                  <a:ln>
                    <a:noFill/>
                  </a:ln>
                  <a:gradFill>
                    <a:gsLst>
                      <a:gs pos="24779">
                        <a:srgbClr val="505050"/>
                      </a:gs>
                      <a:gs pos="100000">
                        <a:srgbClr val="505050"/>
                      </a:gs>
                    </a:gsLst>
                    <a:lin ang="5400000" scaled="1"/>
                  </a:gradFill>
                  <a:effectLst/>
                  <a:uLnTx/>
                  <a:uFillTx/>
                  <a:latin typeface="Segoe UI"/>
                  <a:ea typeface="+mn-ea"/>
                  <a:cs typeface="Segoe UI Semibold" panose="020B0702040204020203" pitchFamily="34" charset="0"/>
                </a:endParaRPr>
              </a:p>
            </p:txBody>
          </p:sp>
          <p:sp>
            <p:nvSpPr>
              <p:cNvPr id="66" name="Oval 65"/>
              <p:cNvSpPr/>
              <p:nvPr/>
            </p:nvSpPr>
            <p:spPr bwMode="auto">
              <a:xfrm flipV="1">
                <a:off x="4593856" y="1610016"/>
                <a:ext cx="3199495" cy="3199492"/>
              </a:xfrm>
              <a:prstGeom prst="ellipse">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182725" tIns="146179" rIns="182725" bIns="146179" numCol="1" spcCol="0" rtlCol="0" fromWordArt="0" anchor="ctr" anchorCtr="0" forceAA="0" compatLnSpc="1">
                <a:prstTxWarp prst="textNoShape">
                  <a:avLst/>
                </a:prstTxWarp>
                <a:noAutofit/>
              </a:bodyPr>
              <a:lstStyle/>
              <a:p>
                <a:pPr marL="0" marR="0" lvl="0" indent="0" algn="ctr" defTabSz="913347" rtl="0" eaLnBrk="1" fontAlgn="auto" latinLnBrk="0" hangingPunct="1">
                  <a:lnSpc>
                    <a:spcPct val="100000"/>
                  </a:lnSpc>
                  <a:spcBef>
                    <a:spcPts val="0"/>
                  </a:spcBef>
                  <a:spcAft>
                    <a:spcPts val="0"/>
                  </a:spcAft>
                  <a:buClrTx/>
                  <a:buSzTx/>
                  <a:buFontTx/>
                  <a:buNone/>
                  <a:tabLst/>
                  <a:defRPr/>
                </a:pPr>
                <a:endParaRPr kumimoji="0" lang="en-US" sz="1395" b="1" i="0" u="none" strike="noStrike" kern="0" cap="none" spc="50" normalizeH="0" baseline="0" noProof="0">
                  <a:ln>
                    <a:noFill/>
                  </a:ln>
                  <a:gradFill>
                    <a:gsLst>
                      <a:gs pos="24779">
                        <a:srgbClr val="505050"/>
                      </a:gs>
                      <a:gs pos="100000">
                        <a:srgbClr val="505050"/>
                      </a:gs>
                    </a:gsLst>
                    <a:lin ang="5400000" scaled="1"/>
                  </a:gradFill>
                  <a:effectLst/>
                  <a:uLnTx/>
                  <a:uFillTx/>
                  <a:latin typeface="Segoe UI"/>
                  <a:ea typeface="+mn-ea"/>
                  <a:cs typeface="Segoe UI Semibold" panose="020B0702040204020203" pitchFamily="34" charset="0"/>
                </a:endParaRPr>
              </a:p>
            </p:txBody>
          </p:sp>
          <p:sp>
            <p:nvSpPr>
              <p:cNvPr id="67" name="Oval 66"/>
              <p:cNvSpPr/>
              <p:nvPr/>
            </p:nvSpPr>
            <p:spPr bwMode="auto">
              <a:xfrm rot="6300000">
                <a:off x="2842072" y="3809927"/>
                <a:ext cx="1554039" cy="1554039"/>
              </a:xfrm>
              <a:prstGeom prst="ellipse">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182725" tIns="146179" rIns="182725" bIns="146179" numCol="1" spcCol="0" rtlCol="0" fromWordArt="0" anchor="ctr" anchorCtr="0" forceAA="0" compatLnSpc="1">
                <a:prstTxWarp prst="textNoShape">
                  <a:avLst/>
                </a:prstTxWarp>
                <a:noAutofit/>
              </a:bodyPr>
              <a:lstStyle/>
              <a:p>
                <a:pPr marL="0" marR="0" lvl="0" indent="0" algn="ctr" defTabSz="913347" rtl="0" eaLnBrk="1" fontAlgn="auto" latinLnBrk="0" hangingPunct="1">
                  <a:lnSpc>
                    <a:spcPct val="100000"/>
                  </a:lnSpc>
                  <a:spcBef>
                    <a:spcPts val="0"/>
                  </a:spcBef>
                  <a:spcAft>
                    <a:spcPts val="0"/>
                  </a:spcAft>
                  <a:buClrTx/>
                  <a:buSzTx/>
                  <a:buFontTx/>
                  <a:buNone/>
                  <a:tabLst/>
                  <a:defRPr/>
                </a:pPr>
                <a:endParaRPr kumimoji="0" lang="en-US" sz="1395" b="1" i="0" u="none" strike="noStrike" kern="0" cap="none" spc="50" normalizeH="0" baseline="0" noProof="0">
                  <a:ln>
                    <a:noFill/>
                  </a:ln>
                  <a:gradFill>
                    <a:gsLst>
                      <a:gs pos="24779">
                        <a:srgbClr val="505050"/>
                      </a:gs>
                      <a:gs pos="100000">
                        <a:srgbClr val="505050"/>
                      </a:gs>
                    </a:gsLst>
                    <a:lin ang="5400000" scaled="1"/>
                  </a:gradFill>
                  <a:effectLst/>
                  <a:uLnTx/>
                  <a:uFillTx/>
                  <a:latin typeface="Segoe UI"/>
                  <a:ea typeface="+mn-ea"/>
                  <a:cs typeface="Segoe UI Semibold" panose="020B0702040204020203" pitchFamily="34" charset="0"/>
                </a:endParaRPr>
              </a:p>
            </p:txBody>
          </p:sp>
          <p:sp>
            <p:nvSpPr>
              <p:cNvPr id="68" name="Oval 67"/>
              <p:cNvSpPr/>
              <p:nvPr/>
            </p:nvSpPr>
            <p:spPr bwMode="auto">
              <a:xfrm rot="7200000">
                <a:off x="3705588" y="2745525"/>
                <a:ext cx="1828282" cy="1828282"/>
              </a:xfrm>
              <a:prstGeom prst="ellipse">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182725" tIns="146179" rIns="182725" bIns="146179" numCol="1" spcCol="0" rtlCol="0" fromWordArt="0" anchor="ctr" anchorCtr="0" forceAA="0" compatLnSpc="1">
                <a:prstTxWarp prst="textNoShape">
                  <a:avLst/>
                </a:prstTxWarp>
                <a:noAutofit/>
              </a:bodyPr>
              <a:lstStyle/>
              <a:p>
                <a:pPr marL="0" marR="0" lvl="0" indent="0" algn="ctr" defTabSz="913347" rtl="0" eaLnBrk="1" fontAlgn="auto" latinLnBrk="0" hangingPunct="1">
                  <a:lnSpc>
                    <a:spcPct val="100000"/>
                  </a:lnSpc>
                  <a:spcBef>
                    <a:spcPts val="0"/>
                  </a:spcBef>
                  <a:spcAft>
                    <a:spcPts val="0"/>
                  </a:spcAft>
                  <a:buClrTx/>
                  <a:buSzTx/>
                  <a:buFontTx/>
                  <a:buNone/>
                  <a:tabLst/>
                  <a:defRPr/>
                </a:pPr>
                <a:endParaRPr kumimoji="0" lang="en-US" sz="1395" b="1" i="0" u="none" strike="noStrike" kern="0" cap="none" spc="50" normalizeH="0" baseline="0" noProof="0">
                  <a:ln>
                    <a:noFill/>
                  </a:ln>
                  <a:gradFill>
                    <a:gsLst>
                      <a:gs pos="24779">
                        <a:srgbClr val="505050"/>
                      </a:gs>
                      <a:gs pos="100000">
                        <a:srgbClr val="505050"/>
                      </a:gs>
                    </a:gsLst>
                    <a:lin ang="5400000" scaled="1"/>
                  </a:gradFill>
                  <a:effectLst/>
                  <a:uLnTx/>
                  <a:uFillTx/>
                  <a:latin typeface="Segoe UI"/>
                  <a:ea typeface="+mn-ea"/>
                  <a:cs typeface="Segoe UI Semibold" panose="020B0702040204020203" pitchFamily="34" charset="0"/>
                </a:endParaRPr>
              </a:p>
            </p:txBody>
          </p:sp>
        </p:grpSp>
        <p:sp>
          <p:nvSpPr>
            <p:cNvPr id="63" name="Azure Stack"/>
            <p:cNvSpPr txBox="1"/>
            <p:nvPr/>
          </p:nvSpPr>
          <p:spPr>
            <a:xfrm>
              <a:off x="4817543" y="2945213"/>
              <a:ext cx="2900852" cy="2172557"/>
            </a:xfrm>
            <a:prstGeom prst="rect">
              <a:avLst/>
            </a:prstGeom>
            <a:solidFill>
              <a:schemeClr val="accent1"/>
            </a:solidFill>
          </p:spPr>
          <p:txBody>
            <a:bodyPr wrap="none" lIns="0" tIns="0" rIns="0" bIns="0" rtlCol="0">
              <a:spAutoFit/>
            </a:bodyPr>
            <a:lstStyle/>
            <a:p>
              <a:pPr marL="0" marR="0" lvl="0" indent="0" algn="ctr" defTabSz="930789" rtl="0" eaLnBrk="0" fontAlgn="base" latinLnBrk="0" hangingPunct="0">
                <a:lnSpc>
                  <a:spcPts val="1098"/>
                </a:lnSpc>
                <a:spcBef>
                  <a:spcPct val="0"/>
                </a:spcBef>
                <a:spcAft>
                  <a:spcPts val="600"/>
                </a:spcAft>
                <a:buClrTx/>
                <a:buSzTx/>
                <a:buFontTx/>
                <a:buNone/>
                <a:tabLst/>
                <a:defRPr/>
              </a:pPr>
              <a:r>
                <a:rPr kumimoji="0" lang="en-US" sz="1122" b="0" i="0" u="none" strike="noStrike" kern="0" cap="none" spc="0" normalizeH="0" baseline="0" noProof="0">
                  <a:ln>
                    <a:noFill/>
                  </a:ln>
                  <a:gradFill>
                    <a:gsLst>
                      <a:gs pos="1250">
                        <a:srgbClr val="FFFFFF"/>
                      </a:gs>
                      <a:gs pos="100000">
                        <a:srgbClr val="FFFFFF"/>
                      </a:gs>
                    </a:gsLst>
                    <a:lin ang="5400000" scaled="0"/>
                  </a:gra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a:t>
              </a:r>
              <a:br>
                <a:rPr kumimoji="0" lang="en-US" sz="1122" b="0" i="0" u="none" strike="noStrike" kern="0" cap="none" spc="0" normalizeH="0" baseline="0" noProof="0">
                  <a:ln>
                    <a:noFill/>
                  </a:ln>
                  <a:gradFill>
                    <a:gsLst>
                      <a:gs pos="1250">
                        <a:srgbClr val="FFFFFF"/>
                      </a:gs>
                      <a:gs pos="100000">
                        <a:srgbClr val="FFFFFF"/>
                      </a:gs>
                    </a:gsLst>
                    <a:lin ang="5400000" scaled="0"/>
                  </a:gradFill>
                  <a:effectLst/>
                  <a:uLnTx/>
                  <a:uFillTx/>
                  <a:latin typeface="Segoe UI Semibold" panose="020B0702040204020203" pitchFamily="34" charset="0"/>
                  <a:ea typeface="MS PGothic" panose="020B0600070205080204" pitchFamily="34" charset="-128"/>
                  <a:cs typeface="Segoe UI Semibold" panose="020B0702040204020203" pitchFamily="34" charset="0"/>
                </a:rPr>
              </a:br>
              <a:r>
                <a:rPr kumimoji="0" lang="en-US" sz="1122" b="0" i="0" u="none" strike="noStrike" kern="0" cap="none" spc="0" normalizeH="0" baseline="0" noProof="0">
                  <a:ln>
                    <a:noFill/>
                  </a:ln>
                  <a:gradFill>
                    <a:gsLst>
                      <a:gs pos="1250">
                        <a:srgbClr val="FFFFFF"/>
                      </a:gs>
                      <a:gs pos="100000">
                        <a:srgbClr val="FFFFFF"/>
                      </a:gs>
                    </a:gsLst>
                    <a:lin ang="5400000" scaled="0"/>
                  </a:gradFill>
                  <a:effectLst/>
                  <a:uLnTx/>
                  <a:uFillTx/>
                  <a:latin typeface="Segoe UI Semibold" panose="020B0702040204020203" pitchFamily="34" charset="0"/>
                  <a:ea typeface="MS PGothic" panose="020B0600070205080204" pitchFamily="34" charset="-128"/>
                  <a:cs typeface="Segoe UI Semibold" panose="020B0702040204020203" pitchFamily="34" charset="0"/>
                </a:rPr>
                <a:t>Stack</a:t>
              </a:r>
            </a:p>
          </p:txBody>
        </p:sp>
      </p:grpSp>
      <p:pic>
        <p:nvPicPr>
          <p:cNvPr id="157" name="Picture 15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853177" y="3333335"/>
            <a:ext cx="756367" cy="757999"/>
          </a:xfrm>
          <a:prstGeom prst="rect">
            <a:avLst/>
          </a:prstGeom>
        </p:spPr>
      </p:pic>
      <p:sp>
        <p:nvSpPr>
          <p:cNvPr id="161" name="Freeform 137"/>
          <p:cNvSpPr>
            <a:spLocks noChangeAspect="1"/>
          </p:cNvSpPr>
          <p:nvPr/>
        </p:nvSpPr>
        <p:spPr bwMode="black">
          <a:xfrm>
            <a:off x="2014780" y="4930027"/>
            <a:ext cx="433164" cy="401544"/>
          </a:xfrm>
          <a:custGeom>
            <a:avLst/>
            <a:gdLst>
              <a:gd name="T0" fmla="*/ 23 w 83"/>
              <a:gd name="T1" fmla="*/ 76 h 77"/>
              <a:gd name="T2" fmla="*/ 31 w 83"/>
              <a:gd name="T3" fmla="*/ 77 h 77"/>
              <a:gd name="T4" fmla="*/ 52 w 83"/>
              <a:gd name="T5" fmla="*/ 43 h 77"/>
              <a:gd name="T6" fmla="*/ 79 w 83"/>
              <a:gd name="T7" fmla="*/ 43 h 77"/>
              <a:gd name="T8" fmla="*/ 83 w 83"/>
              <a:gd name="T9" fmla="*/ 38 h 77"/>
              <a:gd name="T10" fmla="*/ 79 w 83"/>
              <a:gd name="T11" fmla="*/ 33 h 77"/>
              <a:gd name="T12" fmla="*/ 52 w 83"/>
              <a:gd name="T13" fmla="*/ 33 h 77"/>
              <a:gd name="T14" fmla="*/ 31 w 83"/>
              <a:gd name="T15" fmla="*/ 0 h 77"/>
              <a:gd name="T16" fmla="*/ 23 w 83"/>
              <a:gd name="T17" fmla="*/ 1 h 77"/>
              <a:gd name="T18" fmla="*/ 33 w 83"/>
              <a:gd name="T19" fmla="*/ 33 h 77"/>
              <a:gd name="T20" fmla="*/ 14 w 83"/>
              <a:gd name="T21" fmla="*/ 33 h 77"/>
              <a:gd name="T22" fmla="*/ 8 w 83"/>
              <a:gd name="T23" fmla="*/ 27 h 77"/>
              <a:gd name="T24" fmla="*/ 0 w 83"/>
              <a:gd name="T25" fmla="*/ 27 h 77"/>
              <a:gd name="T26" fmla="*/ 5 w 83"/>
              <a:gd name="T27" fmla="*/ 38 h 77"/>
              <a:gd name="T28" fmla="*/ 0 w 83"/>
              <a:gd name="T29" fmla="*/ 50 h 77"/>
              <a:gd name="T30" fmla="*/ 8 w 83"/>
              <a:gd name="T31" fmla="*/ 50 h 77"/>
              <a:gd name="T32" fmla="*/ 14 w 83"/>
              <a:gd name="T33" fmla="*/ 43 h 77"/>
              <a:gd name="T34" fmla="*/ 33 w 83"/>
              <a:gd name="T35" fmla="*/ 43 h 77"/>
              <a:gd name="T36" fmla="*/ 23 w 83"/>
              <a:gd name="T37" fmla="*/ 7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77">
                <a:moveTo>
                  <a:pt x="23" y="76"/>
                </a:moveTo>
                <a:cubicBezTo>
                  <a:pt x="31" y="77"/>
                  <a:pt x="31" y="77"/>
                  <a:pt x="31" y="77"/>
                </a:cubicBezTo>
                <a:cubicBezTo>
                  <a:pt x="52" y="43"/>
                  <a:pt x="52" y="43"/>
                  <a:pt x="52" y="43"/>
                </a:cubicBezTo>
                <a:cubicBezTo>
                  <a:pt x="79" y="43"/>
                  <a:pt x="79" y="43"/>
                  <a:pt x="79" y="43"/>
                </a:cubicBezTo>
                <a:cubicBezTo>
                  <a:pt x="81" y="43"/>
                  <a:pt x="83" y="41"/>
                  <a:pt x="83" y="38"/>
                </a:cubicBezTo>
                <a:cubicBezTo>
                  <a:pt x="83" y="36"/>
                  <a:pt x="81" y="33"/>
                  <a:pt x="79" y="33"/>
                </a:cubicBezTo>
                <a:cubicBezTo>
                  <a:pt x="52" y="33"/>
                  <a:pt x="52" y="33"/>
                  <a:pt x="52" y="33"/>
                </a:cubicBezTo>
                <a:cubicBezTo>
                  <a:pt x="31" y="0"/>
                  <a:pt x="31" y="0"/>
                  <a:pt x="31" y="0"/>
                </a:cubicBezTo>
                <a:cubicBezTo>
                  <a:pt x="23" y="1"/>
                  <a:pt x="23" y="1"/>
                  <a:pt x="23" y="1"/>
                </a:cubicBezTo>
                <a:cubicBezTo>
                  <a:pt x="33" y="33"/>
                  <a:pt x="33" y="33"/>
                  <a:pt x="33" y="33"/>
                </a:cubicBezTo>
                <a:cubicBezTo>
                  <a:pt x="14" y="33"/>
                  <a:pt x="14" y="33"/>
                  <a:pt x="14" y="33"/>
                </a:cubicBezTo>
                <a:cubicBezTo>
                  <a:pt x="8" y="27"/>
                  <a:pt x="8" y="27"/>
                  <a:pt x="8" y="27"/>
                </a:cubicBezTo>
                <a:cubicBezTo>
                  <a:pt x="0" y="27"/>
                  <a:pt x="0" y="27"/>
                  <a:pt x="0" y="27"/>
                </a:cubicBezTo>
                <a:cubicBezTo>
                  <a:pt x="5" y="38"/>
                  <a:pt x="5" y="38"/>
                  <a:pt x="5" y="38"/>
                </a:cubicBezTo>
                <a:cubicBezTo>
                  <a:pt x="0" y="50"/>
                  <a:pt x="0" y="50"/>
                  <a:pt x="0" y="50"/>
                </a:cubicBezTo>
                <a:cubicBezTo>
                  <a:pt x="8" y="50"/>
                  <a:pt x="8" y="50"/>
                  <a:pt x="8" y="50"/>
                </a:cubicBezTo>
                <a:cubicBezTo>
                  <a:pt x="14" y="43"/>
                  <a:pt x="14" y="43"/>
                  <a:pt x="14" y="43"/>
                </a:cubicBezTo>
                <a:cubicBezTo>
                  <a:pt x="33" y="43"/>
                  <a:pt x="33" y="43"/>
                  <a:pt x="33" y="43"/>
                </a:cubicBezTo>
                <a:lnTo>
                  <a:pt x="23" y="76"/>
                </a:lnTo>
                <a:close/>
              </a:path>
            </a:pathLst>
          </a:custGeom>
          <a:solidFill>
            <a:schemeClr val="tx1"/>
          </a:solidFill>
          <a:ln>
            <a:noFill/>
          </a:ln>
        </p:spPr>
        <p:txBody>
          <a:bodyPr vert="horz" wrap="square" lIns="93251" tIns="46625" rIns="93251" bIns="46625"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nvGrpSpPr>
          <p:cNvPr id="89" name="Group 88"/>
          <p:cNvGrpSpPr/>
          <p:nvPr/>
        </p:nvGrpSpPr>
        <p:grpSpPr>
          <a:xfrm>
            <a:off x="3118540" y="4564293"/>
            <a:ext cx="336216" cy="313019"/>
            <a:chOff x="606666" y="5954172"/>
            <a:chExt cx="405556" cy="409026"/>
          </a:xfrm>
        </p:grpSpPr>
        <p:cxnSp>
          <p:nvCxnSpPr>
            <p:cNvPr id="106" name="Straight Arrow Connector 105"/>
            <p:cNvCxnSpPr>
              <a:cxnSpLocks/>
            </p:cNvCxnSpPr>
            <p:nvPr/>
          </p:nvCxnSpPr>
          <p:spPr>
            <a:xfrm flipH="1" flipV="1">
              <a:off x="606666" y="5954174"/>
              <a:ext cx="7374" cy="409024"/>
            </a:xfrm>
            <a:prstGeom prst="straightConnector1">
              <a:avLst/>
            </a:prstGeom>
            <a:noFill/>
            <a:ln w="12700" cap="flat" cmpd="sng" algn="ctr">
              <a:solidFill>
                <a:schemeClr val="tx2"/>
              </a:solidFill>
              <a:prstDash val="solid"/>
              <a:tailEnd type="triangle"/>
            </a:ln>
            <a:effectLst/>
          </p:spPr>
        </p:cxnSp>
        <p:cxnSp>
          <p:nvCxnSpPr>
            <p:cNvPr id="107" name="Straight Arrow Connector 106"/>
            <p:cNvCxnSpPr>
              <a:cxnSpLocks/>
            </p:cNvCxnSpPr>
            <p:nvPr/>
          </p:nvCxnSpPr>
          <p:spPr>
            <a:xfrm flipH="1" flipV="1">
              <a:off x="802121" y="5954172"/>
              <a:ext cx="7374" cy="409024"/>
            </a:xfrm>
            <a:prstGeom prst="straightConnector1">
              <a:avLst/>
            </a:prstGeom>
            <a:noFill/>
            <a:ln w="12700" cap="flat" cmpd="sng" algn="ctr">
              <a:solidFill>
                <a:schemeClr val="tx2"/>
              </a:solidFill>
              <a:prstDash val="solid"/>
              <a:tailEnd type="triangle"/>
            </a:ln>
            <a:effectLst/>
          </p:spPr>
        </p:cxnSp>
        <p:cxnSp>
          <p:nvCxnSpPr>
            <p:cNvPr id="111" name="Straight Arrow Connector 110"/>
            <p:cNvCxnSpPr>
              <a:cxnSpLocks/>
            </p:cNvCxnSpPr>
            <p:nvPr/>
          </p:nvCxnSpPr>
          <p:spPr>
            <a:xfrm flipH="1" flipV="1">
              <a:off x="1004848" y="5954172"/>
              <a:ext cx="7374" cy="409024"/>
            </a:xfrm>
            <a:prstGeom prst="straightConnector1">
              <a:avLst/>
            </a:prstGeom>
            <a:noFill/>
            <a:ln w="12700" cap="flat" cmpd="sng" algn="ctr">
              <a:solidFill>
                <a:schemeClr val="tx2"/>
              </a:solidFill>
              <a:prstDash val="solid"/>
              <a:tailEnd type="triangle"/>
            </a:ln>
            <a:effectLst/>
          </p:spPr>
        </p:cxnSp>
      </p:grpSp>
      <p:grpSp>
        <p:nvGrpSpPr>
          <p:cNvPr id="94" name="Group 93"/>
          <p:cNvGrpSpPr/>
          <p:nvPr/>
        </p:nvGrpSpPr>
        <p:grpSpPr>
          <a:xfrm>
            <a:off x="2838658" y="4013293"/>
            <a:ext cx="895977" cy="497124"/>
            <a:chOff x="2842072" y="1610016"/>
            <a:chExt cx="6765837" cy="3753950"/>
          </a:xfrm>
          <a:solidFill>
            <a:srgbClr val="002060"/>
          </a:solidFill>
        </p:grpSpPr>
        <p:sp>
          <p:nvSpPr>
            <p:cNvPr id="102" name="Freeform 154"/>
            <p:cNvSpPr>
              <a:spLocks noChangeAspect="1"/>
            </p:cNvSpPr>
            <p:nvPr/>
          </p:nvSpPr>
          <p:spPr bwMode="auto">
            <a:xfrm>
              <a:off x="2854595" y="1613141"/>
              <a:ext cx="6753314" cy="3747977"/>
            </a:xfrm>
            <a:custGeom>
              <a:avLst/>
              <a:gdLst>
                <a:gd name="connsiteX0" fmla="*/ 3327431 w 6743426"/>
                <a:gd name="connsiteY0" fmla="*/ 0 h 3742489"/>
                <a:gd name="connsiteX1" fmla="*/ 4801879 w 6743426"/>
                <a:gd name="connsiteY1" fmla="*/ 977330 h 3742489"/>
                <a:gd name="connsiteX2" fmla="*/ 4813643 w 6743426"/>
                <a:gd name="connsiteY2" fmla="*/ 1009471 h 3742489"/>
                <a:gd name="connsiteX3" fmla="*/ 4907093 w 6743426"/>
                <a:gd name="connsiteY3" fmla="*/ 975268 h 3742489"/>
                <a:gd name="connsiteX4" fmla="*/ 5327998 w 6743426"/>
                <a:gd name="connsiteY4" fmla="*/ 911633 h 3742489"/>
                <a:gd name="connsiteX5" fmla="*/ 6743426 w 6743426"/>
                <a:gd name="connsiteY5" fmla="*/ 2327061 h 3742489"/>
                <a:gd name="connsiteX6" fmla="*/ 6742319 w 6743426"/>
                <a:gd name="connsiteY6" fmla="*/ 2348975 h 3742489"/>
                <a:gd name="connsiteX7" fmla="*/ 6743426 w 6743426"/>
                <a:gd name="connsiteY7" fmla="*/ 2370889 h 3742489"/>
                <a:gd name="connsiteX8" fmla="*/ 6738252 w 6743426"/>
                <a:gd name="connsiteY8" fmla="*/ 2429533 h 3742489"/>
                <a:gd name="connsiteX9" fmla="*/ 6736118 w 6743426"/>
                <a:gd name="connsiteY9" fmla="*/ 2471780 h 3742489"/>
                <a:gd name="connsiteX10" fmla="*/ 6732339 w 6743426"/>
                <a:gd name="connsiteY10" fmla="*/ 2496544 h 3742489"/>
                <a:gd name="connsiteX11" fmla="*/ 6722003 w 6743426"/>
                <a:gd name="connsiteY11" fmla="*/ 2613685 h 3742489"/>
                <a:gd name="connsiteX12" fmla="*/ 5648251 w 6743426"/>
                <a:gd name="connsiteY12" fmla="*/ 3714623 h 3742489"/>
                <a:gd name="connsiteX13" fmla="*/ 5535946 w 6743426"/>
                <a:gd name="connsiteY13" fmla="*/ 3731763 h 3742489"/>
                <a:gd name="connsiteX14" fmla="*/ 5535946 w 6743426"/>
                <a:gd name="connsiteY14" fmla="*/ 3742489 h 3742489"/>
                <a:gd name="connsiteX15" fmla="*/ 5371826 w 6743426"/>
                <a:gd name="connsiteY15" fmla="*/ 3742489 h 3742489"/>
                <a:gd name="connsiteX16" fmla="*/ 5327998 w 6743426"/>
                <a:gd name="connsiteY16" fmla="*/ 3742489 h 3742489"/>
                <a:gd name="connsiteX17" fmla="*/ 3814471 w 6743426"/>
                <a:gd name="connsiteY17" fmla="*/ 3742489 h 3742489"/>
                <a:gd name="connsiteX18" fmla="*/ 777240 w 6743426"/>
                <a:gd name="connsiteY18" fmla="*/ 3742489 h 3742489"/>
                <a:gd name="connsiteX19" fmla="*/ 724909 w 6743426"/>
                <a:gd name="connsiteY19" fmla="*/ 3742489 h 3742489"/>
                <a:gd name="connsiteX20" fmla="*/ 724909 w 6743426"/>
                <a:gd name="connsiteY20" fmla="*/ 3739847 h 3742489"/>
                <a:gd name="connsiteX21" fmla="*/ 697772 w 6743426"/>
                <a:gd name="connsiteY21" fmla="*/ 3738476 h 3742489"/>
                <a:gd name="connsiteX22" fmla="*/ 0 w 6743426"/>
                <a:gd name="connsiteY22" fmla="*/ 2965249 h 3742489"/>
                <a:gd name="connsiteX23" fmla="*/ 777240 w 6743426"/>
                <a:gd name="connsiteY23" fmla="*/ 2188009 h 3742489"/>
                <a:gd name="connsiteX24" fmla="*/ 865800 w 6743426"/>
                <a:gd name="connsiteY24" fmla="*/ 2194710 h 3742489"/>
                <a:gd name="connsiteX25" fmla="*/ 851235 w 6743426"/>
                <a:gd name="connsiteY25" fmla="*/ 2050231 h 3742489"/>
                <a:gd name="connsiteX26" fmla="*/ 1765635 w 6743426"/>
                <a:gd name="connsiteY26" fmla="*/ 1135831 h 3742489"/>
                <a:gd name="connsiteX27" fmla="*/ 1795829 w 6743426"/>
                <a:gd name="connsiteY27" fmla="*/ 1137356 h 3742489"/>
                <a:gd name="connsiteX28" fmla="*/ 1799173 w 6743426"/>
                <a:gd name="connsiteY28" fmla="*/ 1124349 h 3742489"/>
                <a:gd name="connsiteX29" fmla="*/ 3327431 w 6743426"/>
                <a:gd name="connsiteY29" fmla="*/ 0 h 3742489"/>
                <a:gd name="connsiteX0" fmla="*/ 3327431 w 6743426"/>
                <a:gd name="connsiteY0" fmla="*/ 0 h 3742489"/>
                <a:gd name="connsiteX1" fmla="*/ 4801879 w 6743426"/>
                <a:gd name="connsiteY1" fmla="*/ 977330 h 3742489"/>
                <a:gd name="connsiteX2" fmla="*/ 4813643 w 6743426"/>
                <a:gd name="connsiteY2" fmla="*/ 1009471 h 3742489"/>
                <a:gd name="connsiteX3" fmla="*/ 4907093 w 6743426"/>
                <a:gd name="connsiteY3" fmla="*/ 975268 h 3742489"/>
                <a:gd name="connsiteX4" fmla="*/ 5327998 w 6743426"/>
                <a:gd name="connsiteY4" fmla="*/ 911633 h 3742489"/>
                <a:gd name="connsiteX5" fmla="*/ 6743426 w 6743426"/>
                <a:gd name="connsiteY5" fmla="*/ 2327061 h 3742489"/>
                <a:gd name="connsiteX6" fmla="*/ 6742319 w 6743426"/>
                <a:gd name="connsiteY6" fmla="*/ 2348975 h 3742489"/>
                <a:gd name="connsiteX7" fmla="*/ 6743426 w 6743426"/>
                <a:gd name="connsiteY7" fmla="*/ 2370889 h 3742489"/>
                <a:gd name="connsiteX8" fmla="*/ 6738252 w 6743426"/>
                <a:gd name="connsiteY8" fmla="*/ 2429533 h 3742489"/>
                <a:gd name="connsiteX9" fmla="*/ 6736118 w 6743426"/>
                <a:gd name="connsiteY9" fmla="*/ 2471780 h 3742489"/>
                <a:gd name="connsiteX10" fmla="*/ 6732339 w 6743426"/>
                <a:gd name="connsiteY10" fmla="*/ 2496544 h 3742489"/>
                <a:gd name="connsiteX11" fmla="*/ 6722003 w 6743426"/>
                <a:gd name="connsiteY11" fmla="*/ 2613685 h 3742489"/>
                <a:gd name="connsiteX12" fmla="*/ 5648251 w 6743426"/>
                <a:gd name="connsiteY12" fmla="*/ 3714623 h 3742489"/>
                <a:gd name="connsiteX13" fmla="*/ 5535946 w 6743426"/>
                <a:gd name="connsiteY13" fmla="*/ 3731763 h 3742489"/>
                <a:gd name="connsiteX14" fmla="*/ 5371826 w 6743426"/>
                <a:gd name="connsiteY14" fmla="*/ 3742489 h 3742489"/>
                <a:gd name="connsiteX15" fmla="*/ 5327998 w 6743426"/>
                <a:gd name="connsiteY15" fmla="*/ 3742489 h 3742489"/>
                <a:gd name="connsiteX16" fmla="*/ 3814471 w 6743426"/>
                <a:gd name="connsiteY16" fmla="*/ 3742489 h 3742489"/>
                <a:gd name="connsiteX17" fmla="*/ 777240 w 6743426"/>
                <a:gd name="connsiteY17" fmla="*/ 3742489 h 3742489"/>
                <a:gd name="connsiteX18" fmla="*/ 724909 w 6743426"/>
                <a:gd name="connsiteY18" fmla="*/ 3742489 h 3742489"/>
                <a:gd name="connsiteX19" fmla="*/ 724909 w 6743426"/>
                <a:gd name="connsiteY19" fmla="*/ 3739847 h 3742489"/>
                <a:gd name="connsiteX20" fmla="*/ 697772 w 6743426"/>
                <a:gd name="connsiteY20" fmla="*/ 3738476 h 3742489"/>
                <a:gd name="connsiteX21" fmla="*/ 0 w 6743426"/>
                <a:gd name="connsiteY21" fmla="*/ 2965249 h 3742489"/>
                <a:gd name="connsiteX22" fmla="*/ 777240 w 6743426"/>
                <a:gd name="connsiteY22" fmla="*/ 2188009 h 3742489"/>
                <a:gd name="connsiteX23" fmla="*/ 865800 w 6743426"/>
                <a:gd name="connsiteY23" fmla="*/ 2194710 h 3742489"/>
                <a:gd name="connsiteX24" fmla="*/ 851235 w 6743426"/>
                <a:gd name="connsiteY24" fmla="*/ 2050231 h 3742489"/>
                <a:gd name="connsiteX25" fmla="*/ 1765635 w 6743426"/>
                <a:gd name="connsiteY25" fmla="*/ 1135831 h 3742489"/>
                <a:gd name="connsiteX26" fmla="*/ 1795829 w 6743426"/>
                <a:gd name="connsiteY26" fmla="*/ 1137356 h 3742489"/>
                <a:gd name="connsiteX27" fmla="*/ 1799173 w 6743426"/>
                <a:gd name="connsiteY27" fmla="*/ 1124349 h 3742489"/>
                <a:gd name="connsiteX28" fmla="*/ 3327431 w 6743426"/>
                <a:gd name="connsiteY28" fmla="*/ 0 h 3742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743426" h="3742489">
                  <a:moveTo>
                    <a:pt x="3327431" y="0"/>
                  </a:moveTo>
                  <a:cubicBezTo>
                    <a:pt x="3990255" y="0"/>
                    <a:pt x="4558956" y="402994"/>
                    <a:pt x="4801879" y="977330"/>
                  </a:cubicBezTo>
                  <a:lnTo>
                    <a:pt x="4813643" y="1009471"/>
                  </a:lnTo>
                  <a:lnTo>
                    <a:pt x="4907093" y="975268"/>
                  </a:lnTo>
                  <a:cubicBezTo>
                    <a:pt x="5040057" y="933912"/>
                    <a:pt x="5181426" y="911633"/>
                    <a:pt x="5327998" y="911633"/>
                  </a:cubicBezTo>
                  <a:cubicBezTo>
                    <a:pt x="6109717" y="911633"/>
                    <a:pt x="6743426" y="1545342"/>
                    <a:pt x="6743426" y="2327061"/>
                  </a:cubicBezTo>
                  <a:lnTo>
                    <a:pt x="6742319" y="2348975"/>
                  </a:lnTo>
                  <a:lnTo>
                    <a:pt x="6743426" y="2370889"/>
                  </a:lnTo>
                  <a:lnTo>
                    <a:pt x="6738252" y="2429533"/>
                  </a:lnTo>
                  <a:lnTo>
                    <a:pt x="6736118" y="2471780"/>
                  </a:lnTo>
                  <a:lnTo>
                    <a:pt x="6732339" y="2496544"/>
                  </a:lnTo>
                  <a:lnTo>
                    <a:pt x="6722003" y="2613685"/>
                  </a:lnTo>
                  <a:cubicBezTo>
                    <a:pt x="6623466" y="3165325"/>
                    <a:pt x="6195139" y="3602714"/>
                    <a:pt x="5648251" y="3714623"/>
                  </a:cubicBezTo>
                  <a:lnTo>
                    <a:pt x="5535946" y="3731763"/>
                  </a:lnTo>
                  <a:lnTo>
                    <a:pt x="5371826" y="3742489"/>
                  </a:lnTo>
                  <a:lnTo>
                    <a:pt x="5327998" y="3742489"/>
                  </a:lnTo>
                  <a:lnTo>
                    <a:pt x="3814471" y="3742489"/>
                  </a:lnTo>
                  <a:lnTo>
                    <a:pt x="777240" y="3742489"/>
                  </a:lnTo>
                  <a:lnTo>
                    <a:pt x="724909" y="3742489"/>
                  </a:lnTo>
                  <a:lnTo>
                    <a:pt x="724909" y="3739847"/>
                  </a:lnTo>
                  <a:lnTo>
                    <a:pt x="697772" y="3738476"/>
                  </a:lnTo>
                  <a:cubicBezTo>
                    <a:pt x="305844" y="3698674"/>
                    <a:pt x="0" y="3367679"/>
                    <a:pt x="0" y="2965249"/>
                  </a:cubicBezTo>
                  <a:cubicBezTo>
                    <a:pt x="0" y="2535991"/>
                    <a:pt x="347982" y="2188009"/>
                    <a:pt x="777240" y="2188009"/>
                  </a:cubicBezTo>
                  <a:lnTo>
                    <a:pt x="865800" y="2194710"/>
                  </a:lnTo>
                  <a:lnTo>
                    <a:pt x="851235" y="2050231"/>
                  </a:lnTo>
                  <a:cubicBezTo>
                    <a:pt x="851235" y="1545222"/>
                    <a:pt x="1260626" y="1135831"/>
                    <a:pt x="1765635" y="1135831"/>
                  </a:cubicBezTo>
                  <a:lnTo>
                    <a:pt x="1795829" y="1137356"/>
                  </a:lnTo>
                  <a:lnTo>
                    <a:pt x="1799173" y="1124349"/>
                  </a:lnTo>
                  <a:cubicBezTo>
                    <a:pt x="2001777" y="472958"/>
                    <a:pt x="2609371" y="0"/>
                    <a:pt x="3327431" y="0"/>
                  </a:cubicBezTo>
                  <a:close/>
                </a:path>
              </a:pathLst>
            </a:cu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182725" tIns="146179" rIns="182725" bIns="146179" numCol="1" spcCol="0" rtlCol="0" fromWordArt="0" anchor="ctr" anchorCtr="0" forceAA="0" compatLnSpc="1">
              <a:prstTxWarp prst="textNoShape">
                <a:avLst/>
              </a:prstTxWarp>
              <a:noAutofit/>
            </a:bodyPr>
            <a:lstStyle/>
            <a:p>
              <a:pPr marL="0" marR="0" lvl="0" indent="0" algn="ctr" defTabSz="913347" rtl="0" eaLnBrk="1" fontAlgn="auto" latinLnBrk="0" hangingPunct="1">
                <a:lnSpc>
                  <a:spcPct val="100000"/>
                </a:lnSpc>
                <a:spcBef>
                  <a:spcPts val="0"/>
                </a:spcBef>
                <a:spcAft>
                  <a:spcPts val="0"/>
                </a:spcAft>
                <a:buClrTx/>
                <a:buSzTx/>
                <a:buFontTx/>
                <a:buNone/>
                <a:tabLst/>
                <a:defRPr/>
              </a:pPr>
              <a:endParaRPr kumimoji="0" lang="en-US" sz="1395" b="1" i="0" u="none" strike="noStrike" kern="0" cap="none" spc="50" normalizeH="0" baseline="0" noProof="0">
                <a:ln>
                  <a:noFill/>
                </a:ln>
                <a:gradFill>
                  <a:gsLst>
                    <a:gs pos="24779">
                      <a:srgbClr val="505050"/>
                    </a:gs>
                    <a:gs pos="100000">
                      <a:srgbClr val="505050"/>
                    </a:gs>
                  </a:gsLst>
                  <a:lin ang="5400000" scaled="1"/>
                </a:gradFill>
                <a:effectLst/>
                <a:uLnTx/>
                <a:uFillTx/>
                <a:latin typeface="Segoe UI"/>
                <a:ea typeface="+mn-ea"/>
                <a:cs typeface="Segoe UI Semibold" panose="020B0702040204020203" pitchFamily="34" charset="0"/>
              </a:endParaRPr>
            </a:p>
          </p:txBody>
        </p:sp>
        <p:sp>
          <p:nvSpPr>
            <p:cNvPr id="103" name="Oval 102"/>
            <p:cNvSpPr/>
            <p:nvPr/>
          </p:nvSpPr>
          <p:spPr bwMode="auto">
            <a:xfrm flipV="1">
              <a:off x="4593856" y="1610016"/>
              <a:ext cx="3199495" cy="3199492"/>
            </a:xfrm>
            <a:prstGeom prst="ellipse">
              <a:avLst/>
            </a:prstGeom>
            <a:solidFill>
              <a:schemeClr val="accent1"/>
            </a:solidFill>
            <a:ln w="12700" cap="flat" cmpd="sng" algn="ctr">
              <a:noFill/>
              <a:prstDash val="solid"/>
              <a:headEnd type="none" w="med" len="med"/>
              <a:tailEnd type="none" w="med" len="med"/>
            </a:ln>
            <a:effectLst/>
          </p:spPr>
          <p:txBody>
            <a:bodyPr rot="0" spcFirstLastPara="0" vertOverflow="overflow" horzOverflow="overflow" vert="horz" wrap="none" lIns="182725" tIns="146179" rIns="182725" bIns="146179" numCol="1" spcCol="0" rtlCol="0" fromWordArt="0" anchor="ctr" anchorCtr="0" forceAA="0" compatLnSpc="1">
              <a:prstTxWarp prst="textNoShape">
                <a:avLst/>
              </a:prstTxWarp>
              <a:noAutofit/>
            </a:bodyPr>
            <a:lstStyle/>
            <a:p>
              <a:pPr marL="0" marR="0" lvl="0" indent="0" algn="ctr" defTabSz="913347" rtl="0" eaLnBrk="1" fontAlgn="auto" latinLnBrk="0" hangingPunct="1">
                <a:lnSpc>
                  <a:spcPct val="100000"/>
                </a:lnSpc>
                <a:spcBef>
                  <a:spcPts val="0"/>
                </a:spcBef>
                <a:spcAft>
                  <a:spcPts val="0"/>
                </a:spcAft>
                <a:buClrTx/>
                <a:buSzTx/>
                <a:buFontTx/>
                <a:buNone/>
                <a:tabLst/>
                <a:defRPr/>
              </a:pPr>
              <a:endParaRPr kumimoji="0" lang="en-US" sz="1395" b="1" i="0" u="none" strike="noStrike" kern="0" cap="none" spc="50" normalizeH="0" baseline="0" noProof="0">
                <a:ln>
                  <a:noFill/>
                </a:ln>
                <a:gradFill>
                  <a:gsLst>
                    <a:gs pos="24779">
                      <a:srgbClr val="505050"/>
                    </a:gs>
                    <a:gs pos="100000">
                      <a:srgbClr val="505050"/>
                    </a:gs>
                  </a:gsLst>
                  <a:lin ang="5400000" scaled="1"/>
                </a:gradFill>
                <a:effectLst/>
                <a:uLnTx/>
                <a:uFillTx/>
                <a:latin typeface="Segoe UI"/>
                <a:ea typeface="+mn-ea"/>
                <a:cs typeface="Segoe UI Semibold" panose="020B0702040204020203" pitchFamily="34" charset="0"/>
              </a:endParaRPr>
            </a:p>
          </p:txBody>
        </p:sp>
        <p:sp>
          <p:nvSpPr>
            <p:cNvPr id="104" name="Oval 103"/>
            <p:cNvSpPr/>
            <p:nvPr/>
          </p:nvSpPr>
          <p:spPr bwMode="auto">
            <a:xfrm rot="6300000">
              <a:off x="2842072" y="3809927"/>
              <a:ext cx="1554039" cy="1554039"/>
            </a:xfrm>
            <a:prstGeom prst="ellipse">
              <a:avLst/>
            </a:prstGeom>
            <a:solidFill>
              <a:schemeClr val="accent1"/>
            </a:solidFill>
            <a:ln w="12700" cap="flat" cmpd="sng" algn="ctr">
              <a:noFill/>
              <a:prstDash val="solid"/>
              <a:headEnd type="none" w="med" len="med"/>
              <a:tailEnd type="none" w="med" len="med"/>
            </a:ln>
            <a:effectLst/>
          </p:spPr>
          <p:txBody>
            <a:bodyPr rot="0" spcFirstLastPara="0" vertOverflow="overflow" horzOverflow="overflow" vert="horz" wrap="none" lIns="182725" tIns="146179" rIns="182725" bIns="146179" numCol="1" spcCol="0" rtlCol="0" fromWordArt="0" anchor="ctr" anchorCtr="0" forceAA="0" compatLnSpc="1">
              <a:prstTxWarp prst="textNoShape">
                <a:avLst/>
              </a:prstTxWarp>
              <a:noAutofit/>
            </a:bodyPr>
            <a:lstStyle/>
            <a:p>
              <a:pPr marL="0" marR="0" lvl="0" indent="0" algn="ctr" defTabSz="913347" rtl="0" eaLnBrk="1" fontAlgn="auto" latinLnBrk="0" hangingPunct="1">
                <a:lnSpc>
                  <a:spcPct val="100000"/>
                </a:lnSpc>
                <a:spcBef>
                  <a:spcPts val="0"/>
                </a:spcBef>
                <a:spcAft>
                  <a:spcPts val="0"/>
                </a:spcAft>
                <a:buClrTx/>
                <a:buSzTx/>
                <a:buFontTx/>
                <a:buNone/>
                <a:tabLst/>
                <a:defRPr/>
              </a:pPr>
              <a:endParaRPr kumimoji="0" lang="en-US" sz="1395" b="1" i="0" u="none" strike="noStrike" kern="0" cap="none" spc="50" normalizeH="0" baseline="0" noProof="0">
                <a:ln>
                  <a:noFill/>
                </a:ln>
                <a:gradFill>
                  <a:gsLst>
                    <a:gs pos="24779">
                      <a:srgbClr val="505050"/>
                    </a:gs>
                    <a:gs pos="100000">
                      <a:srgbClr val="505050"/>
                    </a:gs>
                  </a:gsLst>
                  <a:lin ang="5400000" scaled="1"/>
                </a:gradFill>
                <a:effectLst/>
                <a:uLnTx/>
                <a:uFillTx/>
                <a:latin typeface="Segoe UI"/>
                <a:ea typeface="+mn-ea"/>
                <a:cs typeface="Segoe UI Semibold" panose="020B0702040204020203" pitchFamily="34" charset="0"/>
              </a:endParaRPr>
            </a:p>
          </p:txBody>
        </p:sp>
        <p:sp>
          <p:nvSpPr>
            <p:cNvPr id="105" name="Oval 104"/>
            <p:cNvSpPr/>
            <p:nvPr/>
          </p:nvSpPr>
          <p:spPr bwMode="auto">
            <a:xfrm rot="7200000">
              <a:off x="3705588" y="2745525"/>
              <a:ext cx="1828282" cy="1828282"/>
            </a:xfrm>
            <a:prstGeom prst="ellipse">
              <a:avLst/>
            </a:prstGeom>
            <a:solidFill>
              <a:schemeClr val="accent1"/>
            </a:solidFill>
            <a:ln w="12700" cap="flat" cmpd="sng" algn="ctr">
              <a:noFill/>
              <a:prstDash val="solid"/>
              <a:headEnd type="none" w="med" len="med"/>
              <a:tailEnd type="none" w="med" len="med"/>
            </a:ln>
            <a:effectLst/>
          </p:spPr>
          <p:txBody>
            <a:bodyPr rot="0" spcFirstLastPara="0" vertOverflow="overflow" horzOverflow="overflow" vert="horz" wrap="none" lIns="182725" tIns="146179" rIns="182725" bIns="146179" numCol="1" spcCol="0" rtlCol="0" fromWordArt="0" anchor="ctr" anchorCtr="0" forceAA="0" compatLnSpc="1">
              <a:prstTxWarp prst="textNoShape">
                <a:avLst/>
              </a:prstTxWarp>
              <a:noAutofit/>
            </a:bodyPr>
            <a:lstStyle/>
            <a:p>
              <a:pPr marL="0" marR="0" lvl="0" indent="0" algn="ctr" defTabSz="913347" rtl="0" eaLnBrk="1" fontAlgn="auto" latinLnBrk="0" hangingPunct="1">
                <a:lnSpc>
                  <a:spcPct val="100000"/>
                </a:lnSpc>
                <a:spcBef>
                  <a:spcPts val="0"/>
                </a:spcBef>
                <a:spcAft>
                  <a:spcPts val="0"/>
                </a:spcAft>
                <a:buClrTx/>
                <a:buSzTx/>
                <a:buFontTx/>
                <a:buNone/>
                <a:tabLst/>
                <a:defRPr/>
              </a:pPr>
              <a:endParaRPr kumimoji="0" lang="en-US" sz="1395" b="1" i="0" u="none" strike="noStrike" kern="0" cap="none" spc="50" normalizeH="0" baseline="0" noProof="0">
                <a:ln>
                  <a:noFill/>
                </a:ln>
                <a:gradFill>
                  <a:gsLst>
                    <a:gs pos="24779">
                      <a:srgbClr val="505050"/>
                    </a:gs>
                    <a:gs pos="100000">
                      <a:srgbClr val="505050"/>
                    </a:gs>
                  </a:gsLst>
                  <a:lin ang="5400000" scaled="1"/>
                </a:gradFill>
                <a:effectLst/>
                <a:uLnTx/>
                <a:uFillTx/>
                <a:latin typeface="Segoe UI"/>
                <a:ea typeface="+mn-ea"/>
                <a:cs typeface="Segoe UI Semibold" panose="020B0702040204020203" pitchFamily="34" charset="0"/>
              </a:endParaRPr>
            </a:p>
          </p:txBody>
        </p:sp>
      </p:grpSp>
      <p:pic>
        <p:nvPicPr>
          <p:cNvPr id="91" name="Picture 9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908463" y="3333335"/>
            <a:ext cx="756367" cy="757999"/>
          </a:xfrm>
          <a:prstGeom prst="rect">
            <a:avLst/>
          </a:prstGeom>
        </p:spPr>
      </p:pic>
      <p:sp>
        <p:nvSpPr>
          <p:cNvPr id="93" name="Freeform 137"/>
          <p:cNvSpPr>
            <a:spLocks noChangeAspect="1"/>
          </p:cNvSpPr>
          <p:nvPr/>
        </p:nvSpPr>
        <p:spPr bwMode="black">
          <a:xfrm>
            <a:off x="3070065" y="4930027"/>
            <a:ext cx="433164" cy="401544"/>
          </a:xfrm>
          <a:custGeom>
            <a:avLst/>
            <a:gdLst>
              <a:gd name="T0" fmla="*/ 23 w 83"/>
              <a:gd name="T1" fmla="*/ 76 h 77"/>
              <a:gd name="T2" fmla="*/ 31 w 83"/>
              <a:gd name="T3" fmla="*/ 77 h 77"/>
              <a:gd name="T4" fmla="*/ 52 w 83"/>
              <a:gd name="T5" fmla="*/ 43 h 77"/>
              <a:gd name="T6" fmla="*/ 79 w 83"/>
              <a:gd name="T7" fmla="*/ 43 h 77"/>
              <a:gd name="T8" fmla="*/ 83 w 83"/>
              <a:gd name="T9" fmla="*/ 38 h 77"/>
              <a:gd name="T10" fmla="*/ 79 w 83"/>
              <a:gd name="T11" fmla="*/ 33 h 77"/>
              <a:gd name="T12" fmla="*/ 52 w 83"/>
              <a:gd name="T13" fmla="*/ 33 h 77"/>
              <a:gd name="T14" fmla="*/ 31 w 83"/>
              <a:gd name="T15" fmla="*/ 0 h 77"/>
              <a:gd name="T16" fmla="*/ 23 w 83"/>
              <a:gd name="T17" fmla="*/ 1 h 77"/>
              <a:gd name="T18" fmla="*/ 33 w 83"/>
              <a:gd name="T19" fmla="*/ 33 h 77"/>
              <a:gd name="T20" fmla="*/ 14 w 83"/>
              <a:gd name="T21" fmla="*/ 33 h 77"/>
              <a:gd name="T22" fmla="*/ 8 w 83"/>
              <a:gd name="T23" fmla="*/ 27 h 77"/>
              <a:gd name="T24" fmla="*/ 0 w 83"/>
              <a:gd name="T25" fmla="*/ 27 h 77"/>
              <a:gd name="T26" fmla="*/ 5 w 83"/>
              <a:gd name="T27" fmla="*/ 38 h 77"/>
              <a:gd name="T28" fmla="*/ 0 w 83"/>
              <a:gd name="T29" fmla="*/ 50 h 77"/>
              <a:gd name="T30" fmla="*/ 8 w 83"/>
              <a:gd name="T31" fmla="*/ 50 h 77"/>
              <a:gd name="T32" fmla="*/ 14 w 83"/>
              <a:gd name="T33" fmla="*/ 43 h 77"/>
              <a:gd name="T34" fmla="*/ 33 w 83"/>
              <a:gd name="T35" fmla="*/ 43 h 77"/>
              <a:gd name="T36" fmla="*/ 23 w 83"/>
              <a:gd name="T37" fmla="*/ 7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77">
                <a:moveTo>
                  <a:pt x="23" y="76"/>
                </a:moveTo>
                <a:cubicBezTo>
                  <a:pt x="31" y="77"/>
                  <a:pt x="31" y="77"/>
                  <a:pt x="31" y="77"/>
                </a:cubicBezTo>
                <a:cubicBezTo>
                  <a:pt x="52" y="43"/>
                  <a:pt x="52" y="43"/>
                  <a:pt x="52" y="43"/>
                </a:cubicBezTo>
                <a:cubicBezTo>
                  <a:pt x="79" y="43"/>
                  <a:pt x="79" y="43"/>
                  <a:pt x="79" y="43"/>
                </a:cubicBezTo>
                <a:cubicBezTo>
                  <a:pt x="81" y="43"/>
                  <a:pt x="83" y="41"/>
                  <a:pt x="83" y="38"/>
                </a:cubicBezTo>
                <a:cubicBezTo>
                  <a:pt x="83" y="36"/>
                  <a:pt x="81" y="33"/>
                  <a:pt x="79" y="33"/>
                </a:cubicBezTo>
                <a:cubicBezTo>
                  <a:pt x="52" y="33"/>
                  <a:pt x="52" y="33"/>
                  <a:pt x="52" y="33"/>
                </a:cubicBezTo>
                <a:cubicBezTo>
                  <a:pt x="31" y="0"/>
                  <a:pt x="31" y="0"/>
                  <a:pt x="31" y="0"/>
                </a:cubicBezTo>
                <a:cubicBezTo>
                  <a:pt x="23" y="1"/>
                  <a:pt x="23" y="1"/>
                  <a:pt x="23" y="1"/>
                </a:cubicBezTo>
                <a:cubicBezTo>
                  <a:pt x="33" y="33"/>
                  <a:pt x="33" y="33"/>
                  <a:pt x="33" y="33"/>
                </a:cubicBezTo>
                <a:cubicBezTo>
                  <a:pt x="14" y="33"/>
                  <a:pt x="14" y="33"/>
                  <a:pt x="14" y="33"/>
                </a:cubicBezTo>
                <a:cubicBezTo>
                  <a:pt x="8" y="27"/>
                  <a:pt x="8" y="27"/>
                  <a:pt x="8" y="27"/>
                </a:cubicBezTo>
                <a:cubicBezTo>
                  <a:pt x="0" y="27"/>
                  <a:pt x="0" y="27"/>
                  <a:pt x="0" y="27"/>
                </a:cubicBezTo>
                <a:cubicBezTo>
                  <a:pt x="5" y="38"/>
                  <a:pt x="5" y="38"/>
                  <a:pt x="5" y="38"/>
                </a:cubicBezTo>
                <a:cubicBezTo>
                  <a:pt x="0" y="50"/>
                  <a:pt x="0" y="50"/>
                  <a:pt x="0" y="50"/>
                </a:cubicBezTo>
                <a:cubicBezTo>
                  <a:pt x="8" y="50"/>
                  <a:pt x="8" y="50"/>
                  <a:pt x="8" y="50"/>
                </a:cubicBezTo>
                <a:cubicBezTo>
                  <a:pt x="14" y="43"/>
                  <a:pt x="14" y="43"/>
                  <a:pt x="14" y="43"/>
                </a:cubicBezTo>
                <a:cubicBezTo>
                  <a:pt x="33" y="43"/>
                  <a:pt x="33" y="43"/>
                  <a:pt x="33" y="43"/>
                </a:cubicBezTo>
                <a:lnTo>
                  <a:pt x="23" y="76"/>
                </a:lnTo>
                <a:close/>
              </a:path>
            </a:pathLst>
          </a:custGeom>
          <a:solidFill>
            <a:schemeClr val="tx1"/>
          </a:solidFill>
          <a:ln>
            <a:noFill/>
          </a:ln>
        </p:spPr>
        <p:txBody>
          <a:bodyPr vert="horz" wrap="square" lIns="93251" tIns="46625" rIns="93251" bIns="46625"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nvGrpSpPr>
          <p:cNvPr id="115" name="Group 114"/>
          <p:cNvGrpSpPr/>
          <p:nvPr/>
        </p:nvGrpSpPr>
        <p:grpSpPr>
          <a:xfrm>
            <a:off x="4173827" y="4564293"/>
            <a:ext cx="336216" cy="313017"/>
            <a:chOff x="606666" y="5954172"/>
            <a:chExt cx="405556" cy="409026"/>
          </a:xfrm>
        </p:grpSpPr>
        <p:cxnSp>
          <p:nvCxnSpPr>
            <p:cNvPr id="151" name="Straight Arrow Connector 150"/>
            <p:cNvCxnSpPr>
              <a:cxnSpLocks/>
            </p:cNvCxnSpPr>
            <p:nvPr/>
          </p:nvCxnSpPr>
          <p:spPr>
            <a:xfrm flipH="1" flipV="1">
              <a:off x="606666" y="5954174"/>
              <a:ext cx="7374" cy="409024"/>
            </a:xfrm>
            <a:prstGeom prst="straightConnector1">
              <a:avLst/>
            </a:prstGeom>
            <a:noFill/>
            <a:ln w="12700" cap="flat" cmpd="sng" algn="ctr">
              <a:solidFill>
                <a:schemeClr val="tx2"/>
              </a:solidFill>
              <a:prstDash val="solid"/>
              <a:tailEnd type="triangle"/>
            </a:ln>
            <a:effectLst/>
          </p:spPr>
        </p:cxnSp>
        <p:cxnSp>
          <p:nvCxnSpPr>
            <p:cNvPr id="152" name="Straight Arrow Connector 151"/>
            <p:cNvCxnSpPr>
              <a:cxnSpLocks/>
            </p:cNvCxnSpPr>
            <p:nvPr/>
          </p:nvCxnSpPr>
          <p:spPr>
            <a:xfrm flipH="1" flipV="1">
              <a:off x="802121" y="5954172"/>
              <a:ext cx="7374" cy="409024"/>
            </a:xfrm>
            <a:prstGeom prst="straightConnector1">
              <a:avLst/>
            </a:prstGeom>
            <a:noFill/>
            <a:ln w="12700" cap="flat" cmpd="sng" algn="ctr">
              <a:solidFill>
                <a:schemeClr val="tx2"/>
              </a:solidFill>
              <a:prstDash val="solid"/>
              <a:tailEnd type="triangle"/>
            </a:ln>
            <a:effectLst/>
          </p:spPr>
        </p:cxnSp>
        <p:cxnSp>
          <p:nvCxnSpPr>
            <p:cNvPr id="153" name="Straight Arrow Connector 152"/>
            <p:cNvCxnSpPr>
              <a:cxnSpLocks/>
            </p:cNvCxnSpPr>
            <p:nvPr/>
          </p:nvCxnSpPr>
          <p:spPr>
            <a:xfrm flipH="1" flipV="1">
              <a:off x="1004848" y="5954172"/>
              <a:ext cx="7374" cy="409024"/>
            </a:xfrm>
            <a:prstGeom prst="straightConnector1">
              <a:avLst/>
            </a:prstGeom>
            <a:noFill/>
            <a:ln w="12700" cap="flat" cmpd="sng" algn="ctr">
              <a:solidFill>
                <a:schemeClr val="tx2"/>
              </a:solidFill>
              <a:prstDash val="solid"/>
              <a:tailEnd type="triangle"/>
            </a:ln>
            <a:effectLst/>
          </p:spPr>
        </p:cxnSp>
      </p:grpSp>
      <p:grpSp>
        <p:nvGrpSpPr>
          <p:cNvPr id="145" name="Group 144"/>
          <p:cNvGrpSpPr/>
          <p:nvPr/>
        </p:nvGrpSpPr>
        <p:grpSpPr>
          <a:xfrm>
            <a:off x="3893945" y="4013293"/>
            <a:ext cx="895977" cy="497124"/>
            <a:chOff x="2842072" y="1610016"/>
            <a:chExt cx="6765837" cy="3753950"/>
          </a:xfrm>
          <a:solidFill>
            <a:srgbClr val="002060"/>
          </a:solidFill>
        </p:grpSpPr>
        <p:sp>
          <p:nvSpPr>
            <p:cNvPr id="147" name="Freeform 154"/>
            <p:cNvSpPr>
              <a:spLocks noChangeAspect="1"/>
            </p:cNvSpPr>
            <p:nvPr/>
          </p:nvSpPr>
          <p:spPr bwMode="auto">
            <a:xfrm>
              <a:off x="2854595" y="1613141"/>
              <a:ext cx="6753314" cy="3747977"/>
            </a:xfrm>
            <a:custGeom>
              <a:avLst/>
              <a:gdLst>
                <a:gd name="connsiteX0" fmla="*/ 3327431 w 6743426"/>
                <a:gd name="connsiteY0" fmla="*/ 0 h 3742489"/>
                <a:gd name="connsiteX1" fmla="*/ 4801879 w 6743426"/>
                <a:gd name="connsiteY1" fmla="*/ 977330 h 3742489"/>
                <a:gd name="connsiteX2" fmla="*/ 4813643 w 6743426"/>
                <a:gd name="connsiteY2" fmla="*/ 1009471 h 3742489"/>
                <a:gd name="connsiteX3" fmla="*/ 4907093 w 6743426"/>
                <a:gd name="connsiteY3" fmla="*/ 975268 h 3742489"/>
                <a:gd name="connsiteX4" fmla="*/ 5327998 w 6743426"/>
                <a:gd name="connsiteY4" fmla="*/ 911633 h 3742489"/>
                <a:gd name="connsiteX5" fmla="*/ 6743426 w 6743426"/>
                <a:gd name="connsiteY5" fmla="*/ 2327061 h 3742489"/>
                <a:gd name="connsiteX6" fmla="*/ 6742319 w 6743426"/>
                <a:gd name="connsiteY6" fmla="*/ 2348975 h 3742489"/>
                <a:gd name="connsiteX7" fmla="*/ 6743426 w 6743426"/>
                <a:gd name="connsiteY7" fmla="*/ 2370889 h 3742489"/>
                <a:gd name="connsiteX8" fmla="*/ 6738252 w 6743426"/>
                <a:gd name="connsiteY8" fmla="*/ 2429533 h 3742489"/>
                <a:gd name="connsiteX9" fmla="*/ 6736118 w 6743426"/>
                <a:gd name="connsiteY9" fmla="*/ 2471780 h 3742489"/>
                <a:gd name="connsiteX10" fmla="*/ 6732339 w 6743426"/>
                <a:gd name="connsiteY10" fmla="*/ 2496544 h 3742489"/>
                <a:gd name="connsiteX11" fmla="*/ 6722003 w 6743426"/>
                <a:gd name="connsiteY11" fmla="*/ 2613685 h 3742489"/>
                <a:gd name="connsiteX12" fmla="*/ 5648251 w 6743426"/>
                <a:gd name="connsiteY12" fmla="*/ 3714623 h 3742489"/>
                <a:gd name="connsiteX13" fmla="*/ 5535946 w 6743426"/>
                <a:gd name="connsiteY13" fmla="*/ 3731763 h 3742489"/>
                <a:gd name="connsiteX14" fmla="*/ 5535946 w 6743426"/>
                <a:gd name="connsiteY14" fmla="*/ 3742489 h 3742489"/>
                <a:gd name="connsiteX15" fmla="*/ 5371826 w 6743426"/>
                <a:gd name="connsiteY15" fmla="*/ 3742489 h 3742489"/>
                <a:gd name="connsiteX16" fmla="*/ 5327998 w 6743426"/>
                <a:gd name="connsiteY16" fmla="*/ 3742489 h 3742489"/>
                <a:gd name="connsiteX17" fmla="*/ 3814471 w 6743426"/>
                <a:gd name="connsiteY17" fmla="*/ 3742489 h 3742489"/>
                <a:gd name="connsiteX18" fmla="*/ 777240 w 6743426"/>
                <a:gd name="connsiteY18" fmla="*/ 3742489 h 3742489"/>
                <a:gd name="connsiteX19" fmla="*/ 724909 w 6743426"/>
                <a:gd name="connsiteY19" fmla="*/ 3742489 h 3742489"/>
                <a:gd name="connsiteX20" fmla="*/ 724909 w 6743426"/>
                <a:gd name="connsiteY20" fmla="*/ 3739847 h 3742489"/>
                <a:gd name="connsiteX21" fmla="*/ 697772 w 6743426"/>
                <a:gd name="connsiteY21" fmla="*/ 3738476 h 3742489"/>
                <a:gd name="connsiteX22" fmla="*/ 0 w 6743426"/>
                <a:gd name="connsiteY22" fmla="*/ 2965249 h 3742489"/>
                <a:gd name="connsiteX23" fmla="*/ 777240 w 6743426"/>
                <a:gd name="connsiteY23" fmla="*/ 2188009 h 3742489"/>
                <a:gd name="connsiteX24" fmla="*/ 865800 w 6743426"/>
                <a:gd name="connsiteY24" fmla="*/ 2194710 h 3742489"/>
                <a:gd name="connsiteX25" fmla="*/ 851235 w 6743426"/>
                <a:gd name="connsiteY25" fmla="*/ 2050231 h 3742489"/>
                <a:gd name="connsiteX26" fmla="*/ 1765635 w 6743426"/>
                <a:gd name="connsiteY26" fmla="*/ 1135831 h 3742489"/>
                <a:gd name="connsiteX27" fmla="*/ 1795829 w 6743426"/>
                <a:gd name="connsiteY27" fmla="*/ 1137356 h 3742489"/>
                <a:gd name="connsiteX28" fmla="*/ 1799173 w 6743426"/>
                <a:gd name="connsiteY28" fmla="*/ 1124349 h 3742489"/>
                <a:gd name="connsiteX29" fmla="*/ 3327431 w 6743426"/>
                <a:gd name="connsiteY29" fmla="*/ 0 h 3742489"/>
                <a:gd name="connsiteX0" fmla="*/ 3327431 w 6743426"/>
                <a:gd name="connsiteY0" fmla="*/ 0 h 3742489"/>
                <a:gd name="connsiteX1" fmla="*/ 4801879 w 6743426"/>
                <a:gd name="connsiteY1" fmla="*/ 977330 h 3742489"/>
                <a:gd name="connsiteX2" fmla="*/ 4813643 w 6743426"/>
                <a:gd name="connsiteY2" fmla="*/ 1009471 h 3742489"/>
                <a:gd name="connsiteX3" fmla="*/ 4907093 w 6743426"/>
                <a:gd name="connsiteY3" fmla="*/ 975268 h 3742489"/>
                <a:gd name="connsiteX4" fmla="*/ 5327998 w 6743426"/>
                <a:gd name="connsiteY4" fmla="*/ 911633 h 3742489"/>
                <a:gd name="connsiteX5" fmla="*/ 6743426 w 6743426"/>
                <a:gd name="connsiteY5" fmla="*/ 2327061 h 3742489"/>
                <a:gd name="connsiteX6" fmla="*/ 6742319 w 6743426"/>
                <a:gd name="connsiteY6" fmla="*/ 2348975 h 3742489"/>
                <a:gd name="connsiteX7" fmla="*/ 6743426 w 6743426"/>
                <a:gd name="connsiteY7" fmla="*/ 2370889 h 3742489"/>
                <a:gd name="connsiteX8" fmla="*/ 6738252 w 6743426"/>
                <a:gd name="connsiteY8" fmla="*/ 2429533 h 3742489"/>
                <a:gd name="connsiteX9" fmla="*/ 6736118 w 6743426"/>
                <a:gd name="connsiteY9" fmla="*/ 2471780 h 3742489"/>
                <a:gd name="connsiteX10" fmla="*/ 6732339 w 6743426"/>
                <a:gd name="connsiteY10" fmla="*/ 2496544 h 3742489"/>
                <a:gd name="connsiteX11" fmla="*/ 6722003 w 6743426"/>
                <a:gd name="connsiteY11" fmla="*/ 2613685 h 3742489"/>
                <a:gd name="connsiteX12" fmla="*/ 5648251 w 6743426"/>
                <a:gd name="connsiteY12" fmla="*/ 3714623 h 3742489"/>
                <a:gd name="connsiteX13" fmla="*/ 5535946 w 6743426"/>
                <a:gd name="connsiteY13" fmla="*/ 3731763 h 3742489"/>
                <a:gd name="connsiteX14" fmla="*/ 5371826 w 6743426"/>
                <a:gd name="connsiteY14" fmla="*/ 3742489 h 3742489"/>
                <a:gd name="connsiteX15" fmla="*/ 5327998 w 6743426"/>
                <a:gd name="connsiteY15" fmla="*/ 3742489 h 3742489"/>
                <a:gd name="connsiteX16" fmla="*/ 3814471 w 6743426"/>
                <a:gd name="connsiteY16" fmla="*/ 3742489 h 3742489"/>
                <a:gd name="connsiteX17" fmla="*/ 777240 w 6743426"/>
                <a:gd name="connsiteY17" fmla="*/ 3742489 h 3742489"/>
                <a:gd name="connsiteX18" fmla="*/ 724909 w 6743426"/>
                <a:gd name="connsiteY18" fmla="*/ 3742489 h 3742489"/>
                <a:gd name="connsiteX19" fmla="*/ 724909 w 6743426"/>
                <a:gd name="connsiteY19" fmla="*/ 3739847 h 3742489"/>
                <a:gd name="connsiteX20" fmla="*/ 697772 w 6743426"/>
                <a:gd name="connsiteY20" fmla="*/ 3738476 h 3742489"/>
                <a:gd name="connsiteX21" fmla="*/ 0 w 6743426"/>
                <a:gd name="connsiteY21" fmla="*/ 2965249 h 3742489"/>
                <a:gd name="connsiteX22" fmla="*/ 777240 w 6743426"/>
                <a:gd name="connsiteY22" fmla="*/ 2188009 h 3742489"/>
                <a:gd name="connsiteX23" fmla="*/ 865800 w 6743426"/>
                <a:gd name="connsiteY23" fmla="*/ 2194710 h 3742489"/>
                <a:gd name="connsiteX24" fmla="*/ 851235 w 6743426"/>
                <a:gd name="connsiteY24" fmla="*/ 2050231 h 3742489"/>
                <a:gd name="connsiteX25" fmla="*/ 1765635 w 6743426"/>
                <a:gd name="connsiteY25" fmla="*/ 1135831 h 3742489"/>
                <a:gd name="connsiteX26" fmla="*/ 1795829 w 6743426"/>
                <a:gd name="connsiteY26" fmla="*/ 1137356 h 3742489"/>
                <a:gd name="connsiteX27" fmla="*/ 1799173 w 6743426"/>
                <a:gd name="connsiteY27" fmla="*/ 1124349 h 3742489"/>
                <a:gd name="connsiteX28" fmla="*/ 3327431 w 6743426"/>
                <a:gd name="connsiteY28" fmla="*/ 0 h 3742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743426" h="3742489">
                  <a:moveTo>
                    <a:pt x="3327431" y="0"/>
                  </a:moveTo>
                  <a:cubicBezTo>
                    <a:pt x="3990255" y="0"/>
                    <a:pt x="4558956" y="402994"/>
                    <a:pt x="4801879" y="977330"/>
                  </a:cubicBezTo>
                  <a:lnTo>
                    <a:pt x="4813643" y="1009471"/>
                  </a:lnTo>
                  <a:lnTo>
                    <a:pt x="4907093" y="975268"/>
                  </a:lnTo>
                  <a:cubicBezTo>
                    <a:pt x="5040057" y="933912"/>
                    <a:pt x="5181426" y="911633"/>
                    <a:pt x="5327998" y="911633"/>
                  </a:cubicBezTo>
                  <a:cubicBezTo>
                    <a:pt x="6109717" y="911633"/>
                    <a:pt x="6743426" y="1545342"/>
                    <a:pt x="6743426" y="2327061"/>
                  </a:cubicBezTo>
                  <a:lnTo>
                    <a:pt x="6742319" y="2348975"/>
                  </a:lnTo>
                  <a:lnTo>
                    <a:pt x="6743426" y="2370889"/>
                  </a:lnTo>
                  <a:lnTo>
                    <a:pt x="6738252" y="2429533"/>
                  </a:lnTo>
                  <a:lnTo>
                    <a:pt x="6736118" y="2471780"/>
                  </a:lnTo>
                  <a:lnTo>
                    <a:pt x="6732339" y="2496544"/>
                  </a:lnTo>
                  <a:lnTo>
                    <a:pt x="6722003" y="2613685"/>
                  </a:lnTo>
                  <a:cubicBezTo>
                    <a:pt x="6623466" y="3165325"/>
                    <a:pt x="6195139" y="3602714"/>
                    <a:pt x="5648251" y="3714623"/>
                  </a:cubicBezTo>
                  <a:lnTo>
                    <a:pt x="5535946" y="3731763"/>
                  </a:lnTo>
                  <a:lnTo>
                    <a:pt x="5371826" y="3742489"/>
                  </a:lnTo>
                  <a:lnTo>
                    <a:pt x="5327998" y="3742489"/>
                  </a:lnTo>
                  <a:lnTo>
                    <a:pt x="3814471" y="3742489"/>
                  </a:lnTo>
                  <a:lnTo>
                    <a:pt x="777240" y="3742489"/>
                  </a:lnTo>
                  <a:lnTo>
                    <a:pt x="724909" y="3742489"/>
                  </a:lnTo>
                  <a:lnTo>
                    <a:pt x="724909" y="3739847"/>
                  </a:lnTo>
                  <a:lnTo>
                    <a:pt x="697772" y="3738476"/>
                  </a:lnTo>
                  <a:cubicBezTo>
                    <a:pt x="305844" y="3698674"/>
                    <a:pt x="0" y="3367679"/>
                    <a:pt x="0" y="2965249"/>
                  </a:cubicBezTo>
                  <a:cubicBezTo>
                    <a:pt x="0" y="2535991"/>
                    <a:pt x="347982" y="2188009"/>
                    <a:pt x="777240" y="2188009"/>
                  </a:cubicBezTo>
                  <a:lnTo>
                    <a:pt x="865800" y="2194710"/>
                  </a:lnTo>
                  <a:lnTo>
                    <a:pt x="851235" y="2050231"/>
                  </a:lnTo>
                  <a:cubicBezTo>
                    <a:pt x="851235" y="1545222"/>
                    <a:pt x="1260626" y="1135831"/>
                    <a:pt x="1765635" y="1135831"/>
                  </a:cubicBezTo>
                  <a:lnTo>
                    <a:pt x="1795829" y="1137356"/>
                  </a:lnTo>
                  <a:lnTo>
                    <a:pt x="1799173" y="1124349"/>
                  </a:lnTo>
                  <a:cubicBezTo>
                    <a:pt x="2001777" y="472958"/>
                    <a:pt x="2609371" y="0"/>
                    <a:pt x="3327431" y="0"/>
                  </a:cubicBezTo>
                  <a:close/>
                </a:path>
              </a:pathLst>
            </a:cu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182725" tIns="146179" rIns="182725" bIns="146179" numCol="1" spcCol="0" rtlCol="0" fromWordArt="0" anchor="ctr" anchorCtr="0" forceAA="0" compatLnSpc="1">
              <a:prstTxWarp prst="textNoShape">
                <a:avLst/>
              </a:prstTxWarp>
              <a:noAutofit/>
            </a:bodyPr>
            <a:lstStyle/>
            <a:p>
              <a:pPr marL="0" marR="0" lvl="0" indent="0" algn="ctr" defTabSz="913347" rtl="0" eaLnBrk="1" fontAlgn="auto" latinLnBrk="0" hangingPunct="1">
                <a:lnSpc>
                  <a:spcPct val="100000"/>
                </a:lnSpc>
                <a:spcBef>
                  <a:spcPts val="0"/>
                </a:spcBef>
                <a:spcAft>
                  <a:spcPts val="0"/>
                </a:spcAft>
                <a:buClrTx/>
                <a:buSzTx/>
                <a:buFontTx/>
                <a:buNone/>
                <a:tabLst/>
                <a:defRPr/>
              </a:pPr>
              <a:endParaRPr kumimoji="0" lang="en-US" sz="1395" b="1" i="0" u="none" strike="noStrike" kern="0" cap="none" spc="50" normalizeH="0" baseline="0" noProof="0">
                <a:ln>
                  <a:noFill/>
                </a:ln>
                <a:gradFill>
                  <a:gsLst>
                    <a:gs pos="24779">
                      <a:srgbClr val="505050"/>
                    </a:gs>
                    <a:gs pos="100000">
                      <a:srgbClr val="505050"/>
                    </a:gs>
                  </a:gsLst>
                  <a:lin ang="5400000" scaled="1"/>
                </a:gradFill>
                <a:effectLst/>
                <a:uLnTx/>
                <a:uFillTx/>
                <a:latin typeface="Segoe UI"/>
                <a:ea typeface="+mn-ea"/>
                <a:cs typeface="Segoe UI Semibold" panose="020B0702040204020203" pitchFamily="34" charset="0"/>
              </a:endParaRPr>
            </a:p>
          </p:txBody>
        </p:sp>
        <p:sp>
          <p:nvSpPr>
            <p:cNvPr id="148" name="Oval 147"/>
            <p:cNvSpPr/>
            <p:nvPr/>
          </p:nvSpPr>
          <p:spPr bwMode="auto">
            <a:xfrm flipV="1">
              <a:off x="4593856" y="1610016"/>
              <a:ext cx="3199495" cy="3199492"/>
            </a:xfrm>
            <a:prstGeom prst="ellipse">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182725" tIns="146179" rIns="182725" bIns="146179" numCol="1" spcCol="0" rtlCol="0" fromWordArt="0" anchor="ctr" anchorCtr="0" forceAA="0" compatLnSpc="1">
              <a:prstTxWarp prst="textNoShape">
                <a:avLst/>
              </a:prstTxWarp>
              <a:noAutofit/>
            </a:bodyPr>
            <a:lstStyle/>
            <a:p>
              <a:pPr marL="0" marR="0" lvl="0" indent="0" algn="ctr" defTabSz="913347" rtl="0" eaLnBrk="1" fontAlgn="auto" latinLnBrk="0" hangingPunct="1">
                <a:lnSpc>
                  <a:spcPct val="100000"/>
                </a:lnSpc>
                <a:spcBef>
                  <a:spcPts val="0"/>
                </a:spcBef>
                <a:spcAft>
                  <a:spcPts val="0"/>
                </a:spcAft>
                <a:buClrTx/>
                <a:buSzTx/>
                <a:buFontTx/>
                <a:buNone/>
                <a:tabLst/>
                <a:defRPr/>
              </a:pPr>
              <a:endParaRPr kumimoji="0" lang="en-US" sz="1395" b="1" i="0" u="none" strike="noStrike" kern="0" cap="none" spc="50" normalizeH="0" baseline="0" noProof="0">
                <a:ln>
                  <a:noFill/>
                </a:ln>
                <a:gradFill>
                  <a:gsLst>
                    <a:gs pos="24779">
                      <a:srgbClr val="505050"/>
                    </a:gs>
                    <a:gs pos="100000">
                      <a:srgbClr val="505050"/>
                    </a:gs>
                  </a:gsLst>
                  <a:lin ang="5400000" scaled="1"/>
                </a:gradFill>
                <a:effectLst/>
                <a:uLnTx/>
                <a:uFillTx/>
                <a:latin typeface="Segoe UI"/>
                <a:ea typeface="+mn-ea"/>
                <a:cs typeface="Segoe UI Semibold" panose="020B0702040204020203" pitchFamily="34" charset="0"/>
              </a:endParaRPr>
            </a:p>
          </p:txBody>
        </p:sp>
        <p:sp>
          <p:nvSpPr>
            <p:cNvPr id="149" name="Oval 148"/>
            <p:cNvSpPr/>
            <p:nvPr/>
          </p:nvSpPr>
          <p:spPr bwMode="auto">
            <a:xfrm rot="6300000">
              <a:off x="2842072" y="3809927"/>
              <a:ext cx="1554039" cy="1554039"/>
            </a:xfrm>
            <a:prstGeom prst="ellipse">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182725" tIns="146179" rIns="182725" bIns="146179" numCol="1" spcCol="0" rtlCol="0" fromWordArt="0" anchor="ctr" anchorCtr="0" forceAA="0" compatLnSpc="1">
              <a:prstTxWarp prst="textNoShape">
                <a:avLst/>
              </a:prstTxWarp>
              <a:noAutofit/>
            </a:bodyPr>
            <a:lstStyle/>
            <a:p>
              <a:pPr marL="0" marR="0" lvl="0" indent="0" algn="ctr" defTabSz="913347" rtl="0" eaLnBrk="1" fontAlgn="auto" latinLnBrk="0" hangingPunct="1">
                <a:lnSpc>
                  <a:spcPct val="100000"/>
                </a:lnSpc>
                <a:spcBef>
                  <a:spcPts val="0"/>
                </a:spcBef>
                <a:spcAft>
                  <a:spcPts val="0"/>
                </a:spcAft>
                <a:buClrTx/>
                <a:buSzTx/>
                <a:buFontTx/>
                <a:buNone/>
                <a:tabLst/>
                <a:defRPr/>
              </a:pPr>
              <a:endParaRPr kumimoji="0" lang="en-US" sz="1395" b="1" i="0" u="none" strike="noStrike" kern="0" cap="none" spc="50" normalizeH="0" baseline="0" noProof="0">
                <a:ln>
                  <a:noFill/>
                </a:ln>
                <a:gradFill>
                  <a:gsLst>
                    <a:gs pos="24779">
                      <a:srgbClr val="505050"/>
                    </a:gs>
                    <a:gs pos="100000">
                      <a:srgbClr val="505050"/>
                    </a:gs>
                  </a:gsLst>
                  <a:lin ang="5400000" scaled="1"/>
                </a:gradFill>
                <a:effectLst/>
                <a:uLnTx/>
                <a:uFillTx/>
                <a:latin typeface="Segoe UI"/>
                <a:ea typeface="+mn-ea"/>
                <a:cs typeface="Segoe UI Semibold" panose="020B0702040204020203" pitchFamily="34" charset="0"/>
              </a:endParaRPr>
            </a:p>
          </p:txBody>
        </p:sp>
        <p:sp>
          <p:nvSpPr>
            <p:cNvPr id="150" name="Oval 149"/>
            <p:cNvSpPr/>
            <p:nvPr/>
          </p:nvSpPr>
          <p:spPr bwMode="auto">
            <a:xfrm rot="7200000">
              <a:off x="3705588" y="2745525"/>
              <a:ext cx="1828282" cy="1828282"/>
            </a:xfrm>
            <a:prstGeom prst="ellipse">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182725" tIns="146179" rIns="182725" bIns="146179" numCol="1" spcCol="0" rtlCol="0" fromWordArt="0" anchor="ctr" anchorCtr="0" forceAA="0" compatLnSpc="1">
              <a:prstTxWarp prst="textNoShape">
                <a:avLst/>
              </a:prstTxWarp>
              <a:noAutofit/>
            </a:bodyPr>
            <a:lstStyle/>
            <a:p>
              <a:pPr marL="0" marR="0" lvl="0" indent="0" algn="ctr" defTabSz="913347" rtl="0" eaLnBrk="1" fontAlgn="auto" latinLnBrk="0" hangingPunct="1">
                <a:lnSpc>
                  <a:spcPct val="100000"/>
                </a:lnSpc>
                <a:spcBef>
                  <a:spcPts val="0"/>
                </a:spcBef>
                <a:spcAft>
                  <a:spcPts val="0"/>
                </a:spcAft>
                <a:buClrTx/>
                <a:buSzTx/>
                <a:buFontTx/>
                <a:buNone/>
                <a:tabLst/>
                <a:defRPr/>
              </a:pPr>
              <a:endParaRPr kumimoji="0" lang="en-US" sz="1395" b="1" i="0" u="none" strike="noStrike" kern="0" cap="none" spc="50" normalizeH="0" baseline="0" noProof="0">
                <a:ln>
                  <a:noFill/>
                </a:ln>
                <a:gradFill>
                  <a:gsLst>
                    <a:gs pos="24779">
                      <a:srgbClr val="505050"/>
                    </a:gs>
                    <a:gs pos="100000">
                      <a:srgbClr val="505050"/>
                    </a:gs>
                  </a:gsLst>
                  <a:lin ang="5400000" scaled="1"/>
                </a:gradFill>
                <a:effectLst/>
                <a:uLnTx/>
                <a:uFillTx/>
                <a:latin typeface="Segoe UI"/>
                <a:ea typeface="+mn-ea"/>
                <a:cs typeface="Segoe UI Semibold" panose="020B0702040204020203" pitchFamily="34" charset="0"/>
              </a:endParaRPr>
            </a:p>
          </p:txBody>
        </p:sp>
      </p:grpSp>
      <p:pic>
        <p:nvPicPr>
          <p:cNvPr id="143" name="Picture 14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963750" y="3333335"/>
            <a:ext cx="756367" cy="757999"/>
          </a:xfrm>
          <a:prstGeom prst="rect">
            <a:avLst/>
          </a:prstGeom>
        </p:spPr>
      </p:pic>
      <p:sp>
        <p:nvSpPr>
          <p:cNvPr id="144" name="Freeform 137"/>
          <p:cNvSpPr>
            <a:spLocks noChangeAspect="1"/>
          </p:cNvSpPr>
          <p:nvPr/>
        </p:nvSpPr>
        <p:spPr bwMode="black">
          <a:xfrm>
            <a:off x="4125353" y="4930027"/>
            <a:ext cx="433164" cy="401544"/>
          </a:xfrm>
          <a:custGeom>
            <a:avLst/>
            <a:gdLst>
              <a:gd name="T0" fmla="*/ 23 w 83"/>
              <a:gd name="T1" fmla="*/ 76 h 77"/>
              <a:gd name="T2" fmla="*/ 31 w 83"/>
              <a:gd name="T3" fmla="*/ 77 h 77"/>
              <a:gd name="T4" fmla="*/ 52 w 83"/>
              <a:gd name="T5" fmla="*/ 43 h 77"/>
              <a:gd name="T6" fmla="*/ 79 w 83"/>
              <a:gd name="T7" fmla="*/ 43 h 77"/>
              <a:gd name="T8" fmla="*/ 83 w 83"/>
              <a:gd name="T9" fmla="*/ 38 h 77"/>
              <a:gd name="T10" fmla="*/ 79 w 83"/>
              <a:gd name="T11" fmla="*/ 33 h 77"/>
              <a:gd name="T12" fmla="*/ 52 w 83"/>
              <a:gd name="T13" fmla="*/ 33 h 77"/>
              <a:gd name="T14" fmla="*/ 31 w 83"/>
              <a:gd name="T15" fmla="*/ 0 h 77"/>
              <a:gd name="T16" fmla="*/ 23 w 83"/>
              <a:gd name="T17" fmla="*/ 1 h 77"/>
              <a:gd name="T18" fmla="*/ 33 w 83"/>
              <a:gd name="T19" fmla="*/ 33 h 77"/>
              <a:gd name="T20" fmla="*/ 14 w 83"/>
              <a:gd name="T21" fmla="*/ 33 h 77"/>
              <a:gd name="T22" fmla="*/ 8 w 83"/>
              <a:gd name="T23" fmla="*/ 27 h 77"/>
              <a:gd name="T24" fmla="*/ 0 w 83"/>
              <a:gd name="T25" fmla="*/ 27 h 77"/>
              <a:gd name="T26" fmla="*/ 5 w 83"/>
              <a:gd name="T27" fmla="*/ 38 h 77"/>
              <a:gd name="T28" fmla="*/ 0 w 83"/>
              <a:gd name="T29" fmla="*/ 50 h 77"/>
              <a:gd name="T30" fmla="*/ 8 w 83"/>
              <a:gd name="T31" fmla="*/ 50 h 77"/>
              <a:gd name="T32" fmla="*/ 14 w 83"/>
              <a:gd name="T33" fmla="*/ 43 h 77"/>
              <a:gd name="T34" fmla="*/ 33 w 83"/>
              <a:gd name="T35" fmla="*/ 43 h 77"/>
              <a:gd name="T36" fmla="*/ 23 w 83"/>
              <a:gd name="T37" fmla="*/ 7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77">
                <a:moveTo>
                  <a:pt x="23" y="76"/>
                </a:moveTo>
                <a:cubicBezTo>
                  <a:pt x="31" y="77"/>
                  <a:pt x="31" y="77"/>
                  <a:pt x="31" y="77"/>
                </a:cubicBezTo>
                <a:cubicBezTo>
                  <a:pt x="52" y="43"/>
                  <a:pt x="52" y="43"/>
                  <a:pt x="52" y="43"/>
                </a:cubicBezTo>
                <a:cubicBezTo>
                  <a:pt x="79" y="43"/>
                  <a:pt x="79" y="43"/>
                  <a:pt x="79" y="43"/>
                </a:cubicBezTo>
                <a:cubicBezTo>
                  <a:pt x="81" y="43"/>
                  <a:pt x="83" y="41"/>
                  <a:pt x="83" y="38"/>
                </a:cubicBezTo>
                <a:cubicBezTo>
                  <a:pt x="83" y="36"/>
                  <a:pt x="81" y="33"/>
                  <a:pt x="79" y="33"/>
                </a:cubicBezTo>
                <a:cubicBezTo>
                  <a:pt x="52" y="33"/>
                  <a:pt x="52" y="33"/>
                  <a:pt x="52" y="33"/>
                </a:cubicBezTo>
                <a:cubicBezTo>
                  <a:pt x="31" y="0"/>
                  <a:pt x="31" y="0"/>
                  <a:pt x="31" y="0"/>
                </a:cubicBezTo>
                <a:cubicBezTo>
                  <a:pt x="23" y="1"/>
                  <a:pt x="23" y="1"/>
                  <a:pt x="23" y="1"/>
                </a:cubicBezTo>
                <a:cubicBezTo>
                  <a:pt x="33" y="33"/>
                  <a:pt x="33" y="33"/>
                  <a:pt x="33" y="33"/>
                </a:cubicBezTo>
                <a:cubicBezTo>
                  <a:pt x="14" y="33"/>
                  <a:pt x="14" y="33"/>
                  <a:pt x="14" y="33"/>
                </a:cubicBezTo>
                <a:cubicBezTo>
                  <a:pt x="8" y="27"/>
                  <a:pt x="8" y="27"/>
                  <a:pt x="8" y="27"/>
                </a:cubicBezTo>
                <a:cubicBezTo>
                  <a:pt x="0" y="27"/>
                  <a:pt x="0" y="27"/>
                  <a:pt x="0" y="27"/>
                </a:cubicBezTo>
                <a:cubicBezTo>
                  <a:pt x="5" y="38"/>
                  <a:pt x="5" y="38"/>
                  <a:pt x="5" y="38"/>
                </a:cubicBezTo>
                <a:cubicBezTo>
                  <a:pt x="0" y="50"/>
                  <a:pt x="0" y="50"/>
                  <a:pt x="0" y="50"/>
                </a:cubicBezTo>
                <a:cubicBezTo>
                  <a:pt x="8" y="50"/>
                  <a:pt x="8" y="50"/>
                  <a:pt x="8" y="50"/>
                </a:cubicBezTo>
                <a:cubicBezTo>
                  <a:pt x="14" y="43"/>
                  <a:pt x="14" y="43"/>
                  <a:pt x="14" y="43"/>
                </a:cubicBezTo>
                <a:cubicBezTo>
                  <a:pt x="33" y="43"/>
                  <a:pt x="33" y="43"/>
                  <a:pt x="33" y="43"/>
                </a:cubicBezTo>
                <a:lnTo>
                  <a:pt x="23" y="76"/>
                </a:lnTo>
                <a:close/>
              </a:path>
            </a:pathLst>
          </a:custGeom>
          <a:solidFill>
            <a:schemeClr val="tx1"/>
          </a:solidFill>
          <a:ln>
            <a:noFill/>
          </a:ln>
        </p:spPr>
        <p:txBody>
          <a:bodyPr vert="horz" wrap="square" lIns="93251" tIns="46625" rIns="93251" bIns="46625"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cxnSp>
        <p:nvCxnSpPr>
          <p:cNvPr id="155" name="Straight Arrow Connector 154"/>
          <p:cNvCxnSpPr>
            <a:cxnSpLocks/>
          </p:cNvCxnSpPr>
          <p:nvPr/>
        </p:nvCxnSpPr>
        <p:spPr>
          <a:xfrm flipH="1">
            <a:off x="4095903" y="1495416"/>
            <a:ext cx="873300" cy="609548"/>
          </a:xfrm>
          <a:prstGeom prst="straightConnector1">
            <a:avLst/>
          </a:prstGeom>
          <a:noFill/>
          <a:ln w="38100" cap="flat" cmpd="sng" algn="ctr">
            <a:solidFill>
              <a:schemeClr val="accent1"/>
            </a:solidFill>
            <a:prstDash val="sysDash"/>
            <a:round/>
            <a:headEnd type="none" w="med" len="med"/>
            <a:tailEnd type="none" w="med" len="med"/>
          </a:ln>
          <a:effectLst/>
        </p:spPr>
      </p:cxnSp>
      <p:cxnSp>
        <p:nvCxnSpPr>
          <p:cNvPr id="158" name="Straight Arrow Connector 157"/>
          <p:cNvCxnSpPr>
            <a:cxnSpLocks/>
          </p:cNvCxnSpPr>
          <p:nvPr/>
        </p:nvCxnSpPr>
        <p:spPr>
          <a:xfrm rot="16200000" flipH="1" flipV="1">
            <a:off x="3588390" y="660990"/>
            <a:ext cx="6113" cy="339089"/>
          </a:xfrm>
          <a:prstGeom prst="straightConnector1">
            <a:avLst/>
          </a:prstGeom>
          <a:noFill/>
          <a:ln w="9525" cap="flat" cmpd="sng" algn="ctr">
            <a:solidFill>
              <a:schemeClr val="bg1">
                <a:lumMod val="75000"/>
              </a:schemeClr>
            </a:solidFill>
            <a:prstDash val="solid"/>
            <a:tailEnd type="triangle"/>
          </a:ln>
          <a:effectLst/>
        </p:spPr>
      </p:cxnSp>
      <p:sp>
        <p:nvSpPr>
          <p:cNvPr id="82" name="Azure Stack"/>
          <p:cNvSpPr txBox="1"/>
          <p:nvPr/>
        </p:nvSpPr>
        <p:spPr>
          <a:xfrm>
            <a:off x="3098245" y="4190107"/>
            <a:ext cx="384150" cy="287705"/>
          </a:xfrm>
          <a:prstGeom prst="rect">
            <a:avLst/>
          </a:prstGeom>
          <a:solidFill>
            <a:schemeClr val="accent1"/>
          </a:solidFill>
        </p:spPr>
        <p:txBody>
          <a:bodyPr wrap="none" lIns="0" tIns="0" rIns="0" bIns="0" rtlCol="0">
            <a:spAutoFit/>
          </a:bodyPr>
          <a:lstStyle/>
          <a:p>
            <a:pPr marL="0" marR="0" lvl="0" indent="0" algn="ctr" defTabSz="930789" rtl="0" eaLnBrk="0" fontAlgn="base" latinLnBrk="0" hangingPunct="0">
              <a:lnSpc>
                <a:spcPts val="1098"/>
              </a:lnSpc>
              <a:spcBef>
                <a:spcPct val="0"/>
              </a:spcBef>
              <a:spcAft>
                <a:spcPts val="600"/>
              </a:spcAft>
              <a:buClrTx/>
              <a:buSzTx/>
              <a:buFontTx/>
              <a:buNone/>
              <a:tabLst/>
              <a:defRPr/>
            </a:pPr>
            <a:r>
              <a:rPr kumimoji="0" lang="en-US" sz="1122" b="0" i="0" u="none" strike="noStrike" kern="0" cap="none" spc="0" normalizeH="0" baseline="0" noProof="0">
                <a:ln>
                  <a:noFill/>
                </a:ln>
                <a:gradFill>
                  <a:gsLst>
                    <a:gs pos="1250">
                      <a:srgbClr val="FFFFFF"/>
                    </a:gs>
                    <a:gs pos="100000">
                      <a:srgbClr val="FFFFFF"/>
                    </a:gs>
                  </a:gsLst>
                  <a:lin ang="5400000" scaled="0"/>
                </a:gra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a:t>
            </a:r>
            <a:br>
              <a:rPr kumimoji="0" lang="en-US" sz="1122" b="0" i="0" u="none" strike="noStrike" kern="0" cap="none" spc="0" normalizeH="0" baseline="0" noProof="0">
                <a:ln>
                  <a:noFill/>
                </a:ln>
                <a:gradFill>
                  <a:gsLst>
                    <a:gs pos="1250">
                      <a:srgbClr val="FFFFFF"/>
                    </a:gs>
                    <a:gs pos="100000">
                      <a:srgbClr val="FFFFFF"/>
                    </a:gs>
                  </a:gsLst>
                  <a:lin ang="5400000" scaled="0"/>
                </a:gradFill>
                <a:effectLst/>
                <a:uLnTx/>
                <a:uFillTx/>
                <a:latin typeface="Segoe UI Semibold" panose="020B0702040204020203" pitchFamily="34" charset="0"/>
                <a:ea typeface="MS PGothic" panose="020B0600070205080204" pitchFamily="34" charset="-128"/>
                <a:cs typeface="Segoe UI Semibold" panose="020B0702040204020203" pitchFamily="34" charset="0"/>
              </a:rPr>
            </a:br>
            <a:r>
              <a:rPr kumimoji="0" lang="en-US" sz="1122" b="0" i="0" u="none" strike="noStrike" kern="0" cap="none" spc="0" normalizeH="0" baseline="0" noProof="0">
                <a:ln>
                  <a:noFill/>
                </a:ln>
                <a:gradFill>
                  <a:gsLst>
                    <a:gs pos="1250">
                      <a:srgbClr val="FFFFFF"/>
                    </a:gs>
                    <a:gs pos="100000">
                      <a:srgbClr val="FFFFFF"/>
                    </a:gs>
                  </a:gsLst>
                  <a:lin ang="5400000" scaled="0"/>
                </a:gradFill>
                <a:effectLst/>
                <a:uLnTx/>
                <a:uFillTx/>
                <a:latin typeface="Segoe UI Semibold" panose="020B0702040204020203" pitchFamily="34" charset="0"/>
                <a:ea typeface="MS PGothic" panose="020B0600070205080204" pitchFamily="34" charset="-128"/>
                <a:cs typeface="Segoe UI Semibold" panose="020B0702040204020203" pitchFamily="34" charset="0"/>
              </a:rPr>
              <a:t>Stack</a:t>
            </a:r>
          </a:p>
        </p:txBody>
      </p:sp>
      <p:sp>
        <p:nvSpPr>
          <p:cNvPr id="83" name="Azure Stack"/>
          <p:cNvSpPr txBox="1"/>
          <p:nvPr/>
        </p:nvSpPr>
        <p:spPr>
          <a:xfrm>
            <a:off x="4150458" y="4190107"/>
            <a:ext cx="384150" cy="287705"/>
          </a:xfrm>
          <a:prstGeom prst="rect">
            <a:avLst/>
          </a:prstGeom>
          <a:noFill/>
        </p:spPr>
        <p:txBody>
          <a:bodyPr wrap="none" lIns="0" tIns="0" rIns="0" bIns="0" rtlCol="0">
            <a:spAutoFit/>
          </a:bodyPr>
          <a:lstStyle/>
          <a:p>
            <a:pPr marL="0" marR="0" lvl="0" indent="0" algn="ctr" defTabSz="930789" rtl="0" eaLnBrk="0" fontAlgn="base" latinLnBrk="0" hangingPunct="0">
              <a:lnSpc>
                <a:spcPts val="1098"/>
              </a:lnSpc>
              <a:spcBef>
                <a:spcPct val="0"/>
              </a:spcBef>
              <a:spcAft>
                <a:spcPts val="600"/>
              </a:spcAft>
              <a:buClrTx/>
              <a:buSzTx/>
              <a:buFontTx/>
              <a:buNone/>
              <a:tabLst/>
              <a:defRPr/>
            </a:pPr>
            <a:r>
              <a:rPr kumimoji="0" lang="en-US" sz="1122" b="0" i="0" u="none" strike="noStrike" kern="0" cap="none" spc="0" normalizeH="0" baseline="0" noProof="0">
                <a:ln>
                  <a:noFill/>
                </a:ln>
                <a:gradFill>
                  <a:gsLst>
                    <a:gs pos="1250">
                      <a:srgbClr val="FFFFFF"/>
                    </a:gs>
                    <a:gs pos="100000">
                      <a:srgbClr val="FFFFFF"/>
                    </a:gs>
                  </a:gsLst>
                  <a:lin ang="5400000" scaled="0"/>
                </a:gradFill>
                <a:effectLst/>
                <a:uLnTx/>
                <a:uFillTx/>
                <a:latin typeface="Segoe UI Semibold" panose="020B0702040204020203" pitchFamily="34" charset="0"/>
                <a:ea typeface="MS PGothic" panose="020B0600070205080204" pitchFamily="34" charset="-128"/>
                <a:cs typeface="Segoe UI Semibold" panose="020B0702040204020203" pitchFamily="34" charset="0"/>
              </a:rPr>
              <a:t>Azure</a:t>
            </a:r>
            <a:br>
              <a:rPr kumimoji="0" lang="en-US" sz="1122" b="0" i="0" u="none" strike="noStrike" kern="0" cap="none" spc="0" normalizeH="0" baseline="0" noProof="0">
                <a:ln>
                  <a:noFill/>
                </a:ln>
                <a:gradFill>
                  <a:gsLst>
                    <a:gs pos="1250">
                      <a:srgbClr val="FFFFFF"/>
                    </a:gs>
                    <a:gs pos="100000">
                      <a:srgbClr val="FFFFFF"/>
                    </a:gs>
                  </a:gsLst>
                  <a:lin ang="5400000" scaled="0"/>
                </a:gradFill>
                <a:effectLst/>
                <a:uLnTx/>
                <a:uFillTx/>
                <a:latin typeface="Segoe UI Semibold" panose="020B0702040204020203" pitchFamily="34" charset="0"/>
                <a:ea typeface="MS PGothic" panose="020B0600070205080204" pitchFamily="34" charset="-128"/>
                <a:cs typeface="Segoe UI Semibold" panose="020B0702040204020203" pitchFamily="34" charset="0"/>
              </a:rPr>
            </a:br>
            <a:r>
              <a:rPr kumimoji="0" lang="en-US" sz="1122" b="0" i="0" u="none" strike="noStrike" kern="0" cap="none" spc="0" normalizeH="0" baseline="0" noProof="0">
                <a:ln>
                  <a:noFill/>
                </a:ln>
                <a:gradFill>
                  <a:gsLst>
                    <a:gs pos="1250">
                      <a:srgbClr val="FFFFFF"/>
                    </a:gs>
                    <a:gs pos="100000">
                      <a:srgbClr val="FFFFFF"/>
                    </a:gs>
                  </a:gsLst>
                  <a:lin ang="5400000" scaled="0"/>
                </a:gradFill>
                <a:effectLst/>
                <a:uLnTx/>
                <a:uFillTx/>
                <a:latin typeface="Segoe UI Semibold" panose="020B0702040204020203" pitchFamily="34" charset="0"/>
                <a:ea typeface="MS PGothic" panose="020B0600070205080204" pitchFamily="34" charset="-128"/>
                <a:cs typeface="Segoe UI Semibold" panose="020B0702040204020203" pitchFamily="34" charset="0"/>
              </a:rPr>
              <a:t>Stack</a:t>
            </a:r>
          </a:p>
        </p:txBody>
      </p:sp>
      <p:sp>
        <p:nvSpPr>
          <p:cNvPr id="92" name="Oval 91"/>
          <p:cNvSpPr/>
          <p:nvPr/>
        </p:nvSpPr>
        <p:spPr bwMode="auto">
          <a:xfrm>
            <a:off x="615291" y="5124715"/>
            <a:ext cx="1373748" cy="1371210"/>
          </a:xfrm>
          <a:prstGeom prst="ellipse">
            <a:avLst/>
          </a:prstGeom>
          <a:solidFill>
            <a:schemeClr val="accent1"/>
          </a:solidFill>
          <a:ln w="38100" cap="flat" cmpd="sng" algn="ctr">
            <a:solidFill>
              <a:srgbClr val="FFFFFF"/>
            </a:solidFill>
            <a:prstDash val="solid"/>
            <a:headEnd type="none" w="med" len="med"/>
            <a:tailEnd type="none" w="med" len="med"/>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3348" rtl="0" eaLnBrk="1" fontAlgn="base" latinLnBrk="0" hangingPunct="1">
              <a:lnSpc>
                <a:spcPct val="90000"/>
              </a:lnSpc>
              <a:spcBef>
                <a:spcPct val="0"/>
              </a:spcBef>
              <a:spcAft>
                <a:spcPct val="0"/>
              </a:spcAft>
              <a:buClrTx/>
              <a:buSzTx/>
              <a:buFontTx/>
              <a:buNone/>
              <a:tabLst/>
              <a:defRPr/>
            </a:pPr>
            <a:endParaRPr kumimoji="0" lang="en-US" sz="1762"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grpSp>
        <p:nvGrpSpPr>
          <p:cNvPr id="117" name="Group 116"/>
          <p:cNvGrpSpPr/>
          <p:nvPr/>
        </p:nvGrpSpPr>
        <p:grpSpPr>
          <a:xfrm>
            <a:off x="827774" y="5428999"/>
            <a:ext cx="918482" cy="673110"/>
            <a:chOff x="3255963" y="4467225"/>
            <a:chExt cx="1935162" cy="1420812"/>
          </a:xfrm>
        </p:grpSpPr>
        <p:sp>
          <p:nvSpPr>
            <p:cNvPr id="118" name="Oval 5"/>
            <p:cNvSpPr>
              <a:spLocks noChangeArrowheads="1"/>
            </p:cNvSpPr>
            <p:nvPr/>
          </p:nvSpPr>
          <p:spPr bwMode="auto">
            <a:xfrm>
              <a:off x="3362325" y="4573588"/>
              <a:ext cx="249238" cy="249237"/>
            </a:xfrm>
            <a:prstGeom prst="ellipse">
              <a:avLst/>
            </a:prstGeom>
            <a:noFill/>
            <a:ln w="1587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89592" tIns="44794" rIns="89592" bIns="44794" numCol="1" anchor="t" anchorCtr="0" compatLnSpc="1">
              <a:prstTxWarp prst="textNoShape">
                <a:avLst/>
              </a:prstTxWarp>
            </a:bodyPr>
            <a:lstStyle/>
            <a:p>
              <a:pPr marL="0" marR="0" lvl="0" indent="0" algn="l" defTabSz="913699" rtl="0" eaLnBrk="1" fontAlgn="auto" latinLnBrk="0" hangingPunct="1">
                <a:lnSpc>
                  <a:spcPct val="100000"/>
                </a:lnSpc>
                <a:spcBef>
                  <a:spcPts val="0"/>
                </a:spcBef>
                <a:spcAft>
                  <a:spcPts val="0"/>
                </a:spcAft>
                <a:buClrTx/>
                <a:buSzTx/>
                <a:buFontTx/>
                <a:buNone/>
                <a:tabLst/>
                <a:defRPr/>
              </a:pPr>
              <a:endParaRPr kumimoji="0" lang="en-US" sz="1762"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
          <p:nvSpPr>
            <p:cNvPr id="119" name="Oval 6"/>
            <p:cNvSpPr>
              <a:spLocks noChangeArrowheads="1"/>
            </p:cNvSpPr>
            <p:nvPr/>
          </p:nvSpPr>
          <p:spPr bwMode="auto">
            <a:xfrm>
              <a:off x="3255963" y="4467225"/>
              <a:ext cx="460375" cy="461962"/>
            </a:xfrm>
            <a:prstGeom prst="ellipse">
              <a:avLst/>
            </a:prstGeom>
            <a:noFill/>
            <a:ln w="1587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89592" tIns="44794" rIns="89592" bIns="44794" numCol="1" anchor="t" anchorCtr="0" compatLnSpc="1">
              <a:prstTxWarp prst="textNoShape">
                <a:avLst/>
              </a:prstTxWarp>
            </a:bodyPr>
            <a:lstStyle/>
            <a:p>
              <a:pPr marL="0" marR="0" lvl="0" indent="0" algn="l" defTabSz="913699" rtl="0" eaLnBrk="1" fontAlgn="auto" latinLnBrk="0" hangingPunct="1">
                <a:lnSpc>
                  <a:spcPct val="100000"/>
                </a:lnSpc>
                <a:spcBef>
                  <a:spcPts val="0"/>
                </a:spcBef>
                <a:spcAft>
                  <a:spcPts val="0"/>
                </a:spcAft>
                <a:buClrTx/>
                <a:buSzTx/>
                <a:buFontTx/>
                <a:buNone/>
                <a:tabLst/>
                <a:defRPr/>
              </a:pPr>
              <a:endParaRPr kumimoji="0" lang="en-US" sz="1762"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
          <p:nvSpPr>
            <p:cNvPr id="120" name="Oval 7"/>
            <p:cNvSpPr>
              <a:spLocks noChangeArrowheads="1"/>
            </p:cNvSpPr>
            <p:nvPr/>
          </p:nvSpPr>
          <p:spPr bwMode="auto">
            <a:xfrm>
              <a:off x="4335463" y="4605338"/>
              <a:ext cx="185738" cy="185737"/>
            </a:xfrm>
            <a:prstGeom prst="ellipse">
              <a:avLst/>
            </a:prstGeom>
            <a:noFill/>
            <a:ln w="1587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89592" tIns="44794" rIns="89592" bIns="44794" numCol="1" anchor="t" anchorCtr="0" compatLnSpc="1">
              <a:prstTxWarp prst="textNoShape">
                <a:avLst/>
              </a:prstTxWarp>
            </a:bodyPr>
            <a:lstStyle/>
            <a:p>
              <a:pPr marL="0" marR="0" lvl="0" indent="0" algn="l" defTabSz="913699" rtl="0" eaLnBrk="1" fontAlgn="auto" latinLnBrk="0" hangingPunct="1">
                <a:lnSpc>
                  <a:spcPct val="100000"/>
                </a:lnSpc>
                <a:spcBef>
                  <a:spcPts val="0"/>
                </a:spcBef>
                <a:spcAft>
                  <a:spcPts val="0"/>
                </a:spcAft>
                <a:buClrTx/>
                <a:buSzTx/>
                <a:buFontTx/>
                <a:buNone/>
                <a:tabLst/>
                <a:defRPr/>
              </a:pPr>
              <a:endParaRPr kumimoji="0" lang="en-US" sz="1762"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
          <p:nvSpPr>
            <p:cNvPr id="121" name="Oval 8"/>
            <p:cNvSpPr>
              <a:spLocks noChangeArrowheads="1"/>
            </p:cNvSpPr>
            <p:nvPr/>
          </p:nvSpPr>
          <p:spPr bwMode="auto">
            <a:xfrm>
              <a:off x="4257675" y="4527550"/>
              <a:ext cx="341313" cy="341312"/>
            </a:xfrm>
            <a:prstGeom prst="ellipse">
              <a:avLst/>
            </a:prstGeom>
            <a:noFill/>
            <a:ln w="1587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89592" tIns="44794" rIns="89592" bIns="44794" numCol="1" anchor="t" anchorCtr="0" compatLnSpc="1">
              <a:prstTxWarp prst="textNoShape">
                <a:avLst/>
              </a:prstTxWarp>
            </a:bodyPr>
            <a:lstStyle/>
            <a:p>
              <a:pPr marL="0" marR="0" lvl="0" indent="0" algn="l" defTabSz="913699" rtl="0" eaLnBrk="1" fontAlgn="auto" latinLnBrk="0" hangingPunct="1">
                <a:lnSpc>
                  <a:spcPct val="100000"/>
                </a:lnSpc>
                <a:spcBef>
                  <a:spcPts val="0"/>
                </a:spcBef>
                <a:spcAft>
                  <a:spcPts val="0"/>
                </a:spcAft>
                <a:buClrTx/>
                <a:buSzTx/>
                <a:buFontTx/>
                <a:buNone/>
                <a:tabLst/>
                <a:defRPr/>
              </a:pPr>
              <a:endParaRPr kumimoji="0" lang="en-US" sz="1762"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
          <p:nvSpPr>
            <p:cNvPr id="122" name="Freeform 9"/>
            <p:cNvSpPr>
              <a:spLocks/>
            </p:cNvSpPr>
            <p:nvPr/>
          </p:nvSpPr>
          <p:spPr bwMode="auto">
            <a:xfrm>
              <a:off x="4470400" y="4833938"/>
              <a:ext cx="520700" cy="517525"/>
            </a:xfrm>
            <a:custGeom>
              <a:avLst/>
              <a:gdLst>
                <a:gd name="T0" fmla="*/ 0 w 182"/>
                <a:gd name="T1" fmla="*/ 40 h 180"/>
                <a:gd name="T2" fmla="*/ 65 w 182"/>
                <a:gd name="T3" fmla="*/ 0 h 180"/>
                <a:gd name="T4" fmla="*/ 182 w 182"/>
                <a:gd name="T5" fmla="*/ 138 h 180"/>
                <a:gd name="T6" fmla="*/ 117 w 182"/>
                <a:gd name="T7" fmla="*/ 180 h 180"/>
                <a:gd name="T8" fmla="*/ 0 w 182"/>
                <a:gd name="T9" fmla="*/ 40 h 180"/>
              </a:gdLst>
              <a:ahLst/>
              <a:cxnLst>
                <a:cxn ang="0">
                  <a:pos x="T0" y="T1"/>
                </a:cxn>
                <a:cxn ang="0">
                  <a:pos x="T2" y="T3"/>
                </a:cxn>
                <a:cxn ang="0">
                  <a:pos x="T4" y="T5"/>
                </a:cxn>
                <a:cxn ang="0">
                  <a:pos x="T6" y="T7"/>
                </a:cxn>
                <a:cxn ang="0">
                  <a:pos x="T8" y="T9"/>
                </a:cxn>
              </a:cxnLst>
              <a:rect l="0" t="0" r="r" b="b"/>
              <a:pathLst>
                <a:path w="182" h="180">
                  <a:moveTo>
                    <a:pt x="0" y="40"/>
                  </a:moveTo>
                  <a:cubicBezTo>
                    <a:pt x="0" y="40"/>
                    <a:pt x="43" y="34"/>
                    <a:pt x="65" y="0"/>
                  </a:cubicBezTo>
                  <a:cubicBezTo>
                    <a:pt x="182" y="138"/>
                    <a:pt x="182" y="138"/>
                    <a:pt x="182" y="138"/>
                  </a:cubicBezTo>
                  <a:cubicBezTo>
                    <a:pt x="182" y="138"/>
                    <a:pt x="141" y="137"/>
                    <a:pt x="117" y="180"/>
                  </a:cubicBezTo>
                  <a:lnTo>
                    <a:pt x="0" y="40"/>
                  </a:lnTo>
                  <a:close/>
                </a:path>
              </a:pathLst>
            </a:custGeom>
            <a:noFill/>
            <a:ln w="1587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89592" tIns="44794" rIns="89592" bIns="44794" numCol="1" anchor="t" anchorCtr="0" compatLnSpc="1">
              <a:prstTxWarp prst="textNoShape">
                <a:avLst/>
              </a:prstTxWarp>
            </a:bodyPr>
            <a:lstStyle/>
            <a:p>
              <a:pPr marL="0" marR="0" lvl="0" indent="0" algn="l" defTabSz="913699" rtl="0" eaLnBrk="1" fontAlgn="auto" latinLnBrk="0" hangingPunct="1">
                <a:lnSpc>
                  <a:spcPct val="100000"/>
                </a:lnSpc>
                <a:spcBef>
                  <a:spcPts val="0"/>
                </a:spcBef>
                <a:spcAft>
                  <a:spcPts val="0"/>
                </a:spcAft>
                <a:buClrTx/>
                <a:buSzTx/>
                <a:buFontTx/>
                <a:buNone/>
                <a:tabLst/>
                <a:defRPr/>
              </a:pPr>
              <a:endParaRPr kumimoji="0" lang="en-US" sz="1762"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
          <p:nvSpPr>
            <p:cNvPr id="123" name="Freeform 10"/>
            <p:cNvSpPr>
              <a:spLocks/>
            </p:cNvSpPr>
            <p:nvPr/>
          </p:nvSpPr>
          <p:spPr bwMode="auto">
            <a:xfrm>
              <a:off x="3771900" y="4559300"/>
              <a:ext cx="431800" cy="287337"/>
            </a:xfrm>
            <a:custGeom>
              <a:avLst/>
              <a:gdLst>
                <a:gd name="T0" fmla="*/ 0 w 151"/>
                <a:gd name="T1" fmla="*/ 100 h 100"/>
                <a:gd name="T2" fmla="*/ 0 w 151"/>
                <a:gd name="T3" fmla="*/ 0 h 100"/>
                <a:gd name="T4" fmla="*/ 150 w 151"/>
                <a:gd name="T5" fmla="*/ 9 h 100"/>
                <a:gd name="T6" fmla="*/ 151 w 151"/>
                <a:gd name="T7" fmla="*/ 88 h 100"/>
                <a:gd name="T8" fmla="*/ 0 w 151"/>
                <a:gd name="T9" fmla="*/ 100 h 100"/>
              </a:gdLst>
              <a:ahLst/>
              <a:cxnLst>
                <a:cxn ang="0">
                  <a:pos x="T0" y="T1"/>
                </a:cxn>
                <a:cxn ang="0">
                  <a:pos x="T2" y="T3"/>
                </a:cxn>
                <a:cxn ang="0">
                  <a:pos x="T4" y="T5"/>
                </a:cxn>
                <a:cxn ang="0">
                  <a:pos x="T6" y="T7"/>
                </a:cxn>
                <a:cxn ang="0">
                  <a:pos x="T8" y="T9"/>
                </a:cxn>
              </a:cxnLst>
              <a:rect l="0" t="0" r="r" b="b"/>
              <a:pathLst>
                <a:path w="151" h="100">
                  <a:moveTo>
                    <a:pt x="0" y="100"/>
                  </a:moveTo>
                  <a:cubicBezTo>
                    <a:pt x="0" y="100"/>
                    <a:pt x="22" y="47"/>
                    <a:pt x="0" y="0"/>
                  </a:cubicBezTo>
                  <a:cubicBezTo>
                    <a:pt x="150" y="9"/>
                    <a:pt x="150" y="9"/>
                    <a:pt x="150" y="9"/>
                  </a:cubicBezTo>
                  <a:cubicBezTo>
                    <a:pt x="150" y="9"/>
                    <a:pt x="129" y="51"/>
                    <a:pt x="151" y="88"/>
                  </a:cubicBezTo>
                  <a:lnTo>
                    <a:pt x="0" y="100"/>
                  </a:lnTo>
                  <a:close/>
                </a:path>
              </a:pathLst>
            </a:custGeom>
            <a:noFill/>
            <a:ln w="1587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89592" tIns="44794" rIns="89592" bIns="44794" numCol="1" anchor="t" anchorCtr="0" compatLnSpc="1">
              <a:prstTxWarp prst="textNoShape">
                <a:avLst/>
              </a:prstTxWarp>
            </a:bodyPr>
            <a:lstStyle/>
            <a:p>
              <a:pPr marL="0" marR="0" lvl="0" indent="0" algn="l" defTabSz="913699" rtl="0" eaLnBrk="1" fontAlgn="auto" latinLnBrk="0" hangingPunct="1">
                <a:lnSpc>
                  <a:spcPct val="100000"/>
                </a:lnSpc>
                <a:spcBef>
                  <a:spcPts val="0"/>
                </a:spcBef>
                <a:spcAft>
                  <a:spcPts val="0"/>
                </a:spcAft>
                <a:buClrTx/>
                <a:buSzTx/>
                <a:buFontTx/>
                <a:buNone/>
                <a:tabLst/>
                <a:defRPr/>
              </a:pPr>
              <a:endParaRPr kumimoji="0" lang="en-US" sz="1762"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
          <p:nvSpPr>
            <p:cNvPr id="124" name="Freeform 11"/>
            <p:cNvSpPr>
              <a:spLocks/>
            </p:cNvSpPr>
            <p:nvPr/>
          </p:nvSpPr>
          <p:spPr bwMode="auto">
            <a:xfrm>
              <a:off x="3422650" y="4911725"/>
              <a:ext cx="614363" cy="519112"/>
            </a:xfrm>
            <a:custGeom>
              <a:avLst/>
              <a:gdLst>
                <a:gd name="T0" fmla="*/ 0 w 215"/>
                <a:gd name="T1" fmla="*/ 40 h 181"/>
                <a:gd name="T2" fmla="*/ 107 w 215"/>
                <a:gd name="T3" fmla="*/ 0 h 181"/>
                <a:gd name="T4" fmla="*/ 185 w 215"/>
                <a:gd name="T5" fmla="*/ 132 h 181"/>
                <a:gd name="T6" fmla="*/ 215 w 215"/>
                <a:gd name="T7" fmla="*/ 132 h 181"/>
                <a:gd name="T8" fmla="*/ 215 w 215"/>
                <a:gd name="T9" fmla="*/ 181 h 181"/>
                <a:gd name="T10" fmla="*/ 9 w 215"/>
                <a:gd name="T11" fmla="*/ 181 h 181"/>
                <a:gd name="T12" fmla="*/ 9 w 215"/>
                <a:gd name="T13" fmla="*/ 137 h 181"/>
                <a:gd name="T14" fmla="*/ 39 w 215"/>
                <a:gd name="T15" fmla="*/ 137 h 181"/>
                <a:gd name="T16" fmla="*/ 0 w 215"/>
                <a:gd name="T17" fmla="*/ 4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5" h="181">
                  <a:moveTo>
                    <a:pt x="0" y="40"/>
                  </a:moveTo>
                  <a:cubicBezTo>
                    <a:pt x="0" y="40"/>
                    <a:pt x="62" y="43"/>
                    <a:pt x="107" y="0"/>
                  </a:cubicBezTo>
                  <a:cubicBezTo>
                    <a:pt x="185" y="132"/>
                    <a:pt x="185" y="132"/>
                    <a:pt x="185" y="132"/>
                  </a:cubicBezTo>
                  <a:cubicBezTo>
                    <a:pt x="215" y="132"/>
                    <a:pt x="215" y="132"/>
                    <a:pt x="215" y="132"/>
                  </a:cubicBezTo>
                  <a:cubicBezTo>
                    <a:pt x="215" y="181"/>
                    <a:pt x="215" y="181"/>
                    <a:pt x="215" y="181"/>
                  </a:cubicBezTo>
                  <a:cubicBezTo>
                    <a:pt x="9" y="181"/>
                    <a:pt x="9" y="181"/>
                    <a:pt x="9" y="181"/>
                  </a:cubicBezTo>
                  <a:cubicBezTo>
                    <a:pt x="9" y="137"/>
                    <a:pt x="9" y="137"/>
                    <a:pt x="9" y="137"/>
                  </a:cubicBezTo>
                  <a:cubicBezTo>
                    <a:pt x="39" y="137"/>
                    <a:pt x="39" y="137"/>
                    <a:pt x="39" y="137"/>
                  </a:cubicBezTo>
                  <a:lnTo>
                    <a:pt x="0" y="40"/>
                  </a:lnTo>
                  <a:close/>
                </a:path>
              </a:pathLst>
            </a:custGeom>
            <a:noFill/>
            <a:ln w="1587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89592" tIns="44794" rIns="89592" bIns="44794" numCol="1" anchor="t" anchorCtr="0" compatLnSpc="1">
              <a:prstTxWarp prst="textNoShape">
                <a:avLst/>
              </a:prstTxWarp>
            </a:bodyPr>
            <a:lstStyle/>
            <a:p>
              <a:pPr marL="0" marR="0" lvl="0" indent="0" algn="l" defTabSz="913699" rtl="0" eaLnBrk="1" fontAlgn="auto" latinLnBrk="0" hangingPunct="1">
                <a:lnSpc>
                  <a:spcPct val="100000"/>
                </a:lnSpc>
                <a:spcBef>
                  <a:spcPts val="0"/>
                </a:spcBef>
                <a:spcAft>
                  <a:spcPts val="0"/>
                </a:spcAft>
                <a:buClrTx/>
                <a:buSzTx/>
                <a:buFontTx/>
                <a:buNone/>
                <a:tabLst/>
                <a:defRPr/>
              </a:pPr>
              <a:endParaRPr kumimoji="0" lang="en-US" sz="1762"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
          <p:nvSpPr>
            <p:cNvPr id="125" name="Freeform 12"/>
            <p:cNvSpPr>
              <a:spLocks/>
            </p:cNvSpPr>
            <p:nvPr/>
          </p:nvSpPr>
          <p:spPr bwMode="auto">
            <a:xfrm>
              <a:off x="3333750" y="5514975"/>
              <a:ext cx="1857375" cy="373062"/>
            </a:xfrm>
            <a:custGeom>
              <a:avLst/>
              <a:gdLst>
                <a:gd name="T0" fmla="*/ 119 w 1170"/>
                <a:gd name="T1" fmla="*/ 0 h 235"/>
                <a:gd name="T2" fmla="*/ 416 w 1170"/>
                <a:gd name="T3" fmla="*/ 0 h 235"/>
                <a:gd name="T4" fmla="*/ 416 w 1170"/>
                <a:gd name="T5" fmla="*/ 70 h 235"/>
                <a:gd name="T6" fmla="*/ 481 w 1170"/>
                <a:gd name="T7" fmla="*/ 70 h 235"/>
                <a:gd name="T8" fmla="*/ 481 w 1170"/>
                <a:gd name="T9" fmla="*/ 172 h 235"/>
                <a:gd name="T10" fmla="*/ 1170 w 1170"/>
                <a:gd name="T11" fmla="*/ 172 h 235"/>
                <a:gd name="T12" fmla="*/ 1170 w 1170"/>
                <a:gd name="T13" fmla="*/ 235 h 235"/>
                <a:gd name="T14" fmla="*/ 0 w 1170"/>
                <a:gd name="T15" fmla="*/ 235 h 235"/>
                <a:gd name="T16" fmla="*/ 0 w 1170"/>
                <a:gd name="T17" fmla="*/ 181 h 235"/>
                <a:gd name="T18" fmla="*/ 45 w 1170"/>
                <a:gd name="T19" fmla="*/ 181 h 235"/>
                <a:gd name="T20" fmla="*/ 45 w 1170"/>
                <a:gd name="T21" fmla="*/ 88 h 235"/>
                <a:gd name="T22" fmla="*/ 113 w 1170"/>
                <a:gd name="T23" fmla="*/ 88 h 235"/>
                <a:gd name="T24" fmla="*/ 119 w 1170"/>
                <a:gd name="T25"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0" h="235">
                  <a:moveTo>
                    <a:pt x="119" y="0"/>
                  </a:moveTo>
                  <a:lnTo>
                    <a:pt x="416" y="0"/>
                  </a:lnTo>
                  <a:lnTo>
                    <a:pt x="416" y="70"/>
                  </a:lnTo>
                  <a:lnTo>
                    <a:pt x="481" y="70"/>
                  </a:lnTo>
                  <a:lnTo>
                    <a:pt x="481" y="172"/>
                  </a:lnTo>
                  <a:lnTo>
                    <a:pt x="1170" y="172"/>
                  </a:lnTo>
                  <a:lnTo>
                    <a:pt x="1170" y="235"/>
                  </a:lnTo>
                  <a:lnTo>
                    <a:pt x="0" y="235"/>
                  </a:lnTo>
                  <a:lnTo>
                    <a:pt x="0" y="181"/>
                  </a:lnTo>
                  <a:lnTo>
                    <a:pt x="45" y="181"/>
                  </a:lnTo>
                  <a:lnTo>
                    <a:pt x="45" y="88"/>
                  </a:lnTo>
                  <a:lnTo>
                    <a:pt x="113" y="88"/>
                  </a:lnTo>
                  <a:lnTo>
                    <a:pt x="119" y="0"/>
                  </a:lnTo>
                  <a:close/>
                </a:path>
              </a:pathLst>
            </a:custGeom>
            <a:noFill/>
            <a:ln w="1587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89592" tIns="44794" rIns="89592" bIns="44794" numCol="1" anchor="t" anchorCtr="0" compatLnSpc="1">
              <a:prstTxWarp prst="textNoShape">
                <a:avLst/>
              </a:prstTxWarp>
            </a:bodyPr>
            <a:lstStyle/>
            <a:p>
              <a:pPr marL="0" marR="0" lvl="0" indent="0" algn="l" defTabSz="913699" rtl="0" eaLnBrk="1" fontAlgn="auto" latinLnBrk="0" hangingPunct="1">
                <a:lnSpc>
                  <a:spcPct val="100000"/>
                </a:lnSpc>
                <a:spcBef>
                  <a:spcPts val="0"/>
                </a:spcBef>
                <a:spcAft>
                  <a:spcPts val="0"/>
                </a:spcAft>
                <a:buClrTx/>
                <a:buSzTx/>
                <a:buFontTx/>
                <a:buNone/>
                <a:tabLst/>
                <a:defRPr/>
              </a:pPr>
              <a:endParaRPr kumimoji="0" lang="en-US" sz="1762"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
          <p:nvSpPr>
            <p:cNvPr id="126" name="Freeform 13"/>
            <p:cNvSpPr>
              <a:spLocks/>
            </p:cNvSpPr>
            <p:nvPr/>
          </p:nvSpPr>
          <p:spPr bwMode="auto">
            <a:xfrm>
              <a:off x="4873625" y="5305425"/>
              <a:ext cx="252413" cy="387350"/>
            </a:xfrm>
            <a:custGeom>
              <a:avLst/>
              <a:gdLst>
                <a:gd name="T0" fmla="*/ 88 w 88"/>
                <a:gd name="T1" fmla="*/ 44 h 135"/>
                <a:gd name="T2" fmla="*/ 44 w 88"/>
                <a:gd name="T3" fmla="*/ 0 h 135"/>
                <a:gd name="T4" fmla="*/ 0 w 88"/>
                <a:gd name="T5" fmla="*/ 44 h 135"/>
                <a:gd name="T6" fmla="*/ 24 w 88"/>
                <a:gd name="T7" fmla="*/ 79 h 135"/>
                <a:gd name="T8" fmla="*/ 25 w 88"/>
                <a:gd name="T9" fmla="*/ 115 h 135"/>
                <a:gd name="T10" fmla="*/ 37 w 88"/>
                <a:gd name="T11" fmla="*/ 115 h 135"/>
                <a:gd name="T12" fmla="*/ 44 w 88"/>
                <a:gd name="T13" fmla="*/ 135 h 135"/>
                <a:gd name="T14" fmla="*/ 53 w 88"/>
                <a:gd name="T15" fmla="*/ 115 h 135"/>
                <a:gd name="T16" fmla="*/ 68 w 88"/>
                <a:gd name="T17" fmla="*/ 115 h 135"/>
                <a:gd name="T18" fmla="*/ 68 w 88"/>
                <a:gd name="T19" fmla="*/ 81 h 135"/>
                <a:gd name="T20" fmla="*/ 88 w 88"/>
                <a:gd name="T21" fmla="*/ 4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8" h="135">
                  <a:moveTo>
                    <a:pt x="88" y="44"/>
                  </a:moveTo>
                  <a:cubicBezTo>
                    <a:pt x="88" y="20"/>
                    <a:pt x="68" y="0"/>
                    <a:pt x="44" y="0"/>
                  </a:cubicBezTo>
                  <a:cubicBezTo>
                    <a:pt x="20" y="0"/>
                    <a:pt x="0" y="20"/>
                    <a:pt x="0" y="44"/>
                  </a:cubicBezTo>
                  <a:cubicBezTo>
                    <a:pt x="0" y="59"/>
                    <a:pt x="11" y="74"/>
                    <a:pt x="24" y="79"/>
                  </a:cubicBezTo>
                  <a:cubicBezTo>
                    <a:pt x="25" y="115"/>
                    <a:pt x="25" y="115"/>
                    <a:pt x="25" y="115"/>
                  </a:cubicBezTo>
                  <a:cubicBezTo>
                    <a:pt x="37" y="115"/>
                    <a:pt x="37" y="115"/>
                    <a:pt x="37" y="115"/>
                  </a:cubicBezTo>
                  <a:cubicBezTo>
                    <a:pt x="44" y="135"/>
                    <a:pt x="44" y="135"/>
                    <a:pt x="44" y="135"/>
                  </a:cubicBezTo>
                  <a:cubicBezTo>
                    <a:pt x="53" y="115"/>
                    <a:pt x="53" y="115"/>
                    <a:pt x="53" y="115"/>
                  </a:cubicBezTo>
                  <a:cubicBezTo>
                    <a:pt x="68" y="115"/>
                    <a:pt x="68" y="115"/>
                    <a:pt x="68" y="115"/>
                  </a:cubicBezTo>
                  <a:cubicBezTo>
                    <a:pt x="68" y="81"/>
                    <a:pt x="68" y="81"/>
                    <a:pt x="68" y="81"/>
                  </a:cubicBezTo>
                  <a:cubicBezTo>
                    <a:pt x="80" y="73"/>
                    <a:pt x="88" y="59"/>
                    <a:pt x="88" y="44"/>
                  </a:cubicBezTo>
                  <a:close/>
                </a:path>
              </a:pathLst>
            </a:custGeom>
            <a:noFill/>
            <a:ln w="1587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89592" tIns="44794" rIns="89592" bIns="44794" numCol="1" anchor="t" anchorCtr="0" compatLnSpc="1">
              <a:prstTxWarp prst="textNoShape">
                <a:avLst/>
              </a:prstTxWarp>
            </a:bodyPr>
            <a:lstStyle/>
            <a:p>
              <a:pPr marL="0" marR="0" lvl="0" indent="0" algn="l" defTabSz="913699" rtl="0" eaLnBrk="1" fontAlgn="auto" latinLnBrk="0" hangingPunct="1">
                <a:lnSpc>
                  <a:spcPct val="100000"/>
                </a:lnSpc>
                <a:spcBef>
                  <a:spcPts val="0"/>
                </a:spcBef>
                <a:spcAft>
                  <a:spcPts val="0"/>
                </a:spcAft>
                <a:buClrTx/>
                <a:buSzTx/>
                <a:buFontTx/>
                <a:buNone/>
                <a:tabLst/>
                <a:defRPr/>
              </a:pPr>
              <a:endParaRPr kumimoji="0" lang="en-US" sz="1762"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grpSp>
    </p:spTree>
    <p:extLst>
      <p:ext uri="{BB962C8B-B14F-4D97-AF65-F5344CB8AC3E}">
        <p14:creationId xmlns:p14="http://schemas.microsoft.com/office/powerpoint/2010/main" val="855559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Rectangle 114">
            <a:extLst>
              <a:ext uri="{FF2B5EF4-FFF2-40B4-BE49-F238E27FC236}">
                <a16:creationId xmlns:a16="http://schemas.microsoft.com/office/drawing/2014/main" id="{0933B1F1-A8A2-47CF-B014-7BCFBA2AA0C9}"/>
              </a:ext>
            </a:extLst>
          </p:cNvPr>
          <p:cNvSpPr/>
          <p:nvPr/>
        </p:nvSpPr>
        <p:spPr bwMode="auto">
          <a:xfrm>
            <a:off x="-1" y="5783263"/>
            <a:ext cx="12436475" cy="121126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40" name="Freeform: Shape 639">
            <a:extLst>
              <a:ext uri="{FF2B5EF4-FFF2-40B4-BE49-F238E27FC236}">
                <a16:creationId xmlns:a16="http://schemas.microsoft.com/office/drawing/2014/main" id="{E8D5F7D6-9714-4A92-A1E1-C2B9AE2D89F7}"/>
              </a:ext>
            </a:extLst>
          </p:cNvPr>
          <p:cNvSpPr/>
          <p:nvPr/>
        </p:nvSpPr>
        <p:spPr bwMode="auto">
          <a:xfrm>
            <a:off x="2812750" y="1194443"/>
            <a:ext cx="5285682" cy="4588819"/>
          </a:xfrm>
          <a:custGeom>
            <a:avLst/>
            <a:gdLst>
              <a:gd name="connsiteX0" fmla="*/ 2749851 w 5285682"/>
              <a:gd name="connsiteY0" fmla="*/ 2257 h 4588819"/>
              <a:gd name="connsiteX1" fmla="*/ 4891956 w 5285682"/>
              <a:gd name="connsiteY1" fmla="*/ 1257478 h 4588819"/>
              <a:gd name="connsiteX2" fmla="*/ 5205802 w 5285682"/>
              <a:gd name="connsiteY2" fmla="*/ 1993958 h 4588819"/>
              <a:gd name="connsiteX3" fmla="*/ 4537319 w 5285682"/>
              <a:gd name="connsiteY3" fmla="*/ 4487928 h 4588819"/>
              <a:gd name="connsiteX4" fmla="*/ 4430799 w 5285682"/>
              <a:gd name="connsiteY4" fmla="*/ 4588819 h 4588819"/>
              <a:gd name="connsiteX5" fmla="*/ 855944 w 5285682"/>
              <a:gd name="connsiteY5" fmla="*/ 4588819 h 4588819"/>
              <a:gd name="connsiteX6" fmla="*/ 712532 w 5285682"/>
              <a:gd name="connsiteY6" fmla="*/ 4450010 h 4588819"/>
              <a:gd name="connsiteX7" fmla="*/ 395402 w 5285682"/>
              <a:gd name="connsiteY7" fmla="*/ 4029474 h 4588819"/>
              <a:gd name="connsiteX8" fmla="*/ 1255563 w 5285682"/>
              <a:gd name="connsiteY8" fmla="*/ 393728 h 4588819"/>
              <a:gd name="connsiteX9" fmla="*/ 2749851 w 5285682"/>
              <a:gd name="connsiteY9" fmla="*/ 2257 h 458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85682" h="4588819">
                <a:moveTo>
                  <a:pt x="2749851" y="2257"/>
                </a:moveTo>
                <a:cubicBezTo>
                  <a:pt x="3597477" y="37294"/>
                  <a:pt x="4413199" y="479137"/>
                  <a:pt x="4891956" y="1257478"/>
                </a:cubicBezTo>
                <a:cubicBezTo>
                  <a:pt x="5034651" y="1489233"/>
                  <a:pt x="5138848" y="1741014"/>
                  <a:pt x="5205802" y="1993958"/>
                </a:cubicBezTo>
                <a:cubicBezTo>
                  <a:pt x="5428671" y="2879136"/>
                  <a:pt x="5178662" y="3829032"/>
                  <a:pt x="4537319" y="4487928"/>
                </a:cubicBezTo>
                <a:lnTo>
                  <a:pt x="4430799" y="4588819"/>
                </a:lnTo>
                <a:lnTo>
                  <a:pt x="855944" y="4588819"/>
                </a:lnTo>
                <a:lnTo>
                  <a:pt x="712532" y="4450010"/>
                </a:lnTo>
                <a:cubicBezTo>
                  <a:pt x="594957" y="4323858"/>
                  <a:pt x="488614" y="4183606"/>
                  <a:pt x="395402" y="4029474"/>
                </a:cubicBezTo>
                <a:cubicBezTo>
                  <a:pt x="-373801" y="2788287"/>
                  <a:pt x="14307" y="1162910"/>
                  <a:pt x="1255563" y="393728"/>
                </a:cubicBezTo>
                <a:cubicBezTo>
                  <a:pt x="1721216" y="106663"/>
                  <a:pt x="2241276" y="-18765"/>
                  <a:pt x="2749851" y="2257"/>
                </a:cubicBezTo>
                <a:close/>
              </a:path>
            </a:pathLst>
          </a:custGeom>
          <a:solidFill>
            <a:srgbClr val="0078D7">
              <a:lumMod val="20000"/>
              <a:lumOff val="8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err="1">
              <a:ln>
                <a:noFill/>
              </a:ln>
              <a:solidFill>
                <a:srgbClr val="FFFFFF"/>
              </a:solidFill>
              <a:effectLst/>
              <a:uLnTx/>
              <a:uFillTx/>
              <a:latin typeface="Segoe UI"/>
              <a:ea typeface="+mn-ea"/>
              <a:cs typeface="+mn-cs"/>
            </a:endParaRPr>
          </a:p>
        </p:txBody>
      </p:sp>
      <p:grpSp>
        <p:nvGrpSpPr>
          <p:cNvPr id="522" name="Group 521">
            <a:extLst>
              <a:ext uri="{FF2B5EF4-FFF2-40B4-BE49-F238E27FC236}">
                <a16:creationId xmlns:a16="http://schemas.microsoft.com/office/drawing/2014/main" id="{E00436E2-DAA0-4BFA-8D69-38E1565016F1}"/>
              </a:ext>
            </a:extLst>
          </p:cNvPr>
          <p:cNvGrpSpPr/>
          <p:nvPr/>
        </p:nvGrpSpPr>
        <p:grpSpPr>
          <a:xfrm>
            <a:off x="4011507" y="1079948"/>
            <a:ext cx="3943637" cy="4524673"/>
            <a:chOff x="4091643" y="1100766"/>
            <a:chExt cx="4023285" cy="4616057"/>
          </a:xfrm>
          <a:solidFill>
            <a:srgbClr val="BAD80A">
              <a:lumMod val="60000"/>
              <a:lumOff val="40000"/>
            </a:srgbClr>
          </a:solidFill>
        </p:grpSpPr>
        <p:sp>
          <p:nvSpPr>
            <p:cNvPr id="523" name="Freeform 7">
              <a:extLst>
                <a:ext uri="{FF2B5EF4-FFF2-40B4-BE49-F238E27FC236}">
                  <a16:creationId xmlns:a16="http://schemas.microsoft.com/office/drawing/2014/main" id="{148FD80D-0E1B-4751-82D9-09625420A1DF}"/>
                </a:ext>
              </a:extLst>
            </p:cNvPr>
            <p:cNvSpPr>
              <a:spLocks/>
            </p:cNvSpPr>
            <p:nvPr/>
          </p:nvSpPr>
          <p:spPr bwMode="auto">
            <a:xfrm rot="21150042">
              <a:off x="4091643" y="3519287"/>
              <a:ext cx="2583423" cy="2197536"/>
            </a:xfrm>
            <a:custGeom>
              <a:avLst/>
              <a:gdLst>
                <a:gd name="T0" fmla="*/ 105 w 682"/>
                <a:gd name="T1" fmla="*/ 198 h 581"/>
                <a:gd name="T2" fmla="*/ 15 w 682"/>
                <a:gd name="T3" fmla="*/ 148 h 581"/>
                <a:gd name="T4" fmla="*/ 2 w 682"/>
                <a:gd name="T5" fmla="*/ 185 h 581"/>
                <a:gd name="T6" fmla="*/ 5 w 682"/>
                <a:gd name="T7" fmla="*/ 200 h 581"/>
                <a:gd name="T8" fmla="*/ 31 w 682"/>
                <a:gd name="T9" fmla="*/ 224 h 581"/>
                <a:gd name="T10" fmla="*/ 31 w 682"/>
                <a:gd name="T11" fmla="*/ 256 h 581"/>
                <a:gd name="T12" fmla="*/ 38 w 682"/>
                <a:gd name="T13" fmla="*/ 268 h 581"/>
                <a:gd name="T14" fmla="*/ 153 w 682"/>
                <a:gd name="T15" fmla="*/ 327 h 581"/>
                <a:gd name="T16" fmla="*/ 165 w 682"/>
                <a:gd name="T17" fmla="*/ 327 h 581"/>
                <a:gd name="T18" fmla="*/ 210 w 682"/>
                <a:gd name="T19" fmla="*/ 307 h 581"/>
                <a:gd name="T20" fmla="*/ 213 w 682"/>
                <a:gd name="T21" fmla="*/ 305 h 581"/>
                <a:gd name="T22" fmla="*/ 256 w 682"/>
                <a:gd name="T23" fmla="*/ 265 h 581"/>
                <a:gd name="T24" fmla="*/ 276 w 682"/>
                <a:gd name="T25" fmla="*/ 273 h 581"/>
                <a:gd name="T26" fmla="*/ 287 w 682"/>
                <a:gd name="T27" fmla="*/ 272 h 581"/>
                <a:gd name="T28" fmla="*/ 304 w 682"/>
                <a:gd name="T29" fmla="*/ 265 h 581"/>
                <a:gd name="T30" fmla="*/ 314 w 682"/>
                <a:gd name="T31" fmla="*/ 271 h 581"/>
                <a:gd name="T32" fmla="*/ 330 w 682"/>
                <a:gd name="T33" fmla="*/ 307 h 581"/>
                <a:gd name="T34" fmla="*/ 335 w 682"/>
                <a:gd name="T35" fmla="*/ 312 h 581"/>
                <a:gd name="T36" fmla="*/ 372 w 682"/>
                <a:gd name="T37" fmla="*/ 339 h 581"/>
                <a:gd name="T38" fmla="*/ 411 w 682"/>
                <a:gd name="T39" fmla="*/ 387 h 581"/>
                <a:gd name="T40" fmla="*/ 416 w 682"/>
                <a:gd name="T41" fmla="*/ 443 h 581"/>
                <a:gd name="T42" fmla="*/ 497 w 682"/>
                <a:gd name="T43" fmla="*/ 531 h 581"/>
                <a:gd name="T44" fmla="*/ 497 w 682"/>
                <a:gd name="T45" fmla="*/ 531 h 581"/>
                <a:gd name="T46" fmla="*/ 550 w 682"/>
                <a:gd name="T47" fmla="*/ 577 h 581"/>
                <a:gd name="T48" fmla="*/ 564 w 682"/>
                <a:gd name="T49" fmla="*/ 579 h 581"/>
                <a:gd name="T50" fmla="*/ 613 w 682"/>
                <a:gd name="T51" fmla="*/ 557 h 581"/>
                <a:gd name="T52" fmla="*/ 620 w 682"/>
                <a:gd name="T53" fmla="*/ 549 h 581"/>
                <a:gd name="T54" fmla="*/ 670 w 682"/>
                <a:gd name="T55" fmla="*/ 401 h 581"/>
                <a:gd name="T56" fmla="*/ 666 w 682"/>
                <a:gd name="T57" fmla="*/ 386 h 581"/>
                <a:gd name="T58" fmla="*/ 654 w 682"/>
                <a:gd name="T59" fmla="*/ 378 h 581"/>
                <a:gd name="T60" fmla="*/ 681 w 682"/>
                <a:gd name="T61" fmla="*/ 316 h 581"/>
                <a:gd name="T62" fmla="*/ 679 w 682"/>
                <a:gd name="T63" fmla="*/ 302 h 581"/>
                <a:gd name="T64" fmla="*/ 644 w 682"/>
                <a:gd name="T65" fmla="*/ 252 h 581"/>
                <a:gd name="T66" fmla="*/ 629 w 682"/>
                <a:gd name="T67" fmla="*/ 227 h 581"/>
                <a:gd name="T68" fmla="*/ 634 w 682"/>
                <a:gd name="T69" fmla="*/ 156 h 581"/>
                <a:gd name="T70" fmla="*/ 664 w 682"/>
                <a:gd name="T71" fmla="*/ 116 h 581"/>
                <a:gd name="T72" fmla="*/ 666 w 682"/>
                <a:gd name="T73" fmla="*/ 107 h 581"/>
                <a:gd name="T74" fmla="*/ 659 w 682"/>
                <a:gd name="T75" fmla="*/ 24 h 581"/>
                <a:gd name="T76" fmla="*/ 658 w 682"/>
                <a:gd name="T77" fmla="*/ 20 h 581"/>
                <a:gd name="T78" fmla="*/ 653 w 682"/>
                <a:gd name="T79" fmla="*/ 9 h 581"/>
                <a:gd name="T80" fmla="*/ 644 w 682"/>
                <a:gd name="T81" fmla="*/ 1 h 581"/>
                <a:gd name="T82" fmla="*/ 632 w 682"/>
                <a:gd name="T83" fmla="*/ 4 h 581"/>
                <a:gd name="T84" fmla="*/ 574 w 682"/>
                <a:gd name="T85" fmla="*/ 55 h 581"/>
                <a:gd name="T86" fmla="*/ 541 w 682"/>
                <a:gd name="T87" fmla="*/ 33 h 581"/>
                <a:gd name="T88" fmla="*/ 105 w 682"/>
                <a:gd name="T89" fmla="*/ 198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82" h="581">
                  <a:moveTo>
                    <a:pt x="105" y="198"/>
                  </a:moveTo>
                  <a:cubicBezTo>
                    <a:pt x="72" y="186"/>
                    <a:pt x="42" y="168"/>
                    <a:pt x="15" y="148"/>
                  </a:cubicBezTo>
                  <a:cubicBezTo>
                    <a:pt x="2" y="185"/>
                    <a:pt x="2" y="185"/>
                    <a:pt x="2" y="185"/>
                  </a:cubicBezTo>
                  <a:cubicBezTo>
                    <a:pt x="0" y="190"/>
                    <a:pt x="1" y="196"/>
                    <a:pt x="5" y="200"/>
                  </a:cubicBezTo>
                  <a:cubicBezTo>
                    <a:pt x="31" y="224"/>
                    <a:pt x="31" y="224"/>
                    <a:pt x="31" y="224"/>
                  </a:cubicBezTo>
                  <a:cubicBezTo>
                    <a:pt x="31" y="256"/>
                    <a:pt x="31" y="256"/>
                    <a:pt x="31" y="256"/>
                  </a:cubicBezTo>
                  <a:cubicBezTo>
                    <a:pt x="31" y="261"/>
                    <a:pt x="34" y="266"/>
                    <a:pt x="38" y="268"/>
                  </a:cubicBezTo>
                  <a:cubicBezTo>
                    <a:pt x="153" y="327"/>
                    <a:pt x="153" y="327"/>
                    <a:pt x="153" y="327"/>
                  </a:cubicBezTo>
                  <a:cubicBezTo>
                    <a:pt x="157" y="329"/>
                    <a:pt x="161" y="329"/>
                    <a:pt x="165" y="327"/>
                  </a:cubicBezTo>
                  <a:cubicBezTo>
                    <a:pt x="210" y="307"/>
                    <a:pt x="210" y="307"/>
                    <a:pt x="210" y="307"/>
                  </a:cubicBezTo>
                  <a:cubicBezTo>
                    <a:pt x="211" y="306"/>
                    <a:pt x="212" y="306"/>
                    <a:pt x="213" y="305"/>
                  </a:cubicBezTo>
                  <a:cubicBezTo>
                    <a:pt x="256" y="265"/>
                    <a:pt x="256" y="265"/>
                    <a:pt x="256" y="265"/>
                  </a:cubicBezTo>
                  <a:cubicBezTo>
                    <a:pt x="276" y="273"/>
                    <a:pt x="276" y="273"/>
                    <a:pt x="276" y="273"/>
                  </a:cubicBezTo>
                  <a:cubicBezTo>
                    <a:pt x="280" y="274"/>
                    <a:pt x="283" y="274"/>
                    <a:pt x="287" y="272"/>
                  </a:cubicBezTo>
                  <a:cubicBezTo>
                    <a:pt x="304" y="265"/>
                    <a:pt x="304" y="265"/>
                    <a:pt x="304" y="265"/>
                  </a:cubicBezTo>
                  <a:cubicBezTo>
                    <a:pt x="314" y="271"/>
                    <a:pt x="314" y="271"/>
                    <a:pt x="314" y="271"/>
                  </a:cubicBezTo>
                  <a:cubicBezTo>
                    <a:pt x="330" y="307"/>
                    <a:pt x="330" y="307"/>
                    <a:pt x="330" y="307"/>
                  </a:cubicBezTo>
                  <a:cubicBezTo>
                    <a:pt x="331" y="309"/>
                    <a:pt x="333" y="311"/>
                    <a:pt x="335" y="312"/>
                  </a:cubicBezTo>
                  <a:cubicBezTo>
                    <a:pt x="372" y="339"/>
                    <a:pt x="372" y="339"/>
                    <a:pt x="372" y="339"/>
                  </a:cubicBezTo>
                  <a:cubicBezTo>
                    <a:pt x="411" y="387"/>
                    <a:pt x="411" y="387"/>
                    <a:pt x="411" y="387"/>
                  </a:cubicBezTo>
                  <a:cubicBezTo>
                    <a:pt x="412" y="399"/>
                    <a:pt x="415" y="437"/>
                    <a:pt x="416" y="443"/>
                  </a:cubicBezTo>
                  <a:cubicBezTo>
                    <a:pt x="416" y="448"/>
                    <a:pt x="417" y="454"/>
                    <a:pt x="497" y="531"/>
                  </a:cubicBezTo>
                  <a:cubicBezTo>
                    <a:pt x="497" y="531"/>
                    <a:pt x="497" y="531"/>
                    <a:pt x="497" y="531"/>
                  </a:cubicBezTo>
                  <a:cubicBezTo>
                    <a:pt x="550" y="577"/>
                    <a:pt x="550" y="577"/>
                    <a:pt x="550" y="577"/>
                  </a:cubicBezTo>
                  <a:cubicBezTo>
                    <a:pt x="554" y="580"/>
                    <a:pt x="560" y="581"/>
                    <a:pt x="564" y="579"/>
                  </a:cubicBezTo>
                  <a:cubicBezTo>
                    <a:pt x="613" y="557"/>
                    <a:pt x="613" y="557"/>
                    <a:pt x="613" y="557"/>
                  </a:cubicBezTo>
                  <a:cubicBezTo>
                    <a:pt x="616" y="555"/>
                    <a:pt x="619" y="552"/>
                    <a:pt x="620" y="549"/>
                  </a:cubicBezTo>
                  <a:cubicBezTo>
                    <a:pt x="670" y="401"/>
                    <a:pt x="670" y="401"/>
                    <a:pt x="670" y="401"/>
                  </a:cubicBezTo>
                  <a:cubicBezTo>
                    <a:pt x="672" y="396"/>
                    <a:pt x="670" y="390"/>
                    <a:pt x="666" y="386"/>
                  </a:cubicBezTo>
                  <a:cubicBezTo>
                    <a:pt x="654" y="378"/>
                    <a:pt x="654" y="378"/>
                    <a:pt x="654" y="378"/>
                  </a:cubicBezTo>
                  <a:cubicBezTo>
                    <a:pt x="681" y="316"/>
                    <a:pt x="681" y="316"/>
                    <a:pt x="681" y="316"/>
                  </a:cubicBezTo>
                  <a:cubicBezTo>
                    <a:pt x="682" y="311"/>
                    <a:pt x="682" y="306"/>
                    <a:pt x="679" y="302"/>
                  </a:cubicBezTo>
                  <a:cubicBezTo>
                    <a:pt x="644" y="252"/>
                    <a:pt x="644" y="252"/>
                    <a:pt x="644" y="252"/>
                  </a:cubicBezTo>
                  <a:cubicBezTo>
                    <a:pt x="629" y="227"/>
                    <a:pt x="629" y="227"/>
                    <a:pt x="629" y="227"/>
                  </a:cubicBezTo>
                  <a:cubicBezTo>
                    <a:pt x="634" y="156"/>
                    <a:pt x="634" y="156"/>
                    <a:pt x="634" y="156"/>
                  </a:cubicBezTo>
                  <a:cubicBezTo>
                    <a:pt x="664" y="116"/>
                    <a:pt x="664" y="116"/>
                    <a:pt x="664" y="116"/>
                  </a:cubicBezTo>
                  <a:cubicBezTo>
                    <a:pt x="666" y="114"/>
                    <a:pt x="667" y="110"/>
                    <a:pt x="666" y="107"/>
                  </a:cubicBezTo>
                  <a:cubicBezTo>
                    <a:pt x="659" y="24"/>
                    <a:pt x="659" y="24"/>
                    <a:pt x="659" y="24"/>
                  </a:cubicBezTo>
                  <a:cubicBezTo>
                    <a:pt x="659" y="22"/>
                    <a:pt x="659" y="21"/>
                    <a:pt x="658" y="20"/>
                  </a:cubicBezTo>
                  <a:cubicBezTo>
                    <a:pt x="653" y="9"/>
                    <a:pt x="653" y="9"/>
                    <a:pt x="653" y="9"/>
                  </a:cubicBezTo>
                  <a:cubicBezTo>
                    <a:pt x="651" y="5"/>
                    <a:pt x="648" y="2"/>
                    <a:pt x="644" y="1"/>
                  </a:cubicBezTo>
                  <a:cubicBezTo>
                    <a:pt x="639" y="0"/>
                    <a:pt x="635" y="1"/>
                    <a:pt x="632" y="4"/>
                  </a:cubicBezTo>
                  <a:cubicBezTo>
                    <a:pt x="574" y="55"/>
                    <a:pt x="574" y="55"/>
                    <a:pt x="574" y="55"/>
                  </a:cubicBezTo>
                  <a:cubicBezTo>
                    <a:pt x="541" y="33"/>
                    <a:pt x="541" y="33"/>
                    <a:pt x="541" y="33"/>
                  </a:cubicBezTo>
                  <a:cubicBezTo>
                    <a:pt x="460" y="188"/>
                    <a:pt x="273" y="262"/>
                    <a:pt x="105"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24" name="Freeform 8">
              <a:extLst>
                <a:ext uri="{FF2B5EF4-FFF2-40B4-BE49-F238E27FC236}">
                  <a16:creationId xmlns:a16="http://schemas.microsoft.com/office/drawing/2014/main" id="{D3112651-2512-460A-9AEE-8B9250978B7B}"/>
                </a:ext>
              </a:extLst>
            </p:cNvPr>
            <p:cNvSpPr>
              <a:spLocks/>
            </p:cNvSpPr>
            <p:nvPr/>
          </p:nvSpPr>
          <p:spPr bwMode="auto">
            <a:xfrm rot="21150042">
              <a:off x="5983990" y="2963296"/>
              <a:ext cx="479314" cy="576802"/>
            </a:xfrm>
            <a:custGeom>
              <a:avLst/>
              <a:gdLst>
                <a:gd name="T0" fmla="*/ 0 w 127"/>
                <a:gd name="T1" fmla="*/ 138 h 152"/>
                <a:gd name="T2" fmla="*/ 13 w 127"/>
                <a:gd name="T3" fmla="*/ 148 h 152"/>
                <a:gd name="T4" fmla="*/ 30 w 127"/>
                <a:gd name="T5" fmla="*/ 148 h 152"/>
                <a:gd name="T6" fmla="*/ 100 w 127"/>
                <a:gd name="T7" fmla="*/ 92 h 152"/>
                <a:gd name="T8" fmla="*/ 105 w 127"/>
                <a:gd name="T9" fmla="*/ 86 h 152"/>
                <a:gd name="T10" fmla="*/ 126 w 127"/>
                <a:gd name="T11" fmla="*/ 18 h 152"/>
                <a:gd name="T12" fmla="*/ 124 w 127"/>
                <a:gd name="T13" fmla="*/ 6 h 152"/>
                <a:gd name="T14" fmla="*/ 113 w 127"/>
                <a:gd name="T15" fmla="*/ 0 h 152"/>
                <a:gd name="T16" fmla="*/ 70 w 127"/>
                <a:gd name="T17" fmla="*/ 0 h 152"/>
                <a:gd name="T18" fmla="*/ 64 w 127"/>
                <a:gd name="T19" fmla="*/ 2 h 152"/>
                <a:gd name="T20" fmla="*/ 34 w 127"/>
                <a:gd name="T21" fmla="*/ 16 h 152"/>
                <a:gd name="T22" fmla="*/ 34 w 127"/>
                <a:gd name="T23" fmla="*/ 15 h 152"/>
                <a:gd name="T24" fmla="*/ 12 w 127"/>
                <a:gd name="T25" fmla="*/ 110 h 152"/>
                <a:gd name="T26" fmla="*/ 0 w 127"/>
                <a:gd name="T27" fmla="*/ 13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7" h="152">
                  <a:moveTo>
                    <a:pt x="0" y="138"/>
                  </a:moveTo>
                  <a:cubicBezTo>
                    <a:pt x="13" y="148"/>
                    <a:pt x="13" y="148"/>
                    <a:pt x="13" y="148"/>
                  </a:cubicBezTo>
                  <a:cubicBezTo>
                    <a:pt x="18" y="152"/>
                    <a:pt x="25" y="152"/>
                    <a:pt x="30" y="148"/>
                  </a:cubicBezTo>
                  <a:cubicBezTo>
                    <a:pt x="100" y="92"/>
                    <a:pt x="100" y="92"/>
                    <a:pt x="100" y="92"/>
                  </a:cubicBezTo>
                  <a:cubicBezTo>
                    <a:pt x="102" y="91"/>
                    <a:pt x="104" y="88"/>
                    <a:pt x="105" y="86"/>
                  </a:cubicBezTo>
                  <a:cubicBezTo>
                    <a:pt x="126" y="18"/>
                    <a:pt x="126" y="18"/>
                    <a:pt x="126" y="18"/>
                  </a:cubicBezTo>
                  <a:cubicBezTo>
                    <a:pt x="127" y="14"/>
                    <a:pt x="126" y="9"/>
                    <a:pt x="124" y="6"/>
                  </a:cubicBezTo>
                  <a:cubicBezTo>
                    <a:pt x="121" y="2"/>
                    <a:pt x="117" y="0"/>
                    <a:pt x="113" y="0"/>
                  </a:cubicBezTo>
                  <a:cubicBezTo>
                    <a:pt x="70" y="0"/>
                    <a:pt x="70" y="0"/>
                    <a:pt x="70" y="0"/>
                  </a:cubicBezTo>
                  <a:cubicBezTo>
                    <a:pt x="68" y="0"/>
                    <a:pt x="66" y="1"/>
                    <a:pt x="64" y="2"/>
                  </a:cubicBezTo>
                  <a:cubicBezTo>
                    <a:pt x="34" y="16"/>
                    <a:pt x="34" y="16"/>
                    <a:pt x="34" y="16"/>
                  </a:cubicBezTo>
                  <a:cubicBezTo>
                    <a:pt x="34" y="15"/>
                    <a:pt x="34" y="15"/>
                    <a:pt x="34" y="15"/>
                  </a:cubicBezTo>
                  <a:cubicBezTo>
                    <a:pt x="31" y="47"/>
                    <a:pt x="24" y="79"/>
                    <a:pt x="12" y="110"/>
                  </a:cubicBezTo>
                  <a:cubicBezTo>
                    <a:pt x="9" y="120"/>
                    <a:pt x="5" y="129"/>
                    <a:pt x="0" y="1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25" name="Freeform 9">
              <a:extLst>
                <a:ext uri="{FF2B5EF4-FFF2-40B4-BE49-F238E27FC236}">
                  <a16:creationId xmlns:a16="http://schemas.microsoft.com/office/drawing/2014/main" id="{DD47F3C8-6077-4D4E-8D4C-D295CE9FA829}"/>
                </a:ext>
              </a:extLst>
            </p:cNvPr>
            <p:cNvSpPr>
              <a:spLocks/>
            </p:cNvSpPr>
            <p:nvPr/>
          </p:nvSpPr>
          <p:spPr bwMode="auto">
            <a:xfrm rot="21150042">
              <a:off x="5027895" y="1100766"/>
              <a:ext cx="2904321" cy="2128481"/>
            </a:xfrm>
            <a:custGeom>
              <a:avLst/>
              <a:gdLst>
                <a:gd name="T0" fmla="*/ 768 w 768"/>
                <a:gd name="T1" fmla="*/ 509 h 563"/>
                <a:gd name="T2" fmla="*/ 734 w 768"/>
                <a:gd name="T3" fmla="*/ 417 h 563"/>
                <a:gd name="T4" fmla="*/ 157 w 768"/>
                <a:gd name="T5" fmla="*/ 0 h 563"/>
                <a:gd name="T6" fmla="*/ 110 w 768"/>
                <a:gd name="T7" fmla="*/ 54 h 563"/>
                <a:gd name="T8" fmla="*/ 83 w 768"/>
                <a:gd name="T9" fmla="*/ 45 h 563"/>
                <a:gd name="T10" fmla="*/ 66 w 768"/>
                <a:gd name="T11" fmla="*/ 53 h 563"/>
                <a:gd name="T12" fmla="*/ 53 w 768"/>
                <a:gd name="T13" fmla="*/ 87 h 563"/>
                <a:gd name="T14" fmla="*/ 57 w 768"/>
                <a:gd name="T15" fmla="*/ 102 h 563"/>
                <a:gd name="T16" fmla="*/ 27 w 768"/>
                <a:gd name="T17" fmla="*/ 113 h 563"/>
                <a:gd name="T18" fmla="*/ 24 w 768"/>
                <a:gd name="T19" fmla="*/ 115 h 563"/>
                <a:gd name="T20" fmla="*/ 0 w 768"/>
                <a:gd name="T21" fmla="*/ 131 h 563"/>
                <a:gd name="T22" fmla="*/ 25 w 768"/>
                <a:gd name="T23" fmla="*/ 139 h 563"/>
                <a:gd name="T24" fmla="*/ 251 w 768"/>
                <a:gd name="T25" fmla="*/ 465 h 563"/>
                <a:gd name="T26" fmla="*/ 305 w 768"/>
                <a:gd name="T27" fmla="*/ 453 h 563"/>
                <a:gd name="T28" fmla="*/ 379 w 768"/>
                <a:gd name="T29" fmla="*/ 456 h 563"/>
                <a:gd name="T30" fmla="*/ 413 w 768"/>
                <a:gd name="T31" fmla="*/ 475 h 563"/>
                <a:gd name="T32" fmla="*/ 415 w 768"/>
                <a:gd name="T33" fmla="*/ 476 h 563"/>
                <a:gd name="T34" fmla="*/ 451 w 768"/>
                <a:gd name="T35" fmla="*/ 488 h 563"/>
                <a:gd name="T36" fmla="*/ 478 w 768"/>
                <a:gd name="T37" fmla="*/ 510 h 563"/>
                <a:gd name="T38" fmla="*/ 518 w 768"/>
                <a:gd name="T39" fmla="*/ 555 h 563"/>
                <a:gd name="T40" fmla="*/ 527 w 768"/>
                <a:gd name="T41" fmla="*/ 559 h 563"/>
                <a:gd name="T42" fmla="*/ 554 w 768"/>
                <a:gd name="T43" fmla="*/ 562 h 563"/>
                <a:gd name="T44" fmla="*/ 565 w 768"/>
                <a:gd name="T45" fmla="*/ 558 h 563"/>
                <a:gd name="T46" fmla="*/ 569 w 768"/>
                <a:gd name="T47" fmla="*/ 547 h 563"/>
                <a:gd name="T48" fmla="*/ 564 w 768"/>
                <a:gd name="T49" fmla="*/ 487 h 563"/>
                <a:gd name="T50" fmla="*/ 558 w 768"/>
                <a:gd name="T51" fmla="*/ 477 h 563"/>
                <a:gd name="T52" fmla="*/ 553 w 768"/>
                <a:gd name="T53" fmla="*/ 473 h 563"/>
                <a:gd name="T54" fmla="*/ 561 w 768"/>
                <a:gd name="T55" fmla="*/ 462 h 563"/>
                <a:gd name="T56" fmla="*/ 563 w 768"/>
                <a:gd name="T57" fmla="*/ 457 h 563"/>
                <a:gd name="T58" fmla="*/ 577 w 768"/>
                <a:gd name="T59" fmla="*/ 398 h 563"/>
                <a:gd name="T60" fmla="*/ 605 w 768"/>
                <a:gd name="T61" fmla="*/ 386 h 563"/>
                <a:gd name="T62" fmla="*/ 625 w 768"/>
                <a:gd name="T63" fmla="*/ 403 h 563"/>
                <a:gd name="T64" fmla="*/ 626 w 768"/>
                <a:gd name="T65" fmla="*/ 404 h 563"/>
                <a:gd name="T66" fmla="*/ 648 w 768"/>
                <a:gd name="T67" fmla="*/ 420 h 563"/>
                <a:gd name="T68" fmla="*/ 665 w 768"/>
                <a:gd name="T69" fmla="*/ 419 h 563"/>
                <a:gd name="T70" fmla="*/ 667 w 768"/>
                <a:gd name="T71" fmla="*/ 417 h 563"/>
                <a:gd name="T72" fmla="*/ 705 w 768"/>
                <a:gd name="T73" fmla="*/ 459 h 563"/>
                <a:gd name="T74" fmla="*/ 728 w 768"/>
                <a:gd name="T75" fmla="*/ 490 h 563"/>
                <a:gd name="T76" fmla="*/ 734 w 768"/>
                <a:gd name="T77" fmla="*/ 495 h 563"/>
                <a:gd name="T78" fmla="*/ 768 w 768"/>
                <a:gd name="T79" fmla="*/ 509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68" h="563">
                  <a:moveTo>
                    <a:pt x="768" y="509"/>
                  </a:moveTo>
                  <a:cubicBezTo>
                    <a:pt x="759" y="478"/>
                    <a:pt x="748" y="447"/>
                    <a:pt x="734" y="417"/>
                  </a:cubicBezTo>
                  <a:cubicBezTo>
                    <a:pt x="626" y="176"/>
                    <a:pt x="401" y="25"/>
                    <a:pt x="157" y="0"/>
                  </a:cubicBezTo>
                  <a:cubicBezTo>
                    <a:pt x="110" y="54"/>
                    <a:pt x="110" y="54"/>
                    <a:pt x="110" y="54"/>
                  </a:cubicBezTo>
                  <a:cubicBezTo>
                    <a:pt x="83" y="45"/>
                    <a:pt x="83" y="45"/>
                    <a:pt x="83" y="45"/>
                  </a:cubicBezTo>
                  <a:cubicBezTo>
                    <a:pt x="76" y="43"/>
                    <a:pt x="68" y="46"/>
                    <a:pt x="66" y="53"/>
                  </a:cubicBezTo>
                  <a:cubicBezTo>
                    <a:pt x="53" y="87"/>
                    <a:pt x="53" y="87"/>
                    <a:pt x="53" y="87"/>
                  </a:cubicBezTo>
                  <a:cubicBezTo>
                    <a:pt x="51" y="92"/>
                    <a:pt x="52" y="98"/>
                    <a:pt x="57" y="102"/>
                  </a:cubicBezTo>
                  <a:cubicBezTo>
                    <a:pt x="27" y="113"/>
                    <a:pt x="27" y="113"/>
                    <a:pt x="27" y="113"/>
                  </a:cubicBezTo>
                  <a:cubicBezTo>
                    <a:pt x="26" y="114"/>
                    <a:pt x="25" y="114"/>
                    <a:pt x="24" y="115"/>
                  </a:cubicBezTo>
                  <a:cubicBezTo>
                    <a:pt x="0" y="131"/>
                    <a:pt x="0" y="131"/>
                    <a:pt x="0" y="131"/>
                  </a:cubicBezTo>
                  <a:cubicBezTo>
                    <a:pt x="8" y="133"/>
                    <a:pt x="17" y="136"/>
                    <a:pt x="25" y="139"/>
                  </a:cubicBezTo>
                  <a:cubicBezTo>
                    <a:pt x="165" y="192"/>
                    <a:pt x="250" y="325"/>
                    <a:pt x="251" y="465"/>
                  </a:cubicBezTo>
                  <a:cubicBezTo>
                    <a:pt x="305" y="453"/>
                    <a:pt x="305" y="453"/>
                    <a:pt x="305" y="453"/>
                  </a:cubicBezTo>
                  <a:cubicBezTo>
                    <a:pt x="379" y="456"/>
                    <a:pt x="379" y="456"/>
                    <a:pt x="379" y="456"/>
                  </a:cubicBezTo>
                  <a:cubicBezTo>
                    <a:pt x="413" y="475"/>
                    <a:pt x="413" y="475"/>
                    <a:pt x="413" y="475"/>
                  </a:cubicBezTo>
                  <a:cubicBezTo>
                    <a:pt x="414" y="475"/>
                    <a:pt x="415" y="475"/>
                    <a:pt x="415" y="476"/>
                  </a:cubicBezTo>
                  <a:cubicBezTo>
                    <a:pt x="451" y="488"/>
                    <a:pt x="451" y="488"/>
                    <a:pt x="451" y="488"/>
                  </a:cubicBezTo>
                  <a:cubicBezTo>
                    <a:pt x="478" y="510"/>
                    <a:pt x="478" y="510"/>
                    <a:pt x="478" y="510"/>
                  </a:cubicBezTo>
                  <a:cubicBezTo>
                    <a:pt x="518" y="555"/>
                    <a:pt x="518" y="555"/>
                    <a:pt x="518" y="555"/>
                  </a:cubicBezTo>
                  <a:cubicBezTo>
                    <a:pt x="520" y="557"/>
                    <a:pt x="523" y="559"/>
                    <a:pt x="527" y="559"/>
                  </a:cubicBezTo>
                  <a:cubicBezTo>
                    <a:pt x="554" y="562"/>
                    <a:pt x="554" y="562"/>
                    <a:pt x="554" y="562"/>
                  </a:cubicBezTo>
                  <a:cubicBezTo>
                    <a:pt x="558" y="563"/>
                    <a:pt x="562" y="561"/>
                    <a:pt x="565" y="558"/>
                  </a:cubicBezTo>
                  <a:cubicBezTo>
                    <a:pt x="568" y="555"/>
                    <a:pt x="569" y="551"/>
                    <a:pt x="569" y="547"/>
                  </a:cubicBezTo>
                  <a:cubicBezTo>
                    <a:pt x="564" y="487"/>
                    <a:pt x="564" y="487"/>
                    <a:pt x="564" y="487"/>
                  </a:cubicBezTo>
                  <a:cubicBezTo>
                    <a:pt x="563" y="483"/>
                    <a:pt x="561" y="480"/>
                    <a:pt x="558" y="477"/>
                  </a:cubicBezTo>
                  <a:cubicBezTo>
                    <a:pt x="553" y="473"/>
                    <a:pt x="553" y="473"/>
                    <a:pt x="553" y="473"/>
                  </a:cubicBezTo>
                  <a:cubicBezTo>
                    <a:pt x="561" y="462"/>
                    <a:pt x="561" y="462"/>
                    <a:pt x="561" y="462"/>
                  </a:cubicBezTo>
                  <a:cubicBezTo>
                    <a:pt x="562" y="461"/>
                    <a:pt x="562" y="459"/>
                    <a:pt x="563" y="457"/>
                  </a:cubicBezTo>
                  <a:cubicBezTo>
                    <a:pt x="577" y="398"/>
                    <a:pt x="577" y="398"/>
                    <a:pt x="577" y="398"/>
                  </a:cubicBezTo>
                  <a:cubicBezTo>
                    <a:pt x="605" y="386"/>
                    <a:pt x="605" y="386"/>
                    <a:pt x="605" y="386"/>
                  </a:cubicBezTo>
                  <a:cubicBezTo>
                    <a:pt x="625" y="403"/>
                    <a:pt x="625" y="403"/>
                    <a:pt x="625" y="403"/>
                  </a:cubicBezTo>
                  <a:cubicBezTo>
                    <a:pt x="625" y="403"/>
                    <a:pt x="626" y="403"/>
                    <a:pt x="626" y="404"/>
                  </a:cubicBezTo>
                  <a:cubicBezTo>
                    <a:pt x="648" y="420"/>
                    <a:pt x="648" y="420"/>
                    <a:pt x="648" y="420"/>
                  </a:cubicBezTo>
                  <a:cubicBezTo>
                    <a:pt x="653" y="423"/>
                    <a:pt x="660" y="423"/>
                    <a:pt x="665" y="419"/>
                  </a:cubicBezTo>
                  <a:cubicBezTo>
                    <a:pt x="667" y="417"/>
                    <a:pt x="667" y="417"/>
                    <a:pt x="667" y="417"/>
                  </a:cubicBezTo>
                  <a:cubicBezTo>
                    <a:pt x="705" y="459"/>
                    <a:pt x="705" y="459"/>
                    <a:pt x="705" y="459"/>
                  </a:cubicBezTo>
                  <a:cubicBezTo>
                    <a:pt x="728" y="490"/>
                    <a:pt x="728" y="490"/>
                    <a:pt x="728" y="490"/>
                  </a:cubicBezTo>
                  <a:cubicBezTo>
                    <a:pt x="729" y="492"/>
                    <a:pt x="731" y="494"/>
                    <a:pt x="734" y="495"/>
                  </a:cubicBezTo>
                  <a:lnTo>
                    <a:pt x="768" y="5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26" name="Freeform 10">
              <a:extLst>
                <a:ext uri="{FF2B5EF4-FFF2-40B4-BE49-F238E27FC236}">
                  <a16:creationId xmlns:a16="http://schemas.microsoft.com/office/drawing/2014/main" id="{FFFE6CCA-D570-4671-8A20-6380AB34030D}"/>
                </a:ext>
              </a:extLst>
            </p:cNvPr>
            <p:cNvSpPr>
              <a:spLocks/>
            </p:cNvSpPr>
            <p:nvPr/>
          </p:nvSpPr>
          <p:spPr bwMode="auto">
            <a:xfrm rot="21150042">
              <a:off x="7863085" y="2815768"/>
              <a:ext cx="251843" cy="304650"/>
            </a:xfrm>
            <a:custGeom>
              <a:avLst/>
              <a:gdLst>
                <a:gd name="T0" fmla="*/ 53 w 67"/>
                <a:gd name="T1" fmla="*/ 15 h 80"/>
                <a:gd name="T2" fmla="*/ 21 w 67"/>
                <a:gd name="T3" fmla="*/ 2 h 80"/>
                <a:gd name="T4" fmla="*/ 4 w 67"/>
                <a:gd name="T5" fmla="*/ 9 h 80"/>
                <a:gd name="T6" fmla="*/ 9 w 67"/>
                <a:gd name="T7" fmla="*/ 27 h 80"/>
                <a:gd name="T8" fmla="*/ 39 w 67"/>
                <a:gd name="T9" fmla="*/ 47 h 80"/>
                <a:gd name="T10" fmla="*/ 67 w 67"/>
                <a:gd name="T11" fmla="*/ 80 h 80"/>
                <a:gd name="T12" fmla="*/ 53 w 67"/>
                <a:gd name="T13" fmla="*/ 15 h 80"/>
              </a:gdLst>
              <a:ahLst/>
              <a:cxnLst>
                <a:cxn ang="0">
                  <a:pos x="T0" y="T1"/>
                </a:cxn>
                <a:cxn ang="0">
                  <a:pos x="T2" y="T3"/>
                </a:cxn>
                <a:cxn ang="0">
                  <a:pos x="T4" y="T5"/>
                </a:cxn>
                <a:cxn ang="0">
                  <a:pos x="T6" y="T7"/>
                </a:cxn>
                <a:cxn ang="0">
                  <a:pos x="T8" y="T9"/>
                </a:cxn>
                <a:cxn ang="0">
                  <a:pos x="T10" y="T11"/>
                </a:cxn>
                <a:cxn ang="0">
                  <a:pos x="T12" y="T13"/>
                </a:cxn>
              </a:cxnLst>
              <a:rect l="0" t="0" r="r" b="b"/>
              <a:pathLst>
                <a:path w="67" h="80">
                  <a:moveTo>
                    <a:pt x="53" y="15"/>
                  </a:moveTo>
                  <a:cubicBezTo>
                    <a:pt x="21" y="2"/>
                    <a:pt x="21" y="2"/>
                    <a:pt x="21" y="2"/>
                  </a:cubicBezTo>
                  <a:cubicBezTo>
                    <a:pt x="15" y="0"/>
                    <a:pt x="7" y="3"/>
                    <a:pt x="4" y="9"/>
                  </a:cubicBezTo>
                  <a:cubicBezTo>
                    <a:pt x="0" y="15"/>
                    <a:pt x="3" y="23"/>
                    <a:pt x="9" y="27"/>
                  </a:cubicBezTo>
                  <a:cubicBezTo>
                    <a:pt x="21" y="35"/>
                    <a:pt x="35" y="44"/>
                    <a:pt x="39" y="47"/>
                  </a:cubicBezTo>
                  <a:cubicBezTo>
                    <a:pt x="43" y="51"/>
                    <a:pt x="58" y="68"/>
                    <a:pt x="67" y="80"/>
                  </a:cubicBezTo>
                  <a:cubicBezTo>
                    <a:pt x="64" y="58"/>
                    <a:pt x="59" y="37"/>
                    <a:pt x="53"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27" name="Freeform 11">
              <a:extLst>
                <a:ext uri="{FF2B5EF4-FFF2-40B4-BE49-F238E27FC236}">
                  <a16:creationId xmlns:a16="http://schemas.microsoft.com/office/drawing/2014/main" id="{1453C73F-2849-49C5-9D94-B6ADA2E62E72}"/>
                </a:ext>
              </a:extLst>
            </p:cNvPr>
            <p:cNvSpPr>
              <a:spLocks/>
            </p:cNvSpPr>
            <p:nvPr/>
          </p:nvSpPr>
          <p:spPr bwMode="auto">
            <a:xfrm rot="21150042">
              <a:off x="6712001" y="4249126"/>
              <a:ext cx="280278" cy="613361"/>
            </a:xfrm>
            <a:custGeom>
              <a:avLst/>
              <a:gdLst>
                <a:gd name="T0" fmla="*/ 61 w 74"/>
                <a:gd name="T1" fmla="*/ 35 h 162"/>
                <a:gd name="T2" fmla="*/ 59 w 74"/>
                <a:gd name="T3" fmla="*/ 29 h 162"/>
                <a:gd name="T4" fmla="*/ 44 w 74"/>
                <a:gd name="T5" fmla="*/ 7 h 162"/>
                <a:gd name="T6" fmla="*/ 30 w 74"/>
                <a:gd name="T7" fmla="*/ 1 h 162"/>
                <a:gd name="T8" fmla="*/ 19 w 74"/>
                <a:gd name="T9" fmla="*/ 11 h 162"/>
                <a:gd name="T10" fmla="*/ 5 w 74"/>
                <a:gd name="T11" fmla="*/ 57 h 162"/>
                <a:gd name="T12" fmla="*/ 5 w 74"/>
                <a:gd name="T13" fmla="*/ 58 h 162"/>
                <a:gd name="T14" fmla="*/ 1 w 74"/>
                <a:gd name="T15" fmla="*/ 83 h 162"/>
                <a:gd name="T16" fmla="*/ 1 w 74"/>
                <a:gd name="T17" fmla="*/ 89 h 162"/>
                <a:gd name="T18" fmla="*/ 13 w 74"/>
                <a:gd name="T19" fmla="*/ 126 h 162"/>
                <a:gd name="T20" fmla="*/ 13 w 74"/>
                <a:gd name="T21" fmla="*/ 143 h 162"/>
                <a:gd name="T22" fmla="*/ 25 w 74"/>
                <a:gd name="T23" fmla="*/ 157 h 162"/>
                <a:gd name="T24" fmla="*/ 58 w 74"/>
                <a:gd name="T25" fmla="*/ 161 h 162"/>
                <a:gd name="T26" fmla="*/ 65 w 74"/>
                <a:gd name="T27" fmla="*/ 160 h 162"/>
                <a:gd name="T28" fmla="*/ 69 w 74"/>
                <a:gd name="T29" fmla="*/ 157 h 162"/>
                <a:gd name="T30" fmla="*/ 73 w 74"/>
                <a:gd name="T31" fmla="*/ 146 h 162"/>
                <a:gd name="T32" fmla="*/ 61 w 74"/>
                <a:gd name="T33" fmla="*/ 35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4" h="162">
                  <a:moveTo>
                    <a:pt x="61" y="35"/>
                  </a:moveTo>
                  <a:cubicBezTo>
                    <a:pt x="61" y="33"/>
                    <a:pt x="60" y="31"/>
                    <a:pt x="59" y="29"/>
                  </a:cubicBezTo>
                  <a:cubicBezTo>
                    <a:pt x="44" y="7"/>
                    <a:pt x="44" y="7"/>
                    <a:pt x="44" y="7"/>
                  </a:cubicBezTo>
                  <a:cubicBezTo>
                    <a:pt x="41" y="2"/>
                    <a:pt x="35" y="0"/>
                    <a:pt x="30" y="1"/>
                  </a:cubicBezTo>
                  <a:cubicBezTo>
                    <a:pt x="25" y="2"/>
                    <a:pt x="21" y="5"/>
                    <a:pt x="19" y="11"/>
                  </a:cubicBezTo>
                  <a:cubicBezTo>
                    <a:pt x="5" y="57"/>
                    <a:pt x="5" y="57"/>
                    <a:pt x="5" y="57"/>
                  </a:cubicBezTo>
                  <a:cubicBezTo>
                    <a:pt x="5" y="57"/>
                    <a:pt x="5" y="58"/>
                    <a:pt x="5" y="58"/>
                  </a:cubicBezTo>
                  <a:cubicBezTo>
                    <a:pt x="1" y="83"/>
                    <a:pt x="1" y="83"/>
                    <a:pt x="1" y="83"/>
                  </a:cubicBezTo>
                  <a:cubicBezTo>
                    <a:pt x="0" y="85"/>
                    <a:pt x="1" y="87"/>
                    <a:pt x="1" y="89"/>
                  </a:cubicBezTo>
                  <a:cubicBezTo>
                    <a:pt x="13" y="126"/>
                    <a:pt x="13" y="126"/>
                    <a:pt x="13" y="126"/>
                  </a:cubicBezTo>
                  <a:cubicBezTo>
                    <a:pt x="13" y="143"/>
                    <a:pt x="13" y="143"/>
                    <a:pt x="13" y="143"/>
                  </a:cubicBezTo>
                  <a:cubicBezTo>
                    <a:pt x="12" y="150"/>
                    <a:pt x="18" y="156"/>
                    <a:pt x="25" y="157"/>
                  </a:cubicBezTo>
                  <a:cubicBezTo>
                    <a:pt x="58" y="161"/>
                    <a:pt x="58" y="161"/>
                    <a:pt x="58" y="161"/>
                  </a:cubicBezTo>
                  <a:cubicBezTo>
                    <a:pt x="60" y="162"/>
                    <a:pt x="63" y="161"/>
                    <a:pt x="65" y="160"/>
                  </a:cubicBezTo>
                  <a:cubicBezTo>
                    <a:pt x="67" y="159"/>
                    <a:pt x="68" y="159"/>
                    <a:pt x="69" y="157"/>
                  </a:cubicBezTo>
                  <a:cubicBezTo>
                    <a:pt x="72" y="154"/>
                    <a:pt x="74" y="150"/>
                    <a:pt x="73" y="146"/>
                  </a:cubicBezTo>
                  <a:lnTo>
                    <a:pt x="61"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grpSp>
      <p:sp>
        <p:nvSpPr>
          <p:cNvPr id="450" name="Rectangle 449"/>
          <p:cNvSpPr/>
          <p:nvPr/>
        </p:nvSpPr>
        <p:spPr bwMode="auto">
          <a:xfrm>
            <a:off x="6671441" y="467056"/>
            <a:ext cx="4352926" cy="531620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sz="quarter" idx="4294967295"/>
          </p:nvPr>
        </p:nvSpPr>
        <p:spPr>
          <a:xfrm>
            <a:off x="7405688" y="927100"/>
            <a:ext cx="5030787" cy="4868863"/>
          </a:xfrm>
        </p:spPr>
        <p:txBody>
          <a:bodyPr anchor="ctr" anchorCtr="0">
            <a:noAutofit/>
          </a:bodyPr>
          <a:lstStyle/>
          <a:p>
            <a:pPr marL="0" indent="0">
              <a:buNone/>
            </a:pPr>
            <a:r>
              <a:rPr lang="en-US" sz="2400" dirty="0">
                <a:latin typeface="+mn-lt"/>
              </a:rPr>
              <a:t>Develop and deploy global </a:t>
            </a:r>
            <a:br>
              <a:rPr lang="en-US" sz="2400" dirty="0">
                <a:latin typeface="+mn-lt"/>
              </a:rPr>
            </a:br>
            <a:r>
              <a:rPr lang="en-US" sz="2400" dirty="0">
                <a:latin typeface="+mn-lt"/>
              </a:rPr>
              <a:t>application in Azure</a:t>
            </a:r>
          </a:p>
          <a:p>
            <a:pPr marL="0" indent="0">
              <a:spcBef>
                <a:spcPts val="1200"/>
              </a:spcBef>
              <a:buNone/>
            </a:pPr>
            <a:r>
              <a:rPr lang="en-US" sz="2400" dirty="0">
                <a:latin typeface="+mn-lt"/>
              </a:rPr>
              <a:t>Optionally deploy to Azure Stack Hub </a:t>
            </a:r>
            <a:br>
              <a:rPr lang="en-US" sz="2400" dirty="0">
                <a:latin typeface="+mn-lt"/>
              </a:rPr>
            </a:br>
            <a:r>
              <a:rPr lang="en-US" sz="2400" dirty="0">
                <a:latin typeface="+mn-lt"/>
              </a:rPr>
              <a:t>to handle customer preferences </a:t>
            </a:r>
            <a:br>
              <a:rPr lang="en-US" sz="2400" dirty="0">
                <a:latin typeface="+mn-lt"/>
              </a:rPr>
            </a:br>
            <a:r>
              <a:rPr lang="en-US" sz="2400" dirty="0">
                <a:latin typeface="+mn-lt"/>
              </a:rPr>
              <a:t>for regulations:</a:t>
            </a:r>
          </a:p>
          <a:p>
            <a:pPr marL="228600" lvl="2"/>
            <a:r>
              <a:rPr lang="en-US" sz="2000" dirty="0"/>
              <a:t>Government </a:t>
            </a:r>
          </a:p>
          <a:p>
            <a:pPr marL="228600" lvl="2"/>
            <a:r>
              <a:rPr lang="en-US" sz="2000" dirty="0"/>
              <a:t>Industry</a:t>
            </a:r>
          </a:p>
          <a:p>
            <a:pPr marL="228600" lvl="2"/>
            <a:r>
              <a:rPr lang="en-US" sz="2000" dirty="0"/>
              <a:t>Region </a:t>
            </a:r>
          </a:p>
          <a:p>
            <a:pPr marL="0" indent="0">
              <a:spcBef>
                <a:spcPts val="1200"/>
              </a:spcBef>
              <a:buNone/>
            </a:pPr>
            <a:r>
              <a:rPr lang="en-US" sz="2400" dirty="0">
                <a:latin typeface="+mn-lt"/>
              </a:rPr>
              <a:t>No changes to application</a:t>
            </a:r>
          </a:p>
        </p:txBody>
      </p:sp>
      <p:sp>
        <p:nvSpPr>
          <p:cNvPr id="128" name="Text Placeholder 2"/>
          <p:cNvSpPr txBox="1">
            <a:spLocks/>
          </p:cNvSpPr>
          <p:nvPr/>
        </p:nvSpPr>
        <p:spPr>
          <a:xfrm>
            <a:off x="2322576" y="6088705"/>
            <a:ext cx="9778295" cy="610958"/>
          </a:xfrm>
          <a:prstGeom prst="rect">
            <a:avLst/>
          </a:prstGeom>
        </p:spPr>
        <p:txBody>
          <a:bodyPr vert="horz" wrap="square" lIns="0" tIns="0" rIns="146262" bIns="91414" rtlCol="0">
            <a:spAutoFit/>
          </a:bodyPr>
          <a:lstStyle>
            <a:lvl1pPr marL="0" marR="0" indent="0" algn="l" defTabSz="932563" rtl="0" eaLnBrk="1" fontAlgn="auto" latinLnBrk="0" hangingPunct="1">
              <a:lnSpc>
                <a:spcPct val="90000"/>
              </a:lnSpc>
              <a:spcBef>
                <a:spcPct val="20000"/>
              </a:spcBef>
              <a:spcAft>
                <a:spcPts val="0"/>
              </a:spcAft>
              <a:buClrTx/>
              <a:buSzPct val="90000"/>
              <a:buFont typeface="Arial" pitchFamily="34" charset="0"/>
              <a:buNone/>
              <a:tabLst/>
              <a:defRPr sz="3600" kern="1200" spc="0" baseline="0">
                <a:gradFill>
                  <a:gsLst>
                    <a:gs pos="1250">
                      <a:schemeClr val="tx1"/>
                    </a:gs>
                    <a:gs pos="100000">
                      <a:schemeClr val="tx1"/>
                    </a:gs>
                  </a:gsLst>
                  <a:lin ang="5400000" scaled="0"/>
                </a:gradFill>
                <a:latin typeface="+mj-lt"/>
                <a:ea typeface="+mn-ea"/>
                <a:cs typeface="+mn-cs"/>
              </a:defRPr>
            </a:lvl1pPr>
            <a:lvl2pPr marL="342835" marR="0" indent="0" algn="l" defTabSz="932563"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2pPr>
            <a:lvl3pPr marL="571389" marR="0" indent="0" algn="l" defTabSz="932563"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799946" marR="0" indent="0" algn="l" defTabSz="932563"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1028501" marR="0" indent="0" algn="l" defTabSz="932563"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418" rtl="0" eaLnBrk="1" fontAlgn="auto" latinLnBrk="0" hangingPunct="1">
              <a:lnSpc>
                <a:spcPct val="90000"/>
              </a:lnSpc>
              <a:spcBef>
                <a:spcPts val="0"/>
              </a:spcBef>
              <a:spcAft>
                <a:spcPts val="0"/>
              </a:spcAft>
              <a:buClrTx/>
              <a:buSzTx/>
              <a:buFont typeface="Arial" pitchFamily="34" charset="0"/>
              <a:buNone/>
              <a:tabLst/>
              <a:defRPr/>
            </a:pPr>
            <a:r>
              <a:rPr kumimoji="0" lang="en-US" sz="3672" b="0" i="0" u="none" strike="noStrike" kern="1200" cap="none" spc="0" normalizeH="0" baseline="0" noProof="0">
                <a:ln>
                  <a:noFill/>
                </a:ln>
                <a:gradFill>
                  <a:gsLst>
                    <a:gs pos="0">
                      <a:srgbClr val="FFFFFF"/>
                    </a:gs>
                    <a:gs pos="100000">
                      <a:srgbClr val="FFFFFF"/>
                    </a:gs>
                  </a:gsLst>
                  <a:lin ang="5400000" scaled="1"/>
                </a:gradFill>
                <a:effectLst/>
                <a:uLnTx/>
                <a:uFillTx/>
                <a:latin typeface="Segoe UI Light"/>
                <a:ea typeface="+mn-ea"/>
                <a:cs typeface="Segoe UI Semilight" panose="020B0402040204020203" pitchFamily="34" charset="0"/>
              </a:rPr>
              <a:t>Cloud applications to meet varied regulations</a:t>
            </a:r>
          </a:p>
        </p:txBody>
      </p:sp>
      <p:sp>
        <p:nvSpPr>
          <p:cNvPr id="528" name="Freeform 12">
            <a:extLst>
              <a:ext uri="{FF2B5EF4-FFF2-40B4-BE49-F238E27FC236}">
                <a16:creationId xmlns:a16="http://schemas.microsoft.com/office/drawing/2014/main" id="{1DF2C597-CCEE-4E97-BB90-F74723E93D49}"/>
              </a:ext>
            </a:extLst>
          </p:cNvPr>
          <p:cNvSpPr>
            <a:spLocks/>
          </p:cNvSpPr>
          <p:nvPr/>
        </p:nvSpPr>
        <p:spPr bwMode="auto">
          <a:xfrm rot="21150042">
            <a:off x="3771911" y="1767059"/>
            <a:ext cx="2205790" cy="2695525"/>
          </a:xfrm>
          <a:custGeom>
            <a:avLst/>
            <a:gdLst>
              <a:gd name="T0" fmla="*/ 343 w 594"/>
              <a:gd name="T1" fmla="*/ 0 h 727"/>
              <a:gd name="T2" fmla="*/ 303 w 594"/>
              <a:gd name="T3" fmla="*/ 26 h 727"/>
              <a:gd name="T4" fmla="*/ 267 w 594"/>
              <a:gd name="T5" fmla="*/ 57 h 727"/>
              <a:gd name="T6" fmla="*/ 240 w 594"/>
              <a:gd name="T7" fmla="*/ 84 h 727"/>
              <a:gd name="T8" fmla="*/ 261 w 594"/>
              <a:gd name="T9" fmla="*/ 32 h 727"/>
              <a:gd name="T10" fmla="*/ 229 w 594"/>
              <a:gd name="T11" fmla="*/ 12 h 727"/>
              <a:gd name="T12" fmla="*/ 154 w 594"/>
              <a:gd name="T13" fmla="*/ 60 h 727"/>
              <a:gd name="T14" fmla="*/ 94 w 594"/>
              <a:gd name="T15" fmla="*/ 113 h 727"/>
              <a:gd name="T16" fmla="*/ 61 w 594"/>
              <a:gd name="T17" fmla="*/ 217 h 727"/>
              <a:gd name="T18" fmla="*/ 96 w 594"/>
              <a:gd name="T19" fmla="*/ 243 h 727"/>
              <a:gd name="T20" fmla="*/ 134 w 594"/>
              <a:gd name="T21" fmla="*/ 231 h 727"/>
              <a:gd name="T22" fmla="*/ 154 w 594"/>
              <a:gd name="T23" fmla="*/ 212 h 727"/>
              <a:gd name="T24" fmla="*/ 166 w 594"/>
              <a:gd name="T25" fmla="*/ 179 h 727"/>
              <a:gd name="T26" fmla="*/ 168 w 594"/>
              <a:gd name="T27" fmla="*/ 144 h 727"/>
              <a:gd name="T28" fmla="*/ 181 w 594"/>
              <a:gd name="T29" fmla="*/ 208 h 727"/>
              <a:gd name="T30" fmla="*/ 95 w 594"/>
              <a:gd name="T31" fmla="*/ 259 h 727"/>
              <a:gd name="T32" fmla="*/ 81 w 594"/>
              <a:gd name="T33" fmla="*/ 284 h 727"/>
              <a:gd name="T34" fmla="*/ 12 w 594"/>
              <a:gd name="T35" fmla="*/ 253 h 727"/>
              <a:gd name="T36" fmla="*/ 1 w 594"/>
              <a:gd name="T37" fmla="*/ 284 h 727"/>
              <a:gd name="T38" fmla="*/ 19 w 594"/>
              <a:gd name="T39" fmla="*/ 303 h 727"/>
              <a:gd name="T40" fmla="*/ 33 w 594"/>
              <a:gd name="T41" fmla="*/ 323 h 727"/>
              <a:gd name="T42" fmla="*/ 36 w 594"/>
              <a:gd name="T43" fmla="*/ 354 h 727"/>
              <a:gd name="T44" fmla="*/ 47 w 594"/>
              <a:gd name="T45" fmla="*/ 376 h 727"/>
              <a:gd name="T46" fmla="*/ 65 w 594"/>
              <a:gd name="T47" fmla="*/ 386 h 727"/>
              <a:gd name="T48" fmla="*/ 15 w 594"/>
              <a:gd name="T49" fmla="*/ 414 h 727"/>
              <a:gd name="T50" fmla="*/ 43 w 594"/>
              <a:gd name="T51" fmla="*/ 481 h 727"/>
              <a:gd name="T52" fmla="*/ 64 w 594"/>
              <a:gd name="T53" fmla="*/ 486 h 727"/>
              <a:gd name="T54" fmla="*/ 109 w 594"/>
              <a:gd name="T55" fmla="*/ 447 h 727"/>
              <a:gd name="T56" fmla="*/ 169 w 594"/>
              <a:gd name="T57" fmla="*/ 369 h 727"/>
              <a:gd name="T58" fmla="*/ 223 w 594"/>
              <a:gd name="T59" fmla="*/ 400 h 727"/>
              <a:gd name="T60" fmla="*/ 248 w 594"/>
              <a:gd name="T61" fmla="*/ 395 h 727"/>
              <a:gd name="T62" fmla="*/ 245 w 594"/>
              <a:gd name="T63" fmla="*/ 361 h 727"/>
              <a:gd name="T64" fmla="*/ 199 w 594"/>
              <a:gd name="T65" fmla="*/ 324 h 727"/>
              <a:gd name="T66" fmla="*/ 247 w 594"/>
              <a:gd name="T67" fmla="*/ 358 h 727"/>
              <a:gd name="T68" fmla="*/ 280 w 594"/>
              <a:gd name="T69" fmla="*/ 376 h 727"/>
              <a:gd name="T70" fmla="*/ 315 w 594"/>
              <a:gd name="T71" fmla="*/ 374 h 727"/>
              <a:gd name="T72" fmla="*/ 307 w 594"/>
              <a:gd name="T73" fmla="*/ 338 h 727"/>
              <a:gd name="T74" fmla="*/ 365 w 594"/>
              <a:gd name="T75" fmla="*/ 358 h 727"/>
              <a:gd name="T76" fmla="*/ 401 w 594"/>
              <a:gd name="T77" fmla="*/ 339 h 727"/>
              <a:gd name="T78" fmla="*/ 406 w 594"/>
              <a:gd name="T79" fmla="*/ 369 h 727"/>
              <a:gd name="T80" fmla="*/ 294 w 594"/>
              <a:gd name="T81" fmla="*/ 407 h 727"/>
              <a:gd name="T82" fmla="*/ 278 w 594"/>
              <a:gd name="T83" fmla="*/ 423 h 727"/>
              <a:gd name="T84" fmla="*/ 205 w 594"/>
              <a:gd name="T85" fmla="*/ 417 h 727"/>
              <a:gd name="T86" fmla="*/ 136 w 594"/>
              <a:gd name="T87" fmla="*/ 437 h 727"/>
              <a:gd name="T88" fmla="*/ 106 w 594"/>
              <a:gd name="T89" fmla="*/ 469 h 727"/>
              <a:gd name="T90" fmla="*/ 73 w 594"/>
              <a:gd name="T91" fmla="*/ 489 h 727"/>
              <a:gd name="T92" fmla="*/ 119 w 594"/>
              <a:gd name="T93" fmla="*/ 663 h 727"/>
              <a:gd name="T94" fmla="*/ 449 w 594"/>
              <a:gd name="T95" fmla="*/ 427 h 727"/>
              <a:gd name="T96" fmla="*/ 559 w 594"/>
              <a:gd name="T97" fmla="*/ 488 h 727"/>
              <a:gd name="T98" fmla="*/ 593 w 594"/>
              <a:gd name="T99" fmla="*/ 365 h 727"/>
              <a:gd name="T100" fmla="*/ 561 w 594"/>
              <a:gd name="T101" fmla="*/ 341 h 727"/>
              <a:gd name="T102" fmla="*/ 368 w 594"/>
              <a:gd name="T103" fmla="*/ 8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94" h="727">
                <a:moveTo>
                  <a:pt x="368" y="8"/>
                </a:moveTo>
                <a:cubicBezTo>
                  <a:pt x="360" y="5"/>
                  <a:pt x="351" y="2"/>
                  <a:pt x="343" y="0"/>
                </a:cubicBezTo>
                <a:cubicBezTo>
                  <a:pt x="304" y="25"/>
                  <a:pt x="304" y="25"/>
                  <a:pt x="304" y="25"/>
                </a:cubicBezTo>
                <a:cubicBezTo>
                  <a:pt x="303" y="25"/>
                  <a:pt x="303" y="26"/>
                  <a:pt x="303" y="26"/>
                </a:cubicBezTo>
                <a:cubicBezTo>
                  <a:pt x="270" y="53"/>
                  <a:pt x="270" y="53"/>
                  <a:pt x="270" y="53"/>
                </a:cubicBezTo>
                <a:cubicBezTo>
                  <a:pt x="269" y="54"/>
                  <a:pt x="268" y="55"/>
                  <a:pt x="267" y="57"/>
                </a:cubicBezTo>
                <a:cubicBezTo>
                  <a:pt x="247" y="93"/>
                  <a:pt x="247" y="93"/>
                  <a:pt x="247" y="93"/>
                </a:cubicBezTo>
                <a:cubicBezTo>
                  <a:pt x="240" y="84"/>
                  <a:pt x="240" y="84"/>
                  <a:pt x="240" y="84"/>
                </a:cubicBezTo>
                <a:cubicBezTo>
                  <a:pt x="262" y="48"/>
                  <a:pt x="262" y="48"/>
                  <a:pt x="262" y="48"/>
                </a:cubicBezTo>
                <a:cubicBezTo>
                  <a:pt x="265" y="43"/>
                  <a:pt x="265" y="36"/>
                  <a:pt x="261" y="32"/>
                </a:cubicBezTo>
                <a:cubicBezTo>
                  <a:pt x="247" y="14"/>
                  <a:pt x="247" y="14"/>
                  <a:pt x="247" y="14"/>
                </a:cubicBezTo>
                <a:cubicBezTo>
                  <a:pt x="243" y="9"/>
                  <a:pt x="235" y="8"/>
                  <a:pt x="229" y="12"/>
                </a:cubicBezTo>
                <a:cubicBezTo>
                  <a:pt x="156" y="60"/>
                  <a:pt x="156" y="60"/>
                  <a:pt x="156" y="60"/>
                </a:cubicBezTo>
                <a:cubicBezTo>
                  <a:pt x="155" y="60"/>
                  <a:pt x="155" y="60"/>
                  <a:pt x="154" y="60"/>
                </a:cubicBezTo>
                <a:cubicBezTo>
                  <a:pt x="98" y="107"/>
                  <a:pt x="98" y="107"/>
                  <a:pt x="98" y="107"/>
                </a:cubicBezTo>
                <a:cubicBezTo>
                  <a:pt x="96" y="109"/>
                  <a:pt x="95" y="111"/>
                  <a:pt x="94" y="113"/>
                </a:cubicBezTo>
                <a:cubicBezTo>
                  <a:pt x="59" y="204"/>
                  <a:pt x="59" y="204"/>
                  <a:pt x="59" y="204"/>
                </a:cubicBezTo>
                <a:cubicBezTo>
                  <a:pt x="58" y="208"/>
                  <a:pt x="58" y="213"/>
                  <a:pt x="61" y="217"/>
                </a:cubicBezTo>
                <a:cubicBezTo>
                  <a:pt x="78" y="240"/>
                  <a:pt x="78" y="240"/>
                  <a:pt x="78" y="240"/>
                </a:cubicBezTo>
                <a:cubicBezTo>
                  <a:pt x="82" y="245"/>
                  <a:pt x="90" y="247"/>
                  <a:pt x="96" y="243"/>
                </a:cubicBezTo>
                <a:cubicBezTo>
                  <a:pt x="119" y="229"/>
                  <a:pt x="119" y="229"/>
                  <a:pt x="119" y="229"/>
                </a:cubicBezTo>
                <a:cubicBezTo>
                  <a:pt x="134" y="231"/>
                  <a:pt x="134" y="231"/>
                  <a:pt x="134" y="231"/>
                </a:cubicBezTo>
                <a:cubicBezTo>
                  <a:pt x="139" y="232"/>
                  <a:pt x="145" y="229"/>
                  <a:pt x="148" y="224"/>
                </a:cubicBezTo>
                <a:cubicBezTo>
                  <a:pt x="154" y="212"/>
                  <a:pt x="154" y="212"/>
                  <a:pt x="154" y="212"/>
                </a:cubicBezTo>
                <a:cubicBezTo>
                  <a:pt x="155" y="211"/>
                  <a:pt x="155" y="211"/>
                  <a:pt x="155" y="210"/>
                </a:cubicBezTo>
                <a:cubicBezTo>
                  <a:pt x="166" y="179"/>
                  <a:pt x="166" y="179"/>
                  <a:pt x="166" y="179"/>
                </a:cubicBezTo>
                <a:cubicBezTo>
                  <a:pt x="167" y="178"/>
                  <a:pt x="167" y="176"/>
                  <a:pt x="167" y="175"/>
                </a:cubicBezTo>
                <a:cubicBezTo>
                  <a:pt x="168" y="144"/>
                  <a:pt x="168" y="144"/>
                  <a:pt x="168" y="144"/>
                </a:cubicBezTo>
                <a:cubicBezTo>
                  <a:pt x="206" y="170"/>
                  <a:pt x="206" y="170"/>
                  <a:pt x="206" y="170"/>
                </a:cubicBezTo>
                <a:cubicBezTo>
                  <a:pt x="181" y="208"/>
                  <a:pt x="181" y="208"/>
                  <a:pt x="181" y="208"/>
                </a:cubicBezTo>
                <a:cubicBezTo>
                  <a:pt x="122" y="247"/>
                  <a:pt x="122" y="247"/>
                  <a:pt x="122" y="247"/>
                </a:cubicBezTo>
                <a:cubicBezTo>
                  <a:pt x="95" y="259"/>
                  <a:pt x="95" y="259"/>
                  <a:pt x="95" y="259"/>
                </a:cubicBezTo>
                <a:cubicBezTo>
                  <a:pt x="91" y="261"/>
                  <a:pt x="88" y="264"/>
                  <a:pt x="87" y="267"/>
                </a:cubicBezTo>
                <a:cubicBezTo>
                  <a:pt x="81" y="284"/>
                  <a:pt x="81" y="284"/>
                  <a:pt x="81" y="284"/>
                </a:cubicBezTo>
                <a:cubicBezTo>
                  <a:pt x="24" y="253"/>
                  <a:pt x="24" y="253"/>
                  <a:pt x="24" y="253"/>
                </a:cubicBezTo>
                <a:cubicBezTo>
                  <a:pt x="20" y="251"/>
                  <a:pt x="16" y="251"/>
                  <a:pt x="12" y="253"/>
                </a:cubicBezTo>
                <a:cubicBezTo>
                  <a:pt x="8" y="255"/>
                  <a:pt x="5" y="259"/>
                  <a:pt x="4" y="263"/>
                </a:cubicBezTo>
                <a:cubicBezTo>
                  <a:pt x="1" y="284"/>
                  <a:pt x="1" y="284"/>
                  <a:pt x="1" y="284"/>
                </a:cubicBezTo>
                <a:cubicBezTo>
                  <a:pt x="0" y="291"/>
                  <a:pt x="3" y="297"/>
                  <a:pt x="9" y="299"/>
                </a:cubicBezTo>
                <a:cubicBezTo>
                  <a:pt x="19" y="303"/>
                  <a:pt x="19" y="303"/>
                  <a:pt x="19" y="303"/>
                </a:cubicBezTo>
                <a:cubicBezTo>
                  <a:pt x="22" y="314"/>
                  <a:pt x="22" y="314"/>
                  <a:pt x="22" y="314"/>
                </a:cubicBezTo>
                <a:cubicBezTo>
                  <a:pt x="24" y="319"/>
                  <a:pt x="28" y="322"/>
                  <a:pt x="33" y="323"/>
                </a:cubicBezTo>
                <a:cubicBezTo>
                  <a:pt x="54" y="327"/>
                  <a:pt x="54" y="327"/>
                  <a:pt x="54" y="327"/>
                </a:cubicBezTo>
                <a:cubicBezTo>
                  <a:pt x="36" y="354"/>
                  <a:pt x="36" y="354"/>
                  <a:pt x="36" y="354"/>
                </a:cubicBezTo>
                <a:cubicBezTo>
                  <a:pt x="34" y="358"/>
                  <a:pt x="34" y="364"/>
                  <a:pt x="36" y="368"/>
                </a:cubicBezTo>
                <a:cubicBezTo>
                  <a:pt x="38" y="372"/>
                  <a:pt x="42" y="375"/>
                  <a:pt x="47" y="376"/>
                </a:cubicBezTo>
                <a:cubicBezTo>
                  <a:pt x="62" y="377"/>
                  <a:pt x="62" y="377"/>
                  <a:pt x="62" y="377"/>
                </a:cubicBezTo>
                <a:cubicBezTo>
                  <a:pt x="65" y="386"/>
                  <a:pt x="65" y="386"/>
                  <a:pt x="65" y="386"/>
                </a:cubicBezTo>
                <a:cubicBezTo>
                  <a:pt x="23" y="406"/>
                  <a:pt x="23" y="406"/>
                  <a:pt x="23" y="406"/>
                </a:cubicBezTo>
                <a:cubicBezTo>
                  <a:pt x="19" y="407"/>
                  <a:pt x="16" y="410"/>
                  <a:pt x="15" y="414"/>
                </a:cubicBezTo>
                <a:cubicBezTo>
                  <a:pt x="14" y="417"/>
                  <a:pt x="14" y="421"/>
                  <a:pt x="16" y="424"/>
                </a:cubicBezTo>
                <a:cubicBezTo>
                  <a:pt x="43" y="481"/>
                  <a:pt x="43" y="481"/>
                  <a:pt x="43" y="481"/>
                </a:cubicBezTo>
                <a:cubicBezTo>
                  <a:pt x="45" y="484"/>
                  <a:pt x="49" y="487"/>
                  <a:pt x="52" y="488"/>
                </a:cubicBezTo>
                <a:cubicBezTo>
                  <a:pt x="57" y="489"/>
                  <a:pt x="61" y="488"/>
                  <a:pt x="64" y="486"/>
                </a:cubicBezTo>
                <a:cubicBezTo>
                  <a:pt x="104" y="455"/>
                  <a:pt x="104" y="455"/>
                  <a:pt x="104" y="455"/>
                </a:cubicBezTo>
                <a:cubicBezTo>
                  <a:pt x="107" y="453"/>
                  <a:pt x="109" y="450"/>
                  <a:pt x="109" y="447"/>
                </a:cubicBezTo>
                <a:cubicBezTo>
                  <a:pt x="118" y="397"/>
                  <a:pt x="118" y="397"/>
                  <a:pt x="118" y="397"/>
                </a:cubicBezTo>
                <a:cubicBezTo>
                  <a:pt x="169" y="369"/>
                  <a:pt x="169" y="369"/>
                  <a:pt x="169" y="369"/>
                </a:cubicBezTo>
                <a:cubicBezTo>
                  <a:pt x="211" y="382"/>
                  <a:pt x="211" y="382"/>
                  <a:pt x="211" y="382"/>
                </a:cubicBezTo>
                <a:cubicBezTo>
                  <a:pt x="223" y="400"/>
                  <a:pt x="223" y="400"/>
                  <a:pt x="223" y="400"/>
                </a:cubicBezTo>
                <a:cubicBezTo>
                  <a:pt x="226" y="405"/>
                  <a:pt x="231" y="407"/>
                  <a:pt x="237" y="406"/>
                </a:cubicBezTo>
                <a:cubicBezTo>
                  <a:pt x="242" y="405"/>
                  <a:pt x="246" y="401"/>
                  <a:pt x="248" y="395"/>
                </a:cubicBezTo>
                <a:cubicBezTo>
                  <a:pt x="252" y="376"/>
                  <a:pt x="252" y="376"/>
                  <a:pt x="252" y="376"/>
                </a:cubicBezTo>
                <a:cubicBezTo>
                  <a:pt x="253" y="370"/>
                  <a:pt x="250" y="364"/>
                  <a:pt x="245" y="361"/>
                </a:cubicBezTo>
                <a:cubicBezTo>
                  <a:pt x="189" y="333"/>
                  <a:pt x="189" y="333"/>
                  <a:pt x="189" y="333"/>
                </a:cubicBezTo>
                <a:cubicBezTo>
                  <a:pt x="199" y="324"/>
                  <a:pt x="199" y="324"/>
                  <a:pt x="199" y="324"/>
                </a:cubicBezTo>
                <a:cubicBezTo>
                  <a:pt x="247" y="358"/>
                  <a:pt x="247" y="358"/>
                  <a:pt x="247" y="358"/>
                </a:cubicBezTo>
                <a:cubicBezTo>
                  <a:pt x="247" y="358"/>
                  <a:pt x="247" y="358"/>
                  <a:pt x="247" y="358"/>
                </a:cubicBezTo>
                <a:cubicBezTo>
                  <a:pt x="274" y="375"/>
                  <a:pt x="274" y="375"/>
                  <a:pt x="274" y="375"/>
                </a:cubicBezTo>
                <a:cubicBezTo>
                  <a:pt x="276" y="376"/>
                  <a:pt x="278" y="376"/>
                  <a:pt x="280" y="376"/>
                </a:cubicBezTo>
                <a:cubicBezTo>
                  <a:pt x="302" y="379"/>
                  <a:pt x="302" y="379"/>
                  <a:pt x="302" y="379"/>
                </a:cubicBezTo>
                <a:cubicBezTo>
                  <a:pt x="307" y="380"/>
                  <a:pt x="312" y="378"/>
                  <a:pt x="315" y="374"/>
                </a:cubicBezTo>
                <a:cubicBezTo>
                  <a:pt x="318" y="370"/>
                  <a:pt x="319" y="364"/>
                  <a:pt x="316" y="360"/>
                </a:cubicBezTo>
                <a:cubicBezTo>
                  <a:pt x="307" y="338"/>
                  <a:pt x="307" y="338"/>
                  <a:pt x="307" y="338"/>
                </a:cubicBezTo>
                <a:cubicBezTo>
                  <a:pt x="309" y="337"/>
                  <a:pt x="309" y="337"/>
                  <a:pt x="309" y="337"/>
                </a:cubicBezTo>
                <a:cubicBezTo>
                  <a:pt x="365" y="358"/>
                  <a:pt x="365" y="358"/>
                  <a:pt x="365" y="358"/>
                </a:cubicBezTo>
                <a:cubicBezTo>
                  <a:pt x="369" y="359"/>
                  <a:pt x="374" y="358"/>
                  <a:pt x="378" y="356"/>
                </a:cubicBezTo>
                <a:cubicBezTo>
                  <a:pt x="401" y="339"/>
                  <a:pt x="401" y="339"/>
                  <a:pt x="401" y="339"/>
                </a:cubicBezTo>
                <a:cubicBezTo>
                  <a:pt x="410" y="366"/>
                  <a:pt x="410" y="366"/>
                  <a:pt x="410" y="366"/>
                </a:cubicBezTo>
                <a:cubicBezTo>
                  <a:pt x="406" y="369"/>
                  <a:pt x="406" y="369"/>
                  <a:pt x="406" y="369"/>
                </a:cubicBezTo>
                <a:cubicBezTo>
                  <a:pt x="338" y="391"/>
                  <a:pt x="338" y="391"/>
                  <a:pt x="338" y="391"/>
                </a:cubicBezTo>
                <a:cubicBezTo>
                  <a:pt x="294" y="407"/>
                  <a:pt x="294" y="407"/>
                  <a:pt x="294" y="407"/>
                </a:cubicBezTo>
                <a:cubicBezTo>
                  <a:pt x="288" y="409"/>
                  <a:pt x="284" y="414"/>
                  <a:pt x="284" y="420"/>
                </a:cubicBezTo>
                <a:cubicBezTo>
                  <a:pt x="278" y="423"/>
                  <a:pt x="278" y="423"/>
                  <a:pt x="278" y="423"/>
                </a:cubicBezTo>
                <a:cubicBezTo>
                  <a:pt x="225" y="435"/>
                  <a:pt x="225" y="435"/>
                  <a:pt x="225" y="435"/>
                </a:cubicBezTo>
                <a:cubicBezTo>
                  <a:pt x="205" y="417"/>
                  <a:pt x="205" y="417"/>
                  <a:pt x="205" y="417"/>
                </a:cubicBezTo>
                <a:cubicBezTo>
                  <a:pt x="201" y="413"/>
                  <a:pt x="196" y="412"/>
                  <a:pt x="191" y="414"/>
                </a:cubicBezTo>
                <a:cubicBezTo>
                  <a:pt x="136" y="437"/>
                  <a:pt x="136" y="437"/>
                  <a:pt x="136" y="437"/>
                </a:cubicBezTo>
                <a:cubicBezTo>
                  <a:pt x="134" y="437"/>
                  <a:pt x="132" y="439"/>
                  <a:pt x="131" y="440"/>
                </a:cubicBezTo>
                <a:cubicBezTo>
                  <a:pt x="106" y="469"/>
                  <a:pt x="106" y="469"/>
                  <a:pt x="106" y="469"/>
                </a:cubicBezTo>
                <a:cubicBezTo>
                  <a:pt x="80" y="481"/>
                  <a:pt x="80" y="481"/>
                  <a:pt x="80" y="481"/>
                </a:cubicBezTo>
                <a:cubicBezTo>
                  <a:pt x="77" y="483"/>
                  <a:pt x="74" y="486"/>
                  <a:pt x="73" y="489"/>
                </a:cubicBezTo>
                <a:cubicBezTo>
                  <a:pt x="29" y="613"/>
                  <a:pt x="29" y="613"/>
                  <a:pt x="29" y="613"/>
                </a:cubicBezTo>
                <a:cubicBezTo>
                  <a:pt x="56" y="633"/>
                  <a:pt x="86" y="651"/>
                  <a:pt x="119" y="663"/>
                </a:cubicBezTo>
                <a:cubicBezTo>
                  <a:pt x="287" y="727"/>
                  <a:pt x="474" y="653"/>
                  <a:pt x="555" y="498"/>
                </a:cubicBezTo>
                <a:cubicBezTo>
                  <a:pt x="449" y="427"/>
                  <a:pt x="449" y="427"/>
                  <a:pt x="449" y="427"/>
                </a:cubicBezTo>
                <a:cubicBezTo>
                  <a:pt x="460" y="411"/>
                  <a:pt x="460" y="411"/>
                  <a:pt x="460" y="411"/>
                </a:cubicBezTo>
                <a:cubicBezTo>
                  <a:pt x="559" y="488"/>
                  <a:pt x="559" y="488"/>
                  <a:pt x="559" y="488"/>
                </a:cubicBezTo>
                <a:cubicBezTo>
                  <a:pt x="564" y="479"/>
                  <a:pt x="568" y="470"/>
                  <a:pt x="571" y="460"/>
                </a:cubicBezTo>
                <a:cubicBezTo>
                  <a:pt x="583" y="429"/>
                  <a:pt x="590" y="397"/>
                  <a:pt x="593" y="365"/>
                </a:cubicBezTo>
                <a:cubicBezTo>
                  <a:pt x="557" y="349"/>
                  <a:pt x="557" y="349"/>
                  <a:pt x="557" y="349"/>
                </a:cubicBezTo>
                <a:cubicBezTo>
                  <a:pt x="561" y="341"/>
                  <a:pt x="561" y="341"/>
                  <a:pt x="561" y="341"/>
                </a:cubicBezTo>
                <a:cubicBezTo>
                  <a:pt x="594" y="334"/>
                  <a:pt x="594" y="334"/>
                  <a:pt x="594" y="334"/>
                </a:cubicBezTo>
                <a:cubicBezTo>
                  <a:pt x="593" y="194"/>
                  <a:pt x="508" y="61"/>
                  <a:pt x="368" y="8"/>
                </a:cubicBezTo>
                <a:close/>
              </a:path>
            </a:pathLst>
          </a:custGeom>
          <a:solidFill>
            <a:srgbClr val="BAD80A"/>
          </a:solidFill>
          <a:ln>
            <a:noFill/>
          </a:ln>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29" name="Rectangle 10">
            <a:extLst>
              <a:ext uri="{FF2B5EF4-FFF2-40B4-BE49-F238E27FC236}">
                <a16:creationId xmlns:a16="http://schemas.microsoft.com/office/drawing/2014/main" id="{AF6CD52B-5F7B-47BC-BE9B-3587D37C304F}"/>
              </a:ext>
            </a:extLst>
          </p:cNvPr>
          <p:cNvSpPr>
            <a:spLocks noChangeArrowheads="1"/>
          </p:cNvSpPr>
          <p:nvPr/>
        </p:nvSpPr>
        <p:spPr bwMode="auto">
          <a:xfrm>
            <a:off x="2728951" y="4825872"/>
            <a:ext cx="2381687" cy="504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388" tIns="45694" rIns="91388" bIns="45694" numCol="1" anchor="t" anchorCtr="0" compatLnSpc="1">
            <a:prstTxWarp prst="textNoShape">
              <a:avLst/>
            </a:prstTxWarp>
          </a:bodyPr>
          <a:lstStyle/>
          <a:p>
            <a:pPr marL="0" marR="0" lvl="0" indent="0" algn="l" defTabSz="913698"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grpSp>
        <p:nvGrpSpPr>
          <p:cNvPr id="530" name="Group 8">
            <a:extLst>
              <a:ext uri="{FF2B5EF4-FFF2-40B4-BE49-F238E27FC236}">
                <a16:creationId xmlns:a16="http://schemas.microsoft.com/office/drawing/2014/main" id="{8D39B120-AC95-4578-A0E4-3723339DDFA7}"/>
              </a:ext>
            </a:extLst>
          </p:cNvPr>
          <p:cNvGrpSpPr>
            <a:grpSpLocks noChangeAspect="1"/>
          </p:cNvGrpSpPr>
          <p:nvPr/>
        </p:nvGrpSpPr>
        <p:grpSpPr bwMode="auto">
          <a:xfrm>
            <a:off x="3940256" y="2062677"/>
            <a:ext cx="1844953" cy="1844953"/>
            <a:chOff x="1254" y="1009"/>
            <a:chExt cx="1860" cy="1860"/>
          </a:xfrm>
        </p:grpSpPr>
        <p:sp>
          <p:nvSpPr>
            <p:cNvPr id="531" name="AutoShape 7">
              <a:extLst>
                <a:ext uri="{FF2B5EF4-FFF2-40B4-BE49-F238E27FC236}">
                  <a16:creationId xmlns:a16="http://schemas.microsoft.com/office/drawing/2014/main" id="{BD2E7C66-AB04-40EE-8827-C47D9400CDC9}"/>
                </a:ext>
              </a:extLst>
            </p:cNvPr>
            <p:cNvSpPr>
              <a:spLocks noChangeAspect="1" noChangeArrowheads="1" noTextEdit="1"/>
            </p:cNvSpPr>
            <p:nvPr/>
          </p:nvSpPr>
          <p:spPr bwMode="auto">
            <a:xfrm>
              <a:off x="1254" y="1009"/>
              <a:ext cx="1860" cy="1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32" name="Freeform 9">
              <a:extLst>
                <a:ext uri="{FF2B5EF4-FFF2-40B4-BE49-F238E27FC236}">
                  <a16:creationId xmlns:a16="http://schemas.microsoft.com/office/drawing/2014/main" id="{6D957A0A-7DAA-4DC5-90EB-B2FEA0C41170}"/>
                </a:ext>
              </a:extLst>
            </p:cNvPr>
            <p:cNvSpPr>
              <a:spLocks/>
            </p:cNvSpPr>
            <p:nvPr/>
          </p:nvSpPr>
          <p:spPr bwMode="auto">
            <a:xfrm>
              <a:off x="2711" y="1349"/>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33" name="Rectangle 10">
              <a:extLst>
                <a:ext uri="{FF2B5EF4-FFF2-40B4-BE49-F238E27FC236}">
                  <a16:creationId xmlns:a16="http://schemas.microsoft.com/office/drawing/2014/main" id="{401D2B18-BDF6-43E2-9AE2-F1FCB2CFCD54}"/>
                </a:ext>
              </a:extLst>
            </p:cNvPr>
            <p:cNvSpPr>
              <a:spLocks noChangeArrowheads="1"/>
            </p:cNvSpPr>
            <p:nvPr/>
          </p:nvSpPr>
          <p:spPr bwMode="auto">
            <a:xfrm>
              <a:off x="1688" y="1415"/>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34" name="Rectangle 11">
              <a:extLst>
                <a:ext uri="{FF2B5EF4-FFF2-40B4-BE49-F238E27FC236}">
                  <a16:creationId xmlns:a16="http://schemas.microsoft.com/office/drawing/2014/main" id="{813435E0-1C86-4C3E-8C0E-B6FD02F5EF36}"/>
                </a:ext>
              </a:extLst>
            </p:cNvPr>
            <p:cNvSpPr>
              <a:spLocks noChangeArrowheads="1"/>
            </p:cNvSpPr>
            <p:nvPr/>
          </p:nvSpPr>
          <p:spPr bwMode="auto">
            <a:xfrm>
              <a:off x="1696" y="1508"/>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35" name="Rectangle 12">
              <a:extLst>
                <a:ext uri="{FF2B5EF4-FFF2-40B4-BE49-F238E27FC236}">
                  <a16:creationId xmlns:a16="http://schemas.microsoft.com/office/drawing/2014/main" id="{291F0324-B94C-456F-92A0-D0730D706A14}"/>
                </a:ext>
              </a:extLst>
            </p:cNvPr>
            <p:cNvSpPr>
              <a:spLocks noChangeArrowheads="1"/>
            </p:cNvSpPr>
            <p:nvPr/>
          </p:nvSpPr>
          <p:spPr bwMode="auto">
            <a:xfrm>
              <a:off x="1688" y="1506"/>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36" name="Freeform 13">
              <a:extLst>
                <a:ext uri="{FF2B5EF4-FFF2-40B4-BE49-F238E27FC236}">
                  <a16:creationId xmlns:a16="http://schemas.microsoft.com/office/drawing/2014/main" id="{94AD338E-B70A-430D-B354-448455C561A1}"/>
                </a:ext>
              </a:extLst>
            </p:cNvPr>
            <p:cNvSpPr>
              <a:spLocks/>
            </p:cNvSpPr>
            <p:nvPr/>
          </p:nvSpPr>
          <p:spPr bwMode="auto">
            <a:xfrm>
              <a:off x="2172" y="1280"/>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37" name="Rectangle 14">
              <a:extLst>
                <a:ext uri="{FF2B5EF4-FFF2-40B4-BE49-F238E27FC236}">
                  <a16:creationId xmlns:a16="http://schemas.microsoft.com/office/drawing/2014/main" id="{8A860716-106A-4061-A8E5-A8C8B13F586C}"/>
                </a:ext>
              </a:extLst>
            </p:cNvPr>
            <p:cNvSpPr>
              <a:spLocks noChangeArrowheads="1"/>
            </p:cNvSpPr>
            <p:nvPr/>
          </p:nvSpPr>
          <p:spPr bwMode="auto">
            <a:xfrm>
              <a:off x="2792" y="1303"/>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38" name="Freeform 15">
              <a:extLst>
                <a:ext uri="{FF2B5EF4-FFF2-40B4-BE49-F238E27FC236}">
                  <a16:creationId xmlns:a16="http://schemas.microsoft.com/office/drawing/2014/main" id="{7C283B87-8535-459A-ACA4-79FA86D2279C}"/>
                </a:ext>
              </a:extLst>
            </p:cNvPr>
            <p:cNvSpPr>
              <a:spLocks/>
            </p:cNvSpPr>
            <p:nvPr/>
          </p:nvSpPr>
          <p:spPr bwMode="auto">
            <a:xfrm>
              <a:off x="2800" y="1299"/>
              <a:ext cx="1" cy="0"/>
            </a:xfrm>
            <a:custGeom>
              <a:avLst/>
              <a:gdLst>
                <a:gd name="T0" fmla="*/ 0 w 1"/>
                <a:gd name="T1" fmla="*/ 1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lnTo>
                    <a:pt x="1" y="0"/>
                  </a:lnTo>
                  <a:lnTo>
                    <a:pt x="1"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39" name="Freeform 16">
              <a:extLst>
                <a:ext uri="{FF2B5EF4-FFF2-40B4-BE49-F238E27FC236}">
                  <a16:creationId xmlns:a16="http://schemas.microsoft.com/office/drawing/2014/main" id="{37C6F51A-651B-4114-B643-E0B96C217DCC}"/>
                </a:ext>
              </a:extLst>
            </p:cNvPr>
            <p:cNvSpPr>
              <a:spLocks/>
            </p:cNvSpPr>
            <p:nvPr/>
          </p:nvSpPr>
          <p:spPr bwMode="auto">
            <a:xfrm>
              <a:off x="2786" y="1295"/>
              <a:ext cx="14" cy="8"/>
            </a:xfrm>
            <a:custGeom>
              <a:avLst/>
              <a:gdLst>
                <a:gd name="T0" fmla="*/ 11 w 14"/>
                <a:gd name="T1" fmla="*/ 5 h 9"/>
                <a:gd name="T2" fmla="*/ 14 w 14"/>
                <a:gd name="T3" fmla="*/ 5 h 9"/>
                <a:gd name="T4" fmla="*/ 9 w 14"/>
                <a:gd name="T5" fmla="*/ 3 h 9"/>
                <a:gd name="T6" fmla="*/ 4 w 14"/>
                <a:gd name="T7" fmla="*/ 1 h 9"/>
                <a:gd name="T8" fmla="*/ 3 w 14"/>
                <a:gd name="T9" fmla="*/ 0 h 9"/>
                <a:gd name="T10" fmla="*/ 0 w 14"/>
                <a:gd name="T11" fmla="*/ 6 h 9"/>
                <a:gd name="T12" fmla="*/ 6 w 14"/>
                <a:gd name="T13" fmla="*/ 9 h 9"/>
                <a:gd name="T14" fmla="*/ 5 w 14"/>
                <a:gd name="T15" fmla="*/ 7 h 9"/>
                <a:gd name="T16" fmla="*/ 11 w 14"/>
                <a:gd name="T1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9">
                  <a:moveTo>
                    <a:pt x="11" y="5"/>
                  </a:moveTo>
                  <a:cubicBezTo>
                    <a:pt x="12" y="6"/>
                    <a:pt x="13" y="5"/>
                    <a:pt x="14" y="5"/>
                  </a:cubicBezTo>
                  <a:cubicBezTo>
                    <a:pt x="13" y="4"/>
                    <a:pt x="11" y="4"/>
                    <a:pt x="9" y="3"/>
                  </a:cubicBezTo>
                  <a:cubicBezTo>
                    <a:pt x="8" y="3"/>
                    <a:pt x="6" y="2"/>
                    <a:pt x="4" y="1"/>
                  </a:cubicBezTo>
                  <a:cubicBezTo>
                    <a:pt x="4" y="1"/>
                    <a:pt x="3" y="0"/>
                    <a:pt x="3" y="0"/>
                  </a:cubicBezTo>
                  <a:cubicBezTo>
                    <a:pt x="4" y="3"/>
                    <a:pt x="3" y="5"/>
                    <a:pt x="0" y="6"/>
                  </a:cubicBezTo>
                  <a:cubicBezTo>
                    <a:pt x="2" y="7"/>
                    <a:pt x="4" y="8"/>
                    <a:pt x="6" y="9"/>
                  </a:cubicBezTo>
                  <a:cubicBezTo>
                    <a:pt x="5" y="8"/>
                    <a:pt x="5" y="7"/>
                    <a:pt x="5" y="7"/>
                  </a:cubicBezTo>
                  <a:cubicBezTo>
                    <a:pt x="7" y="5"/>
                    <a:pt x="8" y="5"/>
                    <a:pt x="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40" name="Freeform 17">
              <a:extLst>
                <a:ext uri="{FF2B5EF4-FFF2-40B4-BE49-F238E27FC236}">
                  <a16:creationId xmlns:a16="http://schemas.microsoft.com/office/drawing/2014/main" id="{B2015912-C1DF-46DB-81A1-D891242379A0}"/>
                </a:ext>
              </a:extLst>
            </p:cNvPr>
            <p:cNvSpPr>
              <a:spLocks/>
            </p:cNvSpPr>
            <p:nvPr/>
          </p:nvSpPr>
          <p:spPr bwMode="auto">
            <a:xfrm>
              <a:off x="2783" y="1281"/>
              <a:ext cx="11" cy="11"/>
            </a:xfrm>
            <a:custGeom>
              <a:avLst/>
              <a:gdLst>
                <a:gd name="T0" fmla="*/ 2 w 11"/>
                <a:gd name="T1" fmla="*/ 7 h 11"/>
                <a:gd name="T2" fmla="*/ 10 w 11"/>
                <a:gd name="T3" fmla="*/ 11 h 11"/>
                <a:gd name="T4" fmla="*/ 10 w 11"/>
                <a:gd name="T5" fmla="*/ 11 h 11"/>
                <a:gd name="T6" fmla="*/ 10 w 11"/>
                <a:gd name="T7" fmla="*/ 11 h 11"/>
                <a:gd name="T8" fmla="*/ 10 w 11"/>
                <a:gd name="T9" fmla="*/ 11 h 11"/>
                <a:gd name="T10" fmla="*/ 9 w 11"/>
                <a:gd name="T11" fmla="*/ 8 h 11"/>
                <a:gd name="T12" fmla="*/ 2 w 11"/>
                <a:gd name="T13" fmla="*/ 2 h 11"/>
                <a:gd name="T14" fmla="*/ 0 w 11"/>
                <a:gd name="T15" fmla="*/ 0 h 11"/>
                <a:gd name="T16" fmla="*/ 2 w 11"/>
                <a:gd name="T17"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1">
                  <a:moveTo>
                    <a:pt x="2" y="7"/>
                  </a:moveTo>
                  <a:cubicBezTo>
                    <a:pt x="6" y="7"/>
                    <a:pt x="8" y="9"/>
                    <a:pt x="10" y="11"/>
                  </a:cubicBezTo>
                  <a:cubicBezTo>
                    <a:pt x="10" y="11"/>
                    <a:pt x="10" y="11"/>
                    <a:pt x="10" y="11"/>
                  </a:cubicBezTo>
                  <a:cubicBezTo>
                    <a:pt x="10" y="11"/>
                    <a:pt x="10" y="11"/>
                    <a:pt x="10" y="11"/>
                  </a:cubicBezTo>
                  <a:cubicBezTo>
                    <a:pt x="10" y="11"/>
                    <a:pt x="10" y="11"/>
                    <a:pt x="10" y="11"/>
                  </a:cubicBezTo>
                  <a:cubicBezTo>
                    <a:pt x="11" y="10"/>
                    <a:pt x="10" y="9"/>
                    <a:pt x="9" y="8"/>
                  </a:cubicBezTo>
                  <a:cubicBezTo>
                    <a:pt x="7" y="6"/>
                    <a:pt x="5" y="4"/>
                    <a:pt x="2" y="2"/>
                  </a:cubicBezTo>
                  <a:cubicBezTo>
                    <a:pt x="2" y="1"/>
                    <a:pt x="1" y="1"/>
                    <a:pt x="0" y="0"/>
                  </a:cubicBezTo>
                  <a:cubicBezTo>
                    <a:pt x="0" y="3"/>
                    <a:pt x="5" y="4"/>
                    <a:pt x="2"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41" name="Freeform 18">
              <a:extLst>
                <a:ext uri="{FF2B5EF4-FFF2-40B4-BE49-F238E27FC236}">
                  <a16:creationId xmlns:a16="http://schemas.microsoft.com/office/drawing/2014/main" id="{B7595758-8115-405E-B4C5-3908059A2E8F}"/>
                </a:ext>
              </a:extLst>
            </p:cNvPr>
            <p:cNvSpPr>
              <a:spLocks/>
            </p:cNvSpPr>
            <p:nvPr/>
          </p:nvSpPr>
          <p:spPr bwMode="auto">
            <a:xfrm>
              <a:off x="2410" y="1078"/>
              <a:ext cx="7" cy="4"/>
            </a:xfrm>
            <a:custGeom>
              <a:avLst/>
              <a:gdLst>
                <a:gd name="T0" fmla="*/ 0 w 7"/>
                <a:gd name="T1" fmla="*/ 4 h 4"/>
                <a:gd name="T2" fmla="*/ 7 w 7"/>
                <a:gd name="T3" fmla="*/ 4 h 4"/>
                <a:gd name="T4" fmla="*/ 5 w 7"/>
                <a:gd name="T5" fmla="*/ 0 h 4"/>
                <a:gd name="T6" fmla="*/ 0 w 7"/>
                <a:gd name="T7" fmla="*/ 4 h 4"/>
              </a:gdLst>
              <a:ahLst/>
              <a:cxnLst>
                <a:cxn ang="0">
                  <a:pos x="T0" y="T1"/>
                </a:cxn>
                <a:cxn ang="0">
                  <a:pos x="T2" y="T3"/>
                </a:cxn>
                <a:cxn ang="0">
                  <a:pos x="T4" y="T5"/>
                </a:cxn>
                <a:cxn ang="0">
                  <a:pos x="T6" y="T7"/>
                </a:cxn>
              </a:cxnLst>
              <a:rect l="0" t="0" r="r" b="b"/>
              <a:pathLst>
                <a:path w="7" h="4">
                  <a:moveTo>
                    <a:pt x="0" y="4"/>
                  </a:moveTo>
                  <a:cubicBezTo>
                    <a:pt x="2" y="4"/>
                    <a:pt x="5" y="4"/>
                    <a:pt x="7" y="4"/>
                  </a:cubicBezTo>
                  <a:cubicBezTo>
                    <a:pt x="6" y="2"/>
                    <a:pt x="5" y="1"/>
                    <a:pt x="5" y="0"/>
                  </a:cubicBezTo>
                  <a:cubicBezTo>
                    <a:pt x="3" y="1"/>
                    <a:pt x="2" y="2"/>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42" name="Rectangle 19">
              <a:extLst>
                <a:ext uri="{FF2B5EF4-FFF2-40B4-BE49-F238E27FC236}">
                  <a16:creationId xmlns:a16="http://schemas.microsoft.com/office/drawing/2014/main" id="{4B60D94E-5408-4B62-A47E-814C944AEDCB}"/>
                </a:ext>
              </a:extLst>
            </p:cNvPr>
            <p:cNvSpPr>
              <a:spLocks noChangeArrowheads="1"/>
            </p:cNvSpPr>
            <p:nvPr/>
          </p:nvSpPr>
          <p:spPr bwMode="auto">
            <a:xfrm>
              <a:off x="2712" y="1367"/>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43" name="Freeform 20">
              <a:extLst>
                <a:ext uri="{FF2B5EF4-FFF2-40B4-BE49-F238E27FC236}">
                  <a16:creationId xmlns:a16="http://schemas.microsoft.com/office/drawing/2014/main" id="{C8977B52-FCD2-46DE-AD38-2224F6CDD5D7}"/>
                </a:ext>
              </a:extLst>
            </p:cNvPr>
            <p:cNvSpPr>
              <a:spLocks/>
            </p:cNvSpPr>
            <p:nvPr/>
          </p:nvSpPr>
          <p:spPr bwMode="auto">
            <a:xfrm>
              <a:off x="2704" y="1363"/>
              <a:ext cx="8" cy="4"/>
            </a:xfrm>
            <a:custGeom>
              <a:avLst/>
              <a:gdLst>
                <a:gd name="T0" fmla="*/ 0 w 8"/>
                <a:gd name="T1" fmla="*/ 0 h 4"/>
                <a:gd name="T2" fmla="*/ 5 w 8"/>
                <a:gd name="T3" fmla="*/ 3 h 4"/>
                <a:gd name="T4" fmla="*/ 8 w 8"/>
                <a:gd name="T5" fmla="*/ 4 h 4"/>
                <a:gd name="T6" fmla="*/ 0 w 8"/>
                <a:gd name="T7" fmla="*/ 0 h 4"/>
              </a:gdLst>
              <a:ahLst/>
              <a:cxnLst>
                <a:cxn ang="0">
                  <a:pos x="T0" y="T1"/>
                </a:cxn>
                <a:cxn ang="0">
                  <a:pos x="T2" y="T3"/>
                </a:cxn>
                <a:cxn ang="0">
                  <a:pos x="T4" y="T5"/>
                </a:cxn>
                <a:cxn ang="0">
                  <a:pos x="T6" y="T7"/>
                </a:cxn>
              </a:cxnLst>
              <a:rect l="0" t="0" r="r" b="b"/>
              <a:pathLst>
                <a:path w="8" h="4">
                  <a:moveTo>
                    <a:pt x="0" y="0"/>
                  </a:moveTo>
                  <a:cubicBezTo>
                    <a:pt x="2" y="1"/>
                    <a:pt x="3" y="2"/>
                    <a:pt x="5" y="3"/>
                  </a:cubicBezTo>
                  <a:cubicBezTo>
                    <a:pt x="6" y="4"/>
                    <a:pt x="7" y="3"/>
                    <a:pt x="8" y="4"/>
                  </a:cubicBezTo>
                  <a:cubicBezTo>
                    <a:pt x="3" y="0"/>
                    <a:pt x="3"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44" name="Freeform 21">
              <a:extLst>
                <a:ext uri="{FF2B5EF4-FFF2-40B4-BE49-F238E27FC236}">
                  <a16:creationId xmlns:a16="http://schemas.microsoft.com/office/drawing/2014/main" id="{356998E9-C6B0-4E7B-A126-5EDAA1E72CD0}"/>
                </a:ext>
              </a:extLst>
            </p:cNvPr>
            <p:cNvSpPr>
              <a:spLocks/>
            </p:cNvSpPr>
            <p:nvPr/>
          </p:nvSpPr>
          <p:spPr bwMode="auto">
            <a:xfrm>
              <a:off x="2416" y="1065"/>
              <a:ext cx="5" cy="3"/>
            </a:xfrm>
            <a:custGeom>
              <a:avLst/>
              <a:gdLst>
                <a:gd name="T0" fmla="*/ 0 w 6"/>
                <a:gd name="T1" fmla="*/ 1 h 3"/>
                <a:gd name="T2" fmla="*/ 6 w 6"/>
                <a:gd name="T3" fmla="*/ 3 h 3"/>
                <a:gd name="T4" fmla="*/ 0 w 6"/>
                <a:gd name="T5" fmla="*/ 1 h 3"/>
              </a:gdLst>
              <a:ahLst/>
              <a:cxnLst>
                <a:cxn ang="0">
                  <a:pos x="T0" y="T1"/>
                </a:cxn>
                <a:cxn ang="0">
                  <a:pos x="T2" y="T3"/>
                </a:cxn>
                <a:cxn ang="0">
                  <a:pos x="T4" y="T5"/>
                </a:cxn>
              </a:cxnLst>
              <a:rect l="0" t="0" r="r" b="b"/>
              <a:pathLst>
                <a:path w="6" h="3">
                  <a:moveTo>
                    <a:pt x="0" y="1"/>
                  </a:moveTo>
                  <a:cubicBezTo>
                    <a:pt x="2" y="2"/>
                    <a:pt x="3" y="3"/>
                    <a:pt x="6" y="3"/>
                  </a:cubicBezTo>
                  <a:cubicBezTo>
                    <a:pt x="4" y="0"/>
                    <a:pt x="2" y="0"/>
                    <a:pt x="0"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45" name="Freeform 22">
              <a:extLst>
                <a:ext uri="{FF2B5EF4-FFF2-40B4-BE49-F238E27FC236}">
                  <a16:creationId xmlns:a16="http://schemas.microsoft.com/office/drawing/2014/main" id="{39348D96-3753-447E-8165-94B8D69E8A11}"/>
                </a:ext>
              </a:extLst>
            </p:cNvPr>
            <p:cNvSpPr>
              <a:spLocks/>
            </p:cNvSpPr>
            <p:nvPr/>
          </p:nvSpPr>
          <p:spPr bwMode="auto">
            <a:xfrm>
              <a:off x="2415" y="1065"/>
              <a:ext cx="1" cy="1"/>
            </a:xfrm>
            <a:custGeom>
              <a:avLst/>
              <a:gdLst>
                <a:gd name="T0" fmla="*/ 1 w 1"/>
                <a:gd name="T1" fmla="*/ 1 h 1"/>
                <a:gd name="T2" fmla="*/ 0 w 1"/>
                <a:gd name="T3" fmla="*/ 0 h 1"/>
                <a:gd name="T4" fmla="*/ 0 w 1"/>
                <a:gd name="T5" fmla="*/ 1 h 1"/>
                <a:gd name="T6" fmla="*/ 1 w 1"/>
                <a:gd name="T7" fmla="*/ 1 h 1"/>
              </a:gdLst>
              <a:ahLst/>
              <a:cxnLst>
                <a:cxn ang="0">
                  <a:pos x="T0" y="T1"/>
                </a:cxn>
                <a:cxn ang="0">
                  <a:pos x="T2" y="T3"/>
                </a:cxn>
                <a:cxn ang="0">
                  <a:pos x="T4" y="T5"/>
                </a:cxn>
                <a:cxn ang="0">
                  <a:pos x="T6" y="T7"/>
                </a:cxn>
              </a:cxnLst>
              <a:rect l="0" t="0" r="r" b="b"/>
              <a:pathLst>
                <a:path w="1" h="1">
                  <a:moveTo>
                    <a:pt x="1" y="1"/>
                  </a:moveTo>
                  <a:lnTo>
                    <a:pt x="0" y="0"/>
                  </a:lnTo>
                  <a:lnTo>
                    <a:pt x="0" y="1"/>
                  </a:ln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46" name="Freeform 23">
              <a:extLst>
                <a:ext uri="{FF2B5EF4-FFF2-40B4-BE49-F238E27FC236}">
                  <a16:creationId xmlns:a16="http://schemas.microsoft.com/office/drawing/2014/main" id="{C678CAD4-EF5D-4C50-96D3-2EAE5E583D4F}"/>
                </a:ext>
              </a:extLst>
            </p:cNvPr>
            <p:cNvSpPr>
              <a:spLocks/>
            </p:cNvSpPr>
            <p:nvPr/>
          </p:nvSpPr>
          <p:spPr bwMode="auto">
            <a:xfrm>
              <a:off x="2621" y="1319"/>
              <a:ext cx="4" cy="2"/>
            </a:xfrm>
            <a:custGeom>
              <a:avLst/>
              <a:gdLst>
                <a:gd name="T0" fmla="*/ 0 w 5"/>
                <a:gd name="T1" fmla="*/ 0 h 2"/>
                <a:gd name="T2" fmla="*/ 0 w 5"/>
                <a:gd name="T3" fmla="*/ 2 h 2"/>
                <a:gd name="T4" fmla="*/ 5 w 5"/>
                <a:gd name="T5" fmla="*/ 1 h 2"/>
                <a:gd name="T6" fmla="*/ 5 w 5"/>
                <a:gd name="T7" fmla="*/ 0 h 2"/>
                <a:gd name="T8" fmla="*/ 0 w 5"/>
                <a:gd name="T9" fmla="*/ 0 h 2"/>
              </a:gdLst>
              <a:ahLst/>
              <a:cxnLst>
                <a:cxn ang="0">
                  <a:pos x="T0" y="T1"/>
                </a:cxn>
                <a:cxn ang="0">
                  <a:pos x="T2" y="T3"/>
                </a:cxn>
                <a:cxn ang="0">
                  <a:pos x="T4" y="T5"/>
                </a:cxn>
                <a:cxn ang="0">
                  <a:pos x="T6" y="T7"/>
                </a:cxn>
                <a:cxn ang="0">
                  <a:pos x="T8" y="T9"/>
                </a:cxn>
              </a:cxnLst>
              <a:rect l="0" t="0" r="r" b="b"/>
              <a:pathLst>
                <a:path w="5" h="2">
                  <a:moveTo>
                    <a:pt x="0" y="0"/>
                  </a:moveTo>
                  <a:cubicBezTo>
                    <a:pt x="0" y="1"/>
                    <a:pt x="0" y="2"/>
                    <a:pt x="0" y="2"/>
                  </a:cubicBezTo>
                  <a:cubicBezTo>
                    <a:pt x="2" y="2"/>
                    <a:pt x="4" y="1"/>
                    <a:pt x="5" y="1"/>
                  </a:cubicBezTo>
                  <a:cubicBezTo>
                    <a:pt x="5" y="0"/>
                    <a:pt x="5" y="0"/>
                    <a:pt x="5" y="0"/>
                  </a:cubicBezTo>
                  <a:cubicBezTo>
                    <a:pt x="3" y="0"/>
                    <a:pt x="2"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47" name="Freeform 24">
              <a:extLst>
                <a:ext uri="{FF2B5EF4-FFF2-40B4-BE49-F238E27FC236}">
                  <a16:creationId xmlns:a16="http://schemas.microsoft.com/office/drawing/2014/main" id="{831BEE59-60CA-4FB2-9477-4D5A609152D4}"/>
                </a:ext>
              </a:extLst>
            </p:cNvPr>
            <p:cNvSpPr>
              <a:spLocks/>
            </p:cNvSpPr>
            <p:nvPr/>
          </p:nvSpPr>
          <p:spPr bwMode="auto">
            <a:xfrm>
              <a:off x="2619" y="1227"/>
              <a:ext cx="6" cy="3"/>
            </a:xfrm>
            <a:custGeom>
              <a:avLst/>
              <a:gdLst>
                <a:gd name="T0" fmla="*/ 0 w 6"/>
                <a:gd name="T1" fmla="*/ 0 h 3"/>
                <a:gd name="T2" fmla="*/ 6 w 6"/>
                <a:gd name="T3" fmla="*/ 3 h 3"/>
                <a:gd name="T4" fmla="*/ 0 w 6"/>
                <a:gd name="T5" fmla="*/ 0 h 3"/>
              </a:gdLst>
              <a:ahLst/>
              <a:cxnLst>
                <a:cxn ang="0">
                  <a:pos x="T0" y="T1"/>
                </a:cxn>
                <a:cxn ang="0">
                  <a:pos x="T2" y="T3"/>
                </a:cxn>
                <a:cxn ang="0">
                  <a:pos x="T4" y="T5"/>
                </a:cxn>
              </a:cxnLst>
              <a:rect l="0" t="0" r="r" b="b"/>
              <a:pathLst>
                <a:path w="6" h="3">
                  <a:moveTo>
                    <a:pt x="0" y="0"/>
                  </a:moveTo>
                  <a:cubicBezTo>
                    <a:pt x="1" y="1"/>
                    <a:pt x="3" y="2"/>
                    <a:pt x="6" y="3"/>
                  </a:cubicBezTo>
                  <a:cubicBezTo>
                    <a:pt x="4" y="0"/>
                    <a:pt x="2"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48" name="Freeform 25">
              <a:extLst>
                <a:ext uri="{FF2B5EF4-FFF2-40B4-BE49-F238E27FC236}">
                  <a16:creationId xmlns:a16="http://schemas.microsoft.com/office/drawing/2014/main" id="{A153A1B1-AF77-4DCD-99DC-3504FE17DF7A}"/>
                </a:ext>
              </a:extLst>
            </p:cNvPr>
            <p:cNvSpPr>
              <a:spLocks/>
            </p:cNvSpPr>
            <p:nvPr/>
          </p:nvSpPr>
          <p:spPr bwMode="auto">
            <a:xfrm>
              <a:off x="2420" y="1084"/>
              <a:ext cx="6" cy="1"/>
            </a:xfrm>
            <a:custGeom>
              <a:avLst/>
              <a:gdLst>
                <a:gd name="T0" fmla="*/ 0 w 6"/>
                <a:gd name="T1" fmla="*/ 0 h 1"/>
                <a:gd name="T2" fmla="*/ 0 w 6"/>
                <a:gd name="T3" fmla="*/ 1 h 1"/>
                <a:gd name="T4" fmla="*/ 6 w 6"/>
                <a:gd name="T5" fmla="*/ 1 h 1"/>
                <a:gd name="T6" fmla="*/ 4 w 6"/>
                <a:gd name="T7" fmla="*/ 1 h 1"/>
                <a:gd name="T8" fmla="*/ 0 w 6"/>
                <a:gd name="T9" fmla="*/ 0 h 1"/>
              </a:gdLst>
              <a:ahLst/>
              <a:cxnLst>
                <a:cxn ang="0">
                  <a:pos x="T0" y="T1"/>
                </a:cxn>
                <a:cxn ang="0">
                  <a:pos x="T2" y="T3"/>
                </a:cxn>
                <a:cxn ang="0">
                  <a:pos x="T4" y="T5"/>
                </a:cxn>
                <a:cxn ang="0">
                  <a:pos x="T6" y="T7"/>
                </a:cxn>
                <a:cxn ang="0">
                  <a:pos x="T8" y="T9"/>
                </a:cxn>
              </a:cxnLst>
              <a:rect l="0" t="0" r="r" b="b"/>
              <a:pathLst>
                <a:path w="6" h="1">
                  <a:moveTo>
                    <a:pt x="0" y="0"/>
                  </a:moveTo>
                  <a:cubicBezTo>
                    <a:pt x="0" y="0"/>
                    <a:pt x="0" y="1"/>
                    <a:pt x="0" y="1"/>
                  </a:cubicBezTo>
                  <a:cubicBezTo>
                    <a:pt x="2" y="1"/>
                    <a:pt x="4" y="1"/>
                    <a:pt x="6" y="1"/>
                  </a:cubicBezTo>
                  <a:cubicBezTo>
                    <a:pt x="5" y="1"/>
                    <a:pt x="5" y="1"/>
                    <a:pt x="4" y="1"/>
                  </a:cubicBezTo>
                  <a:cubicBezTo>
                    <a:pt x="3" y="0"/>
                    <a:pt x="2"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49" name="Freeform 26">
              <a:extLst>
                <a:ext uri="{FF2B5EF4-FFF2-40B4-BE49-F238E27FC236}">
                  <a16:creationId xmlns:a16="http://schemas.microsoft.com/office/drawing/2014/main" id="{E69E10EC-CB2D-4389-8923-18517748A5B3}"/>
                </a:ext>
              </a:extLst>
            </p:cNvPr>
            <p:cNvSpPr>
              <a:spLocks/>
            </p:cNvSpPr>
            <p:nvPr/>
          </p:nvSpPr>
          <p:spPr bwMode="auto">
            <a:xfrm>
              <a:off x="2426" y="1085"/>
              <a:ext cx="1" cy="1"/>
            </a:xfrm>
            <a:custGeom>
              <a:avLst/>
              <a:gdLst>
                <a:gd name="T0" fmla="*/ 0 w 1"/>
                <a:gd name="T1" fmla="*/ 0 h 1"/>
                <a:gd name="T2" fmla="*/ 1 w 1"/>
                <a:gd name="T3" fmla="*/ 1 h 1"/>
                <a:gd name="T4" fmla="*/ 1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1" y="0"/>
                    <a:pt x="1" y="1"/>
                  </a:cubicBezTo>
                  <a:cubicBezTo>
                    <a:pt x="1" y="1"/>
                    <a:pt x="1" y="1"/>
                    <a:pt x="1" y="1"/>
                  </a:cubicBezTo>
                  <a:cubicBezTo>
                    <a:pt x="1" y="0"/>
                    <a:pt x="1" y="0"/>
                    <a:pt x="1" y="0"/>
                  </a:cubicBezTo>
                  <a:cubicBezTo>
                    <a:pt x="1" y="0"/>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50" name="Freeform 27">
              <a:extLst>
                <a:ext uri="{FF2B5EF4-FFF2-40B4-BE49-F238E27FC236}">
                  <a16:creationId xmlns:a16="http://schemas.microsoft.com/office/drawing/2014/main" id="{2D614DB9-ABDC-45BF-969C-067D98A448A8}"/>
                </a:ext>
              </a:extLst>
            </p:cNvPr>
            <p:cNvSpPr>
              <a:spLocks/>
            </p:cNvSpPr>
            <p:nvPr/>
          </p:nvSpPr>
          <p:spPr bwMode="auto">
            <a:xfrm>
              <a:off x="2625" y="1285"/>
              <a:ext cx="5" cy="2"/>
            </a:xfrm>
            <a:custGeom>
              <a:avLst/>
              <a:gdLst>
                <a:gd name="T0" fmla="*/ 5 w 5"/>
                <a:gd name="T1" fmla="*/ 0 h 2"/>
                <a:gd name="T2" fmla="*/ 0 w 5"/>
                <a:gd name="T3" fmla="*/ 0 h 2"/>
                <a:gd name="T4" fmla="*/ 5 w 5"/>
                <a:gd name="T5" fmla="*/ 2 h 2"/>
                <a:gd name="T6" fmla="*/ 5 w 5"/>
                <a:gd name="T7" fmla="*/ 0 h 2"/>
              </a:gdLst>
              <a:ahLst/>
              <a:cxnLst>
                <a:cxn ang="0">
                  <a:pos x="T0" y="T1"/>
                </a:cxn>
                <a:cxn ang="0">
                  <a:pos x="T2" y="T3"/>
                </a:cxn>
                <a:cxn ang="0">
                  <a:pos x="T4" y="T5"/>
                </a:cxn>
                <a:cxn ang="0">
                  <a:pos x="T6" y="T7"/>
                </a:cxn>
              </a:cxnLst>
              <a:rect l="0" t="0" r="r" b="b"/>
              <a:pathLst>
                <a:path w="5" h="2">
                  <a:moveTo>
                    <a:pt x="5" y="0"/>
                  </a:moveTo>
                  <a:cubicBezTo>
                    <a:pt x="3" y="0"/>
                    <a:pt x="2" y="0"/>
                    <a:pt x="0" y="0"/>
                  </a:cubicBezTo>
                  <a:cubicBezTo>
                    <a:pt x="2" y="1"/>
                    <a:pt x="3" y="1"/>
                    <a:pt x="5" y="2"/>
                  </a:cubicBezTo>
                  <a:cubicBezTo>
                    <a:pt x="5" y="1"/>
                    <a:pt x="5" y="1"/>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51" name="Oval 28">
              <a:extLst>
                <a:ext uri="{FF2B5EF4-FFF2-40B4-BE49-F238E27FC236}">
                  <a16:creationId xmlns:a16="http://schemas.microsoft.com/office/drawing/2014/main" id="{EAB72263-E4B6-4339-9B09-BFF7F35C3668}"/>
                </a:ext>
              </a:extLst>
            </p:cNvPr>
            <p:cNvSpPr>
              <a:spLocks noChangeArrowheads="1"/>
            </p:cNvSpPr>
            <p:nvPr/>
          </p:nvSpPr>
          <p:spPr bwMode="auto">
            <a:xfrm>
              <a:off x="2625" y="1285"/>
              <a:ext cx="1" cy="1"/>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52" name="Freeform 29">
              <a:extLst>
                <a:ext uri="{FF2B5EF4-FFF2-40B4-BE49-F238E27FC236}">
                  <a16:creationId xmlns:a16="http://schemas.microsoft.com/office/drawing/2014/main" id="{B712C3CA-8CE8-4339-847B-76A3A0551C12}"/>
                </a:ext>
              </a:extLst>
            </p:cNvPr>
            <p:cNvSpPr>
              <a:spLocks/>
            </p:cNvSpPr>
            <p:nvPr/>
          </p:nvSpPr>
          <p:spPr bwMode="auto">
            <a:xfrm>
              <a:off x="2793" y="1290"/>
              <a:ext cx="5" cy="4"/>
            </a:xfrm>
            <a:custGeom>
              <a:avLst/>
              <a:gdLst>
                <a:gd name="T0" fmla="*/ 0 w 5"/>
                <a:gd name="T1" fmla="*/ 2 h 4"/>
                <a:gd name="T2" fmla="*/ 5 w 5"/>
                <a:gd name="T3" fmla="*/ 4 h 4"/>
                <a:gd name="T4" fmla="*/ 0 w 5"/>
                <a:gd name="T5" fmla="*/ 2 h 4"/>
              </a:gdLst>
              <a:ahLst/>
              <a:cxnLst>
                <a:cxn ang="0">
                  <a:pos x="T0" y="T1"/>
                </a:cxn>
                <a:cxn ang="0">
                  <a:pos x="T2" y="T3"/>
                </a:cxn>
                <a:cxn ang="0">
                  <a:pos x="T4" y="T5"/>
                </a:cxn>
              </a:cxnLst>
              <a:rect l="0" t="0" r="r" b="b"/>
              <a:pathLst>
                <a:path w="5" h="4">
                  <a:moveTo>
                    <a:pt x="0" y="2"/>
                  </a:moveTo>
                  <a:cubicBezTo>
                    <a:pt x="2" y="3"/>
                    <a:pt x="4" y="3"/>
                    <a:pt x="5" y="4"/>
                  </a:cubicBezTo>
                  <a:cubicBezTo>
                    <a:pt x="4" y="2"/>
                    <a:pt x="3"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53" name="Oval 30">
              <a:extLst>
                <a:ext uri="{FF2B5EF4-FFF2-40B4-BE49-F238E27FC236}">
                  <a16:creationId xmlns:a16="http://schemas.microsoft.com/office/drawing/2014/main" id="{B3B6A3D7-C928-433C-955B-0A58A6013371}"/>
                </a:ext>
              </a:extLst>
            </p:cNvPr>
            <p:cNvSpPr>
              <a:spLocks noChangeArrowheads="1"/>
            </p:cNvSpPr>
            <p:nvPr/>
          </p:nvSpPr>
          <p:spPr bwMode="auto">
            <a:xfrm>
              <a:off x="2781" y="1265"/>
              <a:ext cx="1" cy="1"/>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54" name="Freeform 31">
              <a:extLst>
                <a:ext uri="{FF2B5EF4-FFF2-40B4-BE49-F238E27FC236}">
                  <a16:creationId xmlns:a16="http://schemas.microsoft.com/office/drawing/2014/main" id="{3D5F1C33-FBC4-4890-A82B-69EA57DDF0AA}"/>
                </a:ext>
              </a:extLst>
            </p:cNvPr>
            <p:cNvSpPr>
              <a:spLocks/>
            </p:cNvSpPr>
            <p:nvPr/>
          </p:nvSpPr>
          <p:spPr bwMode="auto">
            <a:xfrm>
              <a:off x="2779" y="1265"/>
              <a:ext cx="2" cy="2"/>
            </a:xfrm>
            <a:custGeom>
              <a:avLst/>
              <a:gdLst>
                <a:gd name="T0" fmla="*/ 3 w 3"/>
                <a:gd name="T1" fmla="*/ 0 h 2"/>
                <a:gd name="T2" fmla="*/ 0 w 3"/>
                <a:gd name="T3" fmla="*/ 1 h 2"/>
                <a:gd name="T4" fmla="*/ 3 w 3"/>
                <a:gd name="T5" fmla="*/ 0 h 2"/>
              </a:gdLst>
              <a:ahLst/>
              <a:cxnLst>
                <a:cxn ang="0">
                  <a:pos x="T0" y="T1"/>
                </a:cxn>
                <a:cxn ang="0">
                  <a:pos x="T2" y="T3"/>
                </a:cxn>
                <a:cxn ang="0">
                  <a:pos x="T4" y="T5"/>
                </a:cxn>
              </a:cxnLst>
              <a:rect l="0" t="0" r="r" b="b"/>
              <a:pathLst>
                <a:path w="3" h="2">
                  <a:moveTo>
                    <a:pt x="3" y="0"/>
                  </a:moveTo>
                  <a:cubicBezTo>
                    <a:pt x="2" y="0"/>
                    <a:pt x="1" y="1"/>
                    <a:pt x="0" y="1"/>
                  </a:cubicBezTo>
                  <a:cubicBezTo>
                    <a:pt x="2" y="2"/>
                    <a:pt x="2" y="2"/>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55" name="Freeform 32">
              <a:extLst>
                <a:ext uri="{FF2B5EF4-FFF2-40B4-BE49-F238E27FC236}">
                  <a16:creationId xmlns:a16="http://schemas.microsoft.com/office/drawing/2014/main" id="{B2D2D2C8-5715-4CA5-9329-6B90F621A695}"/>
                </a:ext>
              </a:extLst>
            </p:cNvPr>
            <p:cNvSpPr>
              <a:spLocks/>
            </p:cNvSpPr>
            <p:nvPr/>
          </p:nvSpPr>
          <p:spPr bwMode="auto">
            <a:xfrm>
              <a:off x="2424" y="1066"/>
              <a:ext cx="3" cy="2"/>
            </a:xfrm>
            <a:custGeom>
              <a:avLst/>
              <a:gdLst>
                <a:gd name="T0" fmla="*/ 3 w 3"/>
                <a:gd name="T1" fmla="*/ 1 h 2"/>
                <a:gd name="T2" fmla="*/ 3 w 3"/>
                <a:gd name="T3" fmla="*/ 0 h 2"/>
                <a:gd name="T4" fmla="*/ 0 w 3"/>
                <a:gd name="T5" fmla="*/ 1 h 2"/>
                <a:gd name="T6" fmla="*/ 0 w 3"/>
                <a:gd name="T7" fmla="*/ 2 h 2"/>
                <a:gd name="T8" fmla="*/ 3 w 3"/>
                <a:gd name="T9" fmla="*/ 1 h 2"/>
              </a:gdLst>
              <a:ahLst/>
              <a:cxnLst>
                <a:cxn ang="0">
                  <a:pos x="T0" y="T1"/>
                </a:cxn>
                <a:cxn ang="0">
                  <a:pos x="T2" y="T3"/>
                </a:cxn>
                <a:cxn ang="0">
                  <a:pos x="T4" y="T5"/>
                </a:cxn>
                <a:cxn ang="0">
                  <a:pos x="T6" y="T7"/>
                </a:cxn>
                <a:cxn ang="0">
                  <a:pos x="T8" y="T9"/>
                </a:cxn>
              </a:cxnLst>
              <a:rect l="0" t="0" r="r" b="b"/>
              <a:pathLst>
                <a:path w="3" h="2">
                  <a:moveTo>
                    <a:pt x="3" y="1"/>
                  </a:moveTo>
                  <a:cubicBezTo>
                    <a:pt x="3" y="1"/>
                    <a:pt x="3" y="1"/>
                    <a:pt x="3" y="0"/>
                  </a:cubicBezTo>
                  <a:cubicBezTo>
                    <a:pt x="2" y="0"/>
                    <a:pt x="1" y="1"/>
                    <a:pt x="0" y="1"/>
                  </a:cubicBezTo>
                  <a:cubicBezTo>
                    <a:pt x="0" y="1"/>
                    <a:pt x="0" y="1"/>
                    <a:pt x="0" y="2"/>
                  </a:cubicBezTo>
                  <a:cubicBezTo>
                    <a:pt x="1" y="2"/>
                    <a:pt x="2"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56" name="Freeform 33">
              <a:extLst>
                <a:ext uri="{FF2B5EF4-FFF2-40B4-BE49-F238E27FC236}">
                  <a16:creationId xmlns:a16="http://schemas.microsoft.com/office/drawing/2014/main" id="{710353C1-FDA9-475B-AC87-74D59759A67F}"/>
                </a:ext>
              </a:extLst>
            </p:cNvPr>
            <p:cNvSpPr>
              <a:spLocks/>
            </p:cNvSpPr>
            <p:nvPr/>
          </p:nvSpPr>
          <p:spPr bwMode="auto">
            <a:xfrm>
              <a:off x="2409" y="1064"/>
              <a:ext cx="6" cy="1"/>
            </a:xfrm>
            <a:custGeom>
              <a:avLst/>
              <a:gdLst>
                <a:gd name="T0" fmla="*/ 6 w 6"/>
                <a:gd name="T1" fmla="*/ 1 h 1"/>
                <a:gd name="T2" fmla="*/ 6 w 6"/>
                <a:gd name="T3" fmla="*/ 0 h 1"/>
                <a:gd name="T4" fmla="*/ 0 w 6"/>
                <a:gd name="T5" fmla="*/ 0 h 1"/>
                <a:gd name="T6" fmla="*/ 0 w 6"/>
                <a:gd name="T7" fmla="*/ 0 h 1"/>
                <a:gd name="T8" fmla="*/ 6 w 6"/>
                <a:gd name="T9" fmla="*/ 1 h 1"/>
              </a:gdLst>
              <a:ahLst/>
              <a:cxnLst>
                <a:cxn ang="0">
                  <a:pos x="T0" y="T1"/>
                </a:cxn>
                <a:cxn ang="0">
                  <a:pos x="T2" y="T3"/>
                </a:cxn>
                <a:cxn ang="0">
                  <a:pos x="T4" y="T5"/>
                </a:cxn>
                <a:cxn ang="0">
                  <a:pos x="T6" y="T7"/>
                </a:cxn>
                <a:cxn ang="0">
                  <a:pos x="T8" y="T9"/>
                </a:cxn>
              </a:cxnLst>
              <a:rect l="0" t="0" r="r" b="b"/>
              <a:pathLst>
                <a:path w="6" h="1">
                  <a:moveTo>
                    <a:pt x="6" y="1"/>
                  </a:moveTo>
                  <a:cubicBezTo>
                    <a:pt x="6" y="1"/>
                    <a:pt x="6" y="0"/>
                    <a:pt x="6" y="0"/>
                  </a:cubicBezTo>
                  <a:cubicBezTo>
                    <a:pt x="4" y="0"/>
                    <a:pt x="2" y="0"/>
                    <a:pt x="0" y="0"/>
                  </a:cubicBezTo>
                  <a:cubicBezTo>
                    <a:pt x="0" y="0"/>
                    <a:pt x="0" y="0"/>
                    <a:pt x="0" y="0"/>
                  </a:cubicBezTo>
                  <a:cubicBezTo>
                    <a:pt x="2" y="0"/>
                    <a:pt x="4" y="1"/>
                    <a:pt x="6"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57" name="Freeform 34">
              <a:extLst>
                <a:ext uri="{FF2B5EF4-FFF2-40B4-BE49-F238E27FC236}">
                  <a16:creationId xmlns:a16="http://schemas.microsoft.com/office/drawing/2014/main" id="{596229E0-A49A-46BB-B649-93744136481D}"/>
                </a:ext>
              </a:extLst>
            </p:cNvPr>
            <p:cNvSpPr>
              <a:spLocks/>
            </p:cNvSpPr>
            <p:nvPr/>
          </p:nvSpPr>
          <p:spPr bwMode="auto">
            <a:xfrm>
              <a:off x="2415" y="1065"/>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58" name="Freeform 35">
              <a:extLst>
                <a:ext uri="{FF2B5EF4-FFF2-40B4-BE49-F238E27FC236}">
                  <a16:creationId xmlns:a16="http://schemas.microsoft.com/office/drawing/2014/main" id="{EA83CA64-940F-4683-92E6-7D49A8928E71}"/>
                </a:ext>
              </a:extLst>
            </p:cNvPr>
            <p:cNvSpPr>
              <a:spLocks/>
            </p:cNvSpPr>
            <p:nvPr/>
          </p:nvSpPr>
          <p:spPr bwMode="auto">
            <a:xfrm>
              <a:off x="2792" y="1302"/>
              <a:ext cx="5" cy="3"/>
            </a:xfrm>
            <a:custGeom>
              <a:avLst/>
              <a:gdLst>
                <a:gd name="T0" fmla="*/ 0 w 5"/>
                <a:gd name="T1" fmla="*/ 1 h 3"/>
                <a:gd name="T2" fmla="*/ 5 w 5"/>
                <a:gd name="T3" fmla="*/ 3 h 3"/>
                <a:gd name="T4" fmla="*/ 0 w 5"/>
                <a:gd name="T5" fmla="*/ 1 h 3"/>
              </a:gdLst>
              <a:ahLst/>
              <a:cxnLst>
                <a:cxn ang="0">
                  <a:pos x="T0" y="T1"/>
                </a:cxn>
                <a:cxn ang="0">
                  <a:pos x="T2" y="T3"/>
                </a:cxn>
                <a:cxn ang="0">
                  <a:pos x="T4" y="T5"/>
                </a:cxn>
              </a:cxnLst>
              <a:rect l="0" t="0" r="r" b="b"/>
              <a:pathLst>
                <a:path w="5" h="3">
                  <a:moveTo>
                    <a:pt x="0" y="1"/>
                  </a:moveTo>
                  <a:cubicBezTo>
                    <a:pt x="2" y="1"/>
                    <a:pt x="3" y="2"/>
                    <a:pt x="5" y="3"/>
                  </a:cubicBezTo>
                  <a:cubicBezTo>
                    <a:pt x="4" y="1"/>
                    <a:pt x="2" y="0"/>
                    <a:pt x="0"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59" name="Oval 36">
              <a:extLst>
                <a:ext uri="{FF2B5EF4-FFF2-40B4-BE49-F238E27FC236}">
                  <a16:creationId xmlns:a16="http://schemas.microsoft.com/office/drawing/2014/main" id="{43D95C85-884F-4B87-A2C6-89A313F855CE}"/>
                </a:ext>
              </a:extLst>
            </p:cNvPr>
            <p:cNvSpPr>
              <a:spLocks noChangeArrowheads="1"/>
            </p:cNvSpPr>
            <p:nvPr/>
          </p:nvSpPr>
          <p:spPr bwMode="auto">
            <a:xfrm>
              <a:off x="2797" y="1305"/>
              <a:ext cx="1" cy="1"/>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60" name="Freeform 37">
              <a:extLst>
                <a:ext uri="{FF2B5EF4-FFF2-40B4-BE49-F238E27FC236}">
                  <a16:creationId xmlns:a16="http://schemas.microsoft.com/office/drawing/2014/main" id="{D209B821-C88A-4EA3-BB3B-BB0E17D1773C}"/>
                </a:ext>
              </a:extLst>
            </p:cNvPr>
            <p:cNvSpPr>
              <a:spLocks/>
            </p:cNvSpPr>
            <p:nvPr/>
          </p:nvSpPr>
          <p:spPr bwMode="auto">
            <a:xfrm>
              <a:off x="2170" y="1262"/>
              <a:ext cx="11" cy="6"/>
            </a:xfrm>
            <a:custGeom>
              <a:avLst/>
              <a:gdLst>
                <a:gd name="T0" fmla="*/ 4 w 11"/>
                <a:gd name="T1" fmla="*/ 5 h 6"/>
                <a:gd name="T2" fmla="*/ 4 w 11"/>
                <a:gd name="T3" fmla="*/ 3 h 6"/>
                <a:gd name="T4" fmla="*/ 10 w 11"/>
                <a:gd name="T5" fmla="*/ 6 h 6"/>
                <a:gd name="T6" fmla="*/ 11 w 11"/>
                <a:gd name="T7" fmla="*/ 5 h 6"/>
                <a:gd name="T8" fmla="*/ 3 w 11"/>
                <a:gd name="T9" fmla="*/ 0 h 6"/>
                <a:gd name="T10" fmla="*/ 0 w 11"/>
                <a:gd name="T11" fmla="*/ 3 h 6"/>
                <a:gd name="T12" fmla="*/ 4 w 11"/>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11" h="6">
                  <a:moveTo>
                    <a:pt x="4" y="5"/>
                  </a:moveTo>
                  <a:cubicBezTo>
                    <a:pt x="4" y="4"/>
                    <a:pt x="4" y="4"/>
                    <a:pt x="4" y="3"/>
                  </a:cubicBezTo>
                  <a:cubicBezTo>
                    <a:pt x="6" y="4"/>
                    <a:pt x="8" y="5"/>
                    <a:pt x="10" y="6"/>
                  </a:cubicBezTo>
                  <a:cubicBezTo>
                    <a:pt x="10" y="6"/>
                    <a:pt x="11" y="6"/>
                    <a:pt x="11" y="5"/>
                  </a:cubicBezTo>
                  <a:cubicBezTo>
                    <a:pt x="9" y="4"/>
                    <a:pt x="6" y="2"/>
                    <a:pt x="3" y="0"/>
                  </a:cubicBezTo>
                  <a:cubicBezTo>
                    <a:pt x="3" y="2"/>
                    <a:pt x="0" y="1"/>
                    <a:pt x="0" y="3"/>
                  </a:cubicBezTo>
                  <a:cubicBezTo>
                    <a:pt x="1" y="5"/>
                    <a:pt x="2" y="5"/>
                    <a:pt x="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61" name="Freeform 38">
              <a:extLst>
                <a:ext uri="{FF2B5EF4-FFF2-40B4-BE49-F238E27FC236}">
                  <a16:creationId xmlns:a16="http://schemas.microsoft.com/office/drawing/2014/main" id="{8A1A857A-8E77-4563-B36B-A26D06A7FD89}"/>
                </a:ext>
              </a:extLst>
            </p:cNvPr>
            <p:cNvSpPr>
              <a:spLocks/>
            </p:cNvSpPr>
            <p:nvPr/>
          </p:nvSpPr>
          <p:spPr bwMode="auto">
            <a:xfrm>
              <a:off x="2422" y="1403"/>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62" name="Freeform 39">
              <a:extLst>
                <a:ext uri="{FF2B5EF4-FFF2-40B4-BE49-F238E27FC236}">
                  <a16:creationId xmlns:a16="http://schemas.microsoft.com/office/drawing/2014/main" id="{B020C850-95B9-4FC9-99D3-7FDC86C19F7A}"/>
                </a:ext>
              </a:extLst>
            </p:cNvPr>
            <p:cNvSpPr>
              <a:spLocks/>
            </p:cNvSpPr>
            <p:nvPr/>
          </p:nvSpPr>
          <p:spPr bwMode="auto">
            <a:xfrm>
              <a:off x="2416" y="1403"/>
              <a:ext cx="6" cy="9"/>
            </a:xfrm>
            <a:custGeom>
              <a:avLst/>
              <a:gdLst>
                <a:gd name="T0" fmla="*/ 7 w 7"/>
                <a:gd name="T1" fmla="*/ 0 h 9"/>
                <a:gd name="T2" fmla="*/ 0 w 7"/>
                <a:gd name="T3" fmla="*/ 9 h 9"/>
                <a:gd name="T4" fmla="*/ 7 w 7"/>
                <a:gd name="T5" fmla="*/ 0 h 9"/>
              </a:gdLst>
              <a:ahLst/>
              <a:cxnLst>
                <a:cxn ang="0">
                  <a:pos x="T0" y="T1"/>
                </a:cxn>
                <a:cxn ang="0">
                  <a:pos x="T2" y="T3"/>
                </a:cxn>
                <a:cxn ang="0">
                  <a:pos x="T4" y="T5"/>
                </a:cxn>
              </a:cxnLst>
              <a:rect l="0" t="0" r="r" b="b"/>
              <a:pathLst>
                <a:path w="7" h="9">
                  <a:moveTo>
                    <a:pt x="7" y="0"/>
                  </a:moveTo>
                  <a:cubicBezTo>
                    <a:pt x="4" y="3"/>
                    <a:pt x="2" y="6"/>
                    <a:pt x="0" y="9"/>
                  </a:cubicBezTo>
                  <a:cubicBezTo>
                    <a:pt x="5" y="8"/>
                    <a:pt x="7" y="5"/>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63" name="Freeform 40">
              <a:extLst>
                <a:ext uri="{FF2B5EF4-FFF2-40B4-BE49-F238E27FC236}">
                  <a16:creationId xmlns:a16="http://schemas.microsoft.com/office/drawing/2014/main" id="{D05839A4-34E3-4FE3-B064-DBAF1DE165DB}"/>
                </a:ext>
              </a:extLst>
            </p:cNvPr>
            <p:cNvSpPr>
              <a:spLocks/>
            </p:cNvSpPr>
            <p:nvPr/>
          </p:nvSpPr>
          <p:spPr bwMode="auto">
            <a:xfrm>
              <a:off x="1688" y="141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64" name="Freeform 41">
              <a:extLst>
                <a:ext uri="{FF2B5EF4-FFF2-40B4-BE49-F238E27FC236}">
                  <a16:creationId xmlns:a16="http://schemas.microsoft.com/office/drawing/2014/main" id="{1F441250-1C1F-4CDB-A8D0-959645608685}"/>
                </a:ext>
              </a:extLst>
            </p:cNvPr>
            <p:cNvSpPr>
              <a:spLocks/>
            </p:cNvSpPr>
            <p:nvPr/>
          </p:nvSpPr>
          <p:spPr bwMode="auto">
            <a:xfrm>
              <a:off x="1688" y="1406"/>
              <a:ext cx="4" cy="9"/>
            </a:xfrm>
            <a:custGeom>
              <a:avLst/>
              <a:gdLst>
                <a:gd name="T0" fmla="*/ 3 w 4"/>
                <a:gd name="T1" fmla="*/ 0 h 9"/>
                <a:gd name="T2" fmla="*/ 0 w 4"/>
                <a:gd name="T3" fmla="*/ 9 h 9"/>
                <a:gd name="T4" fmla="*/ 4 w 4"/>
                <a:gd name="T5" fmla="*/ 0 h 9"/>
                <a:gd name="T6" fmla="*/ 3 w 4"/>
                <a:gd name="T7" fmla="*/ 0 h 9"/>
              </a:gdLst>
              <a:ahLst/>
              <a:cxnLst>
                <a:cxn ang="0">
                  <a:pos x="T0" y="T1"/>
                </a:cxn>
                <a:cxn ang="0">
                  <a:pos x="T2" y="T3"/>
                </a:cxn>
                <a:cxn ang="0">
                  <a:pos x="T4" y="T5"/>
                </a:cxn>
                <a:cxn ang="0">
                  <a:pos x="T6" y="T7"/>
                </a:cxn>
              </a:cxnLst>
              <a:rect l="0" t="0" r="r" b="b"/>
              <a:pathLst>
                <a:path w="4" h="9">
                  <a:moveTo>
                    <a:pt x="3" y="0"/>
                  </a:moveTo>
                  <a:cubicBezTo>
                    <a:pt x="1" y="2"/>
                    <a:pt x="0" y="5"/>
                    <a:pt x="0" y="9"/>
                  </a:cubicBezTo>
                  <a:cubicBezTo>
                    <a:pt x="1" y="6"/>
                    <a:pt x="3" y="3"/>
                    <a:pt x="4" y="0"/>
                  </a:cubicBezTo>
                  <a:cubicBezTo>
                    <a:pt x="4" y="0"/>
                    <a:pt x="4" y="0"/>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65" name="Freeform 42">
              <a:extLst>
                <a:ext uri="{FF2B5EF4-FFF2-40B4-BE49-F238E27FC236}">
                  <a16:creationId xmlns:a16="http://schemas.microsoft.com/office/drawing/2014/main" id="{0401B666-A478-491C-A551-25DA395CD967}"/>
                </a:ext>
              </a:extLst>
            </p:cNvPr>
            <p:cNvSpPr>
              <a:spLocks/>
            </p:cNvSpPr>
            <p:nvPr/>
          </p:nvSpPr>
          <p:spPr bwMode="auto">
            <a:xfrm>
              <a:off x="1849" y="1148"/>
              <a:ext cx="2" cy="3"/>
            </a:xfrm>
            <a:custGeom>
              <a:avLst/>
              <a:gdLst>
                <a:gd name="T0" fmla="*/ 0 w 3"/>
                <a:gd name="T1" fmla="*/ 3 h 3"/>
                <a:gd name="T2" fmla="*/ 3 w 3"/>
                <a:gd name="T3" fmla="*/ 0 h 3"/>
                <a:gd name="T4" fmla="*/ 0 w 3"/>
                <a:gd name="T5" fmla="*/ 3 h 3"/>
              </a:gdLst>
              <a:ahLst/>
              <a:cxnLst>
                <a:cxn ang="0">
                  <a:pos x="T0" y="T1"/>
                </a:cxn>
                <a:cxn ang="0">
                  <a:pos x="T2" y="T3"/>
                </a:cxn>
                <a:cxn ang="0">
                  <a:pos x="T4" y="T5"/>
                </a:cxn>
              </a:cxnLst>
              <a:rect l="0" t="0" r="r" b="b"/>
              <a:pathLst>
                <a:path w="3" h="3">
                  <a:moveTo>
                    <a:pt x="0" y="3"/>
                  </a:moveTo>
                  <a:cubicBezTo>
                    <a:pt x="2" y="3"/>
                    <a:pt x="2" y="1"/>
                    <a:pt x="3" y="0"/>
                  </a:cubicBezTo>
                  <a:cubicBezTo>
                    <a:pt x="0" y="0"/>
                    <a:pt x="0" y="1"/>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66" name="Freeform 43">
              <a:extLst>
                <a:ext uri="{FF2B5EF4-FFF2-40B4-BE49-F238E27FC236}">
                  <a16:creationId xmlns:a16="http://schemas.microsoft.com/office/drawing/2014/main" id="{B43143F9-031C-4754-8895-F62AE2D342FE}"/>
                </a:ext>
              </a:extLst>
            </p:cNvPr>
            <p:cNvSpPr>
              <a:spLocks/>
            </p:cNvSpPr>
            <p:nvPr/>
          </p:nvSpPr>
          <p:spPr bwMode="auto">
            <a:xfrm>
              <a:off x="1688" y="1503"/>
              <a:ext cx="4" cy="3"/>
            </a:xfrm>
            <a:custGeom>
              <a:avLst/>
              <a:gdLst>
                <a:gd name="T0" fmla="*/ 4 w 4"/>
                <a:gd name="T1" fmla="*/ 0 h 4"/>
                <a:gd name="T2" fmla="*/ 0 w 4"/>
                <a:gd name="T3" fmla="*/ 4 h 4"/>
                <a:gd name="T4" fmla="*/ 4 w 4"/>
                <a:gd name="T5" fmla="*/ 0 h 4"/>
              </a:gdLst>
              <a:ahLst/>
              <a:cxnLst>
                <a:cxn ang="0">
                  <a:pos x="T0" y="T1"/>
                </a:cxn>
                <a:cxn ang="0">
                  <a:pos x="T2" y="T3"/>
                </a:cxn>
                <a:cxn ang="0">
                  <a:pos x="T4" y="T5"/>
                </a:cxn>
              </a:cxnLst>
              <a:rect l="0" t="0" r="r" b="b"/>
              <a:pathLst>
                <a:path w="4" h="4">
                  <a:moveTo>
                    <a:pt x="4" y="0"/>
                  </a:moveTo>
                  <a:cubicBezTo>
                    <a:pt x="2" y="1"/>
                    <a:pt x="0" y="2"/>
                    <a:pt x="0" y="4"/>
                  </a:cubicBezTo>
                  <a:cubicBezTo>
                    <a:pt x="1" y="3"/>
                    <a:pt x="4" y="2"/>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67" name="Rectangle 44">
              <a:extLst>
                <a:ext uri="{FF2B5EF4-FFF2-40B4-BE49-F238E27FC236}">
                  <a16:creationId xmlns:a16="http://schemas.microsoft.com/office/drawing/2014/main" id="{5AF8E734-018E-4388-AFBE-E1B7DC5D53F1}"/>
                </a:ext>
              </a:extLst>
            </p:cNvPr>
            <p:cNvSpPr>
              <a:spLocks noChangeArrowheads="1"/>
            </p:cNvSpPr>
            <p:nvPr/>
          </p:nvSpPr>
          <p:spPr bwMode="auto">
            <a:xfrm>
              <a:off x="1688" y="1506"/>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68" name="Freeform 45">
              <a:extLst>
                <a:ext uri="{FF2B5EF4-FFF2-40B4-BE49-F238E27FC236}">
                  <a16:creationId xmlns:a16="http://schemas.microsoft.com/office/drawing/2014/main" id="{01F03C57-51F6-4C2A-AA0E-932D5DFF7F92}"/>
                </a:ext>
              </a:extLst>
            </p:cNvPr>
            <p:cNvSpPr>
              <a:spLocks/>
            </p:cNvSpPr>
            <p:nvPr/>
          </p:nvSpPr>
          <p:spPr bwMode="auto">
            <a:xfrm>
              <a:off x="1695" y="1503"/>
              <a:ext cx="2" cy="5"/>
            </a:xfrm>
            <a:custGeom>
              <a:avLst/>
              <a:gdLst>
                <a:gd name="T0" fmla="*/ 2 w 3"/>
                <a:gd name="T1" fmla="*/ 6 h 6"/>
                <a:gd name="T2" fmla="*/ 3 w 3"/>
                <a:gd name="T3" fmla="*/ 0 h 6"/>
                <a:gd name="T4" fmla="*/ 2 w 3"/>
                <a:gd name="T5" fmla="*/ 6 h 6"/>
              </a:gdLst>
              <a:ahLst/>
              <a:cxnLst>
                <a:cxn ang="0">
                  <a:pos x="T0" y="T1"/>
                </a:cxn>
                <a:cxn ang="0">
                  <a:pos x="T2" y="T3"/>
                </a:cxn>
                <a:cxn ang="0">
                  <a:pos x="T4" y="T5"/>
                </a:cxn>
              </a:cxnLst>
              <a:rect l="0" t="0" r="r" b="b"/>
              <a:pathLst>
                <a:path w="3" h="6">
                  <a:moveTo>
                    <a:pt x="2" y="6"/>
                  </a:moveTo>
                  <a:cubicBezTo>
                    <a:pt x="2" y="4"/>
                    <a:pt x="3" y="2"/>
                    <a:pt x="3" y="0"/>
                  </a:cubicBezTo>
                  <a:cubicBezTo>
                    <a:pt x="1" y="2"/>
                    <a:pt x="0" y="4"/>
                    <a:pt x="2"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69" name="Rectangle 46">
              <a:extLst>
                <a:ext uri="{FF2B5EF4-FFF2-40B4-BE49-F238E27FC236}">
                  <a16:creationId xmlns:a16="http://schemas.microsoft.com/office/drawing/2014/main" id="{E169FE4C-2712-4062-87F9-B6BE1BB29A51}"/>
                </a:ext>
              </a:extLst>
            </p:cNvPr>
            <p:cNvSpPr>
              <a:spLocks noChangeArrowheads="1"/>
            </p:cNvSpPr>
            <p:nvPr/>
          </p:nvSpPr>
          <p:spPr bwMode="auto">
            <a:xfrm>
              <a:off x="1696" y="1508"/>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70" name="Freeform 47">
              <a:extLst>
                <a:ext uri="{FF2B5EF4-FFF2-40B4-BE49-F238E27FC236}">
                  <a16:creationId xmlns:a16="http://schemas.microsoft.com/office/drawing/2014/main" id="{EA0949BF-FC19-4931-B395-431BE5E79916}"/>
                </a:ext>
              </a:extLst>
            </p:cNvPr>
            <p:cNvSpPr>
              <a:spLocks/>
            </p:cNvSpPr>
            <p:nvPr/>
          </p:nvSpPr>
          <p:spPr bwMode="auto">
            <a:xfrm>
              <a:off x="1606" y="1299"/>
              <a:ext cx="3" cy="3"/>
            </a:xfrm>
            <a:custGeom>
              <a:avLst/>
              <a:gdLst>
                <a:gd name="T0" fmla="*/ 0 w 3"/>
                <a:gd name="T1" fmla="*/ 2 h 3"/>
                <a:gd name="T2" fmla="*/ 0 w 3"/>
                <a:gd name="T3" fmla="*/ 3 h 3"/>
                <a:gd name="T4" fmla="*/ 3 w 3"/>
                <a:gd name="T5" fmla="*/ 1 h 3"/>
                <a:gd name="T6" fmla="*/ 3 w 3"/>
                <a:gd name="T7" fmla="*/ 0 h 3"/>
                <a:gd name="T8" fmla="*/ 0 w 3"/>
                <a:gd name="T9" fmla="*/ 2 h 3"/>
              </a:gdLst>
              <a:ahLst/>
              <a:cxnLst>
                <a:cxn ang="0">
                  <a:pos x="T0" y="T1"/>
                </a:cxn>
                <a:cxn ang="0">
                  <a:pos x="T2" y="T3"/>
                </a:cxn>
                <a:cxn ang="0">
                  <a:pos x="T4" y="T5"/>
                </a:cxn>
                <a:cxn ang="0">
                  <a:pos x="T6" y="T7"/>
                </a:cxn>
                <a:cxn ang="0">
                  <a:pos x="T8" y="T9"/>
                </a:cxn>
              </a:cxnLst>
              <a:rect l="0" t="0" r="r" b="b"/>
              <a:pathLst>
                <a:path w="3" h="3">
                  <a:moveTo>
                    <a:pt x="0" y="2"/>
                  </a:moveTo>
                  <a:cubicBezTo>
                    <a:pt x="0" y="2"/>
                    <a:pt x="0" y="2"/>
                    <a:pt x="0" y="3"/>
                  </a:cubicBezTo>
                  <a:cubicBezTo>
                    <a:pt x="1" y="2"/>
                    <a:pt x="2" y="1"/>
                    <a:pt x="3" y="1"/>
                  </a:cubicBezTo>
                  <a:cubicBezTo>
                    <a:pt x="3" y="1"/>
                    <a:pt x="3" y="0"/>
                    <a:pt x="3" y="0"/>
                  </a:cubicBezTo>
                  <a:cubicBezTo>
                    <a:pt x="2" y="1"/>
                    <a:pt x="1"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71" name="Freeform 48">
              <a:extLst>
                <a:ext uri="{FF2B5EF4-FFF2-40B4-BE49-F238E27FC236}">
                  <a16:creationId xmlns:a16="http://schemas.microsoft.com/office/drawing/2014/main" id="{5C2A5D7D-79B0-41D1-9687-E36126429CDB}"/>
                </a:ext>
              </a:extLst>
            </p:cNvPr>
            <p:cNvSpPr>
              <a:spLocks/>
            </p:cNvSpPr>
            <p:nvPr/>
          </p:nvSpPr>
          <p:spPr bwMode="auto">
            <a:xfrm>
              <a:off x="2170" y="1277"/>
              <a:ext cx="2" cy="2"/>
            </a:xfrm>
            <a:custGeom>
              <a:avLst/>
              <a:gdLst>
                <a:gd name="T0" fmla="*/ 2 w 2"/>
                <a:gd name="T1" fmla="*/ 2 h 2"/>
                <a:gd name="T2" fmla="*/ 2 w 2"/>
                <a:gd name="T3" fmla="*/ 0 h 2"/>
                <a:gd name="T4" fmla="*/ 2 w 2"/>
                <a:gd name="T5" fmla="*/ 2 h 2"/>
              </a:gdLst>
              <a:ahLst/>
              <a:cxnLst>
                <a:cxn ang="0">
                  <a:pos x="T0" y="T1"/>
                </a:cxn>
                <a:cxn ang="0">
                  <a:pos x="T2" y="T3"/>
                </a:cxn>
                <a:cxn ang="0">
                  <a:pos x="T4" y="T5"/>
                </a:cxn>
              </a:cxnLst>
              <a:rect l="0" t="0" r="r" b="b"/>
              <a:pathLst>
                <a:path w="2" h="2">
                  <a:moveTo>
                    <a:pt x="2" y="2"/>
                  </a:moveTo>
                  <a:cubicBezTo>
                    <a:pt x="2" y="1"/>
                    <a:pt x="2" y="1"/>
                    <a:pt x="2" y="0"/>
                  </a:cubicBezTo>
                  <a:cubicBezTo>
                    <a:pt x="0" y="2"/>
                    <a:pt x="0"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72" name="Freeform 49">
              <a:extLst>
                <a:ext uri="{FF2B5EF4-FFF2-40B4-BE49-F238E27FC236}">
                  <a16:creationId xmlns:a16="http://schemas.microsoft.com/office/drawing/2014/main" id="{11427E9A-561D-462C-B908-BE9FCDF18B0C}"/>
                </a:ext>
              </a:extLst>
            </p:cNvPr>
            <p:cNvSpPr>
              <a:spLocks/>
            </p:cNvSpPr>
            <p:nvPr/>
          </p:nvSpPr>
          <p:spPr bwMode="auto">
            <a:xfrm>
              <a:off x="2172" y="1279"/>
              <a:ext cx="1" cy="1"/>
            </a:xfrm>
            <a:custGeom>
              <a:avLst/>
              <a:gdLst>
                <a:gd name="T0" fmla="*/ 0 w 1"/>
                <a:gd name="T1" fmla="*/ 1 h 1"/>
                <a:gd name="T2" fmla="*/ 1 w 1"/>
                <a:gd name="T3" fmla="*/ 1 h 1"/>
                <a:gd name="T4" fmla="*/ 0 w 1"/>
                <a:gd name="T5" fmla="*/ 0 h 1"/>
                <a:gd name="T6" fmla="*/ 0 w 1"/>
                <a:gd name="T7" fmla="*/ 1 h 1"/>
              </a:gdLst>
              <a:ahLst/>
              <a:cxnLst>
                <a:cxn ang="0">
                  <a:pos x="T0" y="T1"/>
                </a:cxn>
                <a:cxn ang="0">
                  <a:pos x="T2" y="T3"/>
                </a:cxn>
                <a:cxn ang="0">
                  <a:pos x="T4" y="T5"/>
                </a:cxn>
                <a:cxn ang="0">
                  <a:pos x="T6" y="T7"/>
                </a:cxn>
              </a:cxnLst>
              <a:rect l="0" t="0" r="r" b="b"/>
              <a:pathLst>
                <a:path w="1" h="1">
                  <a:moveTo>
                    <a:pt x="0" y="1"/>
                  </a:moveTo>
                  <a:lnTo>
                    <a:pt x="1" y="1"/>
                  </a:lnTo>
                  <a:lnTo>
                    <a:pt x="0" y="0"/>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73" name="Freeform 50">
              <a:extLst>
                <a:ext uri="{FF2B5EF4-FFF2-40B4-BE49-F238E27FC236}">
                  <a16:creationId xmlns:a16="http://schemas.microsoft.com/office/drawing/2014/main" id="{99488012-0CD0-425E-96D2-D91ECD73DCF6}"/>
                </a:ext>
              </a:extLst>
            </p:cNvPr>
            <p:cNvSpPr>
              <a:spLocks/>
            </p:cNvSpPr>
            <p:nvPr/>
          </p:nvSpPr>
          <p:spPr bwMode="auto">
            <a:xfrm>
              <a:off x="1624" y="1302"/>
              <a:ext cx="3" cy="3"/>
            </a:xfrm>
            <a:custGeom>
              <a:avLst/>
              <a:gdLst>
                <a:gd name="T0" fmla="*/ 1 w 3"/>
                <a:gd name="T1" fmla="*/ 1 h 3"/>
                <a:gd name="T2" fmla="*/ 0 w 3"/>
                <a:gd name="T3" fmla="*/ 2 h 3"/>
                <a:gd name="T4" fmla="*/ 0 w 3"/>
                <a:gd name="T5" fmla="*/ 3 h 3"/>
                <a:gd name="T6" fmla="*/ 3 w 3"/>
                <a:gd name="T7" fmla="*/ 1 h 3"/>
                <a:gd name="T8" fmla="*/ 2 w 3"/>
                <a:gd name="T9" fmla="*/ 0 h 3"/>
                <a:gd name="T10" fmla="*/ 1 w 3"/>
                <a:gd name="T11" fmla="*/ 1 h 3"/>
              </a:gdLst>
              <a:ahLst/>
              <a:cxnLst>
                <a:cxn ang="0">
                  <a:pos x="T0" y="T1"/>
                </a:cxn>
                <a:cxn ang="0">
                  <a:pos x="T2" y="T3"/>
                </a:cxn>
                <a:cxn ang="0">
                  <a:pos x="T4" y="T5"/>
                </a:cxn>
                <a:cxn ang="0">
                  <a:pos x="T6" y="T7"/>
                </a:cxn>
                <a:cxn ang="0">
                  <a:pos x="T8" y="T9"/>
                </a:cxn>
                <a:cxn ang="0">
                  <a:pos x="T10" y="T11"/>
                </a:cxn>
              </a:cxnLst>
              <a:rect l="0" t="0" r="r" b="b"/>
              <a:pathLst>
                <a:path w="3" h="3">
                  <a:moveTo>
                    <a:pt x="1" y="1"/>
                  </a:moveTo>
                  <a:cubicBezTo>
                    <a:pt x="0" y="1"/>
                    <a:pt x="0" y="2"/>
                    <a:pt x="0" y="2"/>
                  </a:cubicBezTo>
                  <a:cubicBezTo>
                    <a:pt x="0" y="2"/>
                    <a:pt x="0" y="2"/>
                    <a:pt x="0" y="3"/>
                  </a:cubicBezTo>
                  <a:cubicBezTo>
                    <a:pt x="1" y="2"/>
                    <a:pt x="2" y="2"/>
                    <a:pt x="3" y="1"/>
                  </a:cubicBezTo>
                  <a:cubicBezTo>
                    <a:pt x="3" y="1"/>
                    <a:pt x="3" y="1"/>
                    <a:pt x="2" y="0"/>
                  </a:cubicBezTo>
                  <a:cubicBezTo>
                    <a:pt x="2" y="1"/>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74" name="Freeform 51">
              <a:extLst>
                <a:ext uri="{FF2B5EF4-FFF2-40B4-BE49-F238E27FC236}">
                  <a16:creationId xmlns:a16="http://schemas.microsoft.com/office/drawing/2014/main" id="{32830FEB-8806-40FA-97E4-706BE91D3206}"/>
                </a:ext>
              </a:extLst>
            </p:cNvPr>
            <p:cNvSpPr>
              <a:spLocks/>
            </p:cNvSpPr>
            <p:nvPr/>
          </p:nvSpPr>
          <p:spPr bwMode="auto">
            <a:xfrm>
              <a:off x="2422" y="1245"/>
              <a:ext cx="24" cy="20"/>
            </a:xfrm>
            <a:custGeom>
              <a:avLst/>
              <a:gdLst>
                <a:gd name="T0" fmla="*/ 18 w 24"/>
                <a:gd name="T1" fmla="*/ 8 h 20"/>
                <a:gd name="T2" fmla="*/ 12 w 24"/>
                <a:gd name="T3" fmla="*/ 3 h 20"/>
                <a:gd name="T4" fmla="*/ 11 w 24"/>
                <a:gd name="T5" fmla="*/ 0 h 20"/>
                <a:gd name="T6" fmla="*/ 0 w 24"/>
                <a:gd name="T7" fmla="*/ 7 h 20"/>
                <a:gd name="T8" fmla="*/ 6 w 24"/>
                <a:gd name="T9" fmla="*/ 12 h 20"/>
                <a:gd name="T10" fmla="*/ 0 w 24"/>
                <a:gd name="T11" fmla="*/ 19 h 20"/>
                <a:gd name="T12" fmla="*/ 1 w 24"/>
                <a:gd name="T13" fmla="*/ 20 h 20"/>
                <a:gd name="T14" fmla="*/ 11 w 24"/>
                <a:gd name="T15" fmla="*/ 14 h 20"/>
                <a:gd name="T16" fmla="*/ 16 w 24"/>
                <a:gd name="T17" fmla="*/ 17 h 20"/>
                <a:gd name="T18" fmla="*/ 20 w 24"/>
                <a:gd name="T19" fmla="*/ 18 h 20"/>
                <a:gd name="T20" fmla="*/ 24 w 24"/>
                <a:gd name="T21" fmla="*/ 15 h 20"/>
                <a:gd name="T22" fmla="*/ 18 w 24"/>
                <a:gd name="T23"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20">
                  <a:moveTo>
                    <a:pt x="18" y="8"/>
                  </a:moveTo>
                  <a:cubicBezTo>
                    <a:pt x="14" y="8"/>
                    <a:pt x="13" y="7"/>
                    <a:pt x="12" y="3"/>
                  </a:cubicBezTo>
                  <a:cubicBezTo>
                    <a:pt x="12" y="2"/>
                    <a:pt x="12" y="1"/>
                    <a:pt x="11" y="0"/>
                  </a:cubicBezTo>
                  <a:cubicBezTo>
                    <a:pt x="7" y="1"/>
                    <a:pt x="6" y="8"/>
                    <a:pt x="0" y="7"/>
                  </a:cubicBezTo>
                  <a:cubicBezTo>
                    <a:pt x="3" y="8"/>
                    <a:pt x="6" y="9"/>
                    <a:pt x="6" y="12"/>
                  </a:cubicBezTo>
                  <a:cubicBezTo>
                    <a:pt x="4" y="15"/>
                    <a:pt x="2" y="17"/>
                    <a:pt x="0" y="19"/>
                  </a:cubicBezTo>
                  <a:cubicBezTo>
                    <a:pt x="0" y="19"/>
                    <a:pt x="1" y="20"/>
                    <a:pt x="1" y="20"/>
                  </a:cubicBezTo>
                  <a:cubicBezTo>
                    <a:pt x="4" y="18"/>
                    <a:pt x="7" y="16"/>
                    <a:pt x="11" y="14"/>
                  </a:cubicBezTo>
                  <a:cubicBezTo>
                    <a:pt x="12" y="17"/>
                    <a:pt x="14" y="17"/>
                    <a:pt x="16" y="17"/>
                  </a:cubicBezTo>
                  <a:cubicBezTo>
                    <a:pt x="17" y="16"/>
                    <a:pt x="19" y="18"/>
                    <a:pt x="20" y="18"/>
                  </a:cubicBezTo>
                  <a:cubicBezTo>
                    <a:pt x="21" y="17"/>
                    <a:pt x="23" y="16"/>
                    <a:pt x="24" y="15"/>
                  </a:cubicBezTo>
                  <a:cubicBezTo>
                    <a:pt x="23" y="12"/>
                    <a:pt x="21" y="9"/>
                    <a:pt x="18"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75" name="Rectangle 52">
              <a:extLst>
                <a:ext uri="{FF2B5EF4-FFF2-40B4-BE49-F238E27FC236}">
                  <a16:creationId xmlns:a16="http://schemas.microsoft.com/office/drawing/2014/main" id="{7FAC38D2-93BF-4F5E-BE2D-57FC16B3A560}"/>
                </a:ext>
              </a:extLst>
            </p:cNvPr>
            <p:cNvSpPr>
              <a:spLocks noChangeArrowheads="1"/>
            </p:cNvSpPr>
            <p:nvPr/>
          </p:nvSpPr>
          <p:spPr bwMode="auto">
            <a:xfrm>
              <a:off x="2420" y="1158"/>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76" name="Freeform 53">
              <a:extLst>
                <a:ext uri="{FF2B5EF4-FFF2-40B4-BE49-F238E27FC236}">
                  <a16:creationId xmlns:a16="http://schemas.microsoft.com/office/drawing/2014/main" id="{B281D07A-535A-4696-B16A-42DF934B3672}"/>
                </a:ext>
              </a:extLst>
            </p:cNvPr>
            <p:cNvSpPr>
              <a:spLocks/>
            </p:cNvSpPr>
            <p:nvPr/>
          </p:nvSpPr>
          <p:spPr bwMode="auto">
            <a:xfrm>
              <a:off x="2415" y="1158"/>
              <a:ext cx="5" cy="5"/>
            </a:xfrm>
            <a:custGeom>
              <a:avLst/>
              <a:gdLst>
                <a:gd name="T0" fmla="*/ 6 w 6"/>
                <a:gd name="T1" fmla="*/ 0 h 5"/>
                <a:gd name="T2" fmla="*/ 0 w 6"/>
                <a:gd name="T3" fmla="*/ 4 h 5"/>
                <a:gd name="T4" fmla="*/ 6 w 6"/>
                <a:gd name="T5" fmla="*/ 0 h 5"/>
              </a:gdLst>
              <a:ahLst/>
              <a:cxnLst>
                <a:cxn ang="0">
                  <a:pos x="T0" y="T1"/>
                </a:cxn>
                <a:cxn ang="0">
                  <a:pos x="T2" y="T3"/>
                </a:cxn>
                <a:cxn ang="0">
                  <a:pos x="T4" y="T5"/>
                </a:cxn>
              </a:cxnLst>
              <a:rect l="0" t="0" r="r" b="b"/>
              <a:pathLst>
                <a:path w="6" h="5">
                  <a:moveTo>
                    <a:pt x="6" y="0"/>
                  </a:moveTo>
                  <a:cubicBezTo>
                    <a:pt x="4" y="1"/>
                    <a:pt x="2" y="3"/>
                    <a:pt x="0" y="4"/>
                  </a:cubicBezTo>
                  <a:cubicBezTo>
                    <a:pt x="3" y="5"/>
                    <a:pt x="5" y="3"/>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77" name="Freeform 54">
              <a:extLst>
                <a:ext uri="{FF2B5EF4-FFF2-40B4-BE49-F238E27FC236}">
                  <a16:creationId xmlns:a16="http://schemas.microsoft.com/office/drawing/2014/main" id="{3F89A13F-C9CC-460D-A0BF-21BDC2358CC8}"/>
                </a:ext>
              </a:extLst>
            </p:cNvPr>
            <p:cNvSpPr>
              <a:spLocks/>
            </p:cNvSpPr>
            <p:nvPr/>
          </p:nvSpPr>
          <p:spPr bwMode="auto">
            <a:xfrm>
              <a:off x="2338" y="1171"/>
              <a:ext cx="6" cy="4"/>
            </a:xfrm>
            <a:custGeom>
              <a:avLst/>
              <a:gdLst>
                <a:gd name="T0" fmla="*/ 6 w 6"/>
                <a:gd name="T1" fmla="*/ 3 h 4"/>
                <a:gd name="T2" fmla="*/ 0 w 6"/>
                <a:gd name="T3" fmla="*/ 0 h 4"/>
                <a:gd name="T4" fmla="*/ 6 w 6"/>
                <a:gd name="T5" fmla="*/ 3 h 4"/>
              </a:gdLst>
              <a:ahLst/>
              <a:cxnLst>
                <a:cxn ang="0">
                  <a:pos x="T0" y="T1"/>
                </a:cxn>
                <a:cxn ang="0">
                  <a:pos x="T2" y="T3"/>
                </a:cxn>
                <a:cxn ang="0">
                  <a:pos x="T4" y="T5"/>
                </a:cxn>
              </a:cxnLst>
              <a:rect l="0" t="0" r="r" b="b"/>
              <a:pathLst>
                <a:path w="6" h="4">
                  <a:moveTo>
                    <a:pt x="6" y="3"/>
                  </a:moveTo>
                  <a:cubicBezTo>
                    <a:pt x="4" y="2"/>
                    <a:pt x="2" y="1"/>
                    <a:pt x="0" y="0"/>
                  </a:cubicBezTo>
                  <a:cubicBezTo>
                    <a:pt x="4" y="4"/>
                    <a:pt x="4" y="4"/>
                    <a:pt x="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78" name="Rectangle 55">
              <a:extLst>
                <a:ext uri="{FF2B5EF4-FFF2-40B4-BE49-F238E27FC236}">
                  <a16:creationId xmlns:a16="http://schemas.microsoft.com/office/drawing/2014/main" id="{642639A2-07D7-44FF-82B5-48452904575A}"/>
                </a:ext>
              </a:extLst>
            </p:cNvPr>
            <p:cNvSpPr>
              <a:spLocks noChangeArrowheads="1"/>
            </p:cNvSpPr>
            <p:nvPr/>
          </p:nvSpPr>
          <p:spPr bwMode="auto">
            <a:xfrm>
              <a:off x="2132" y="1156"/>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79" name="Freeform 56">
              <a:extLst>
                <a:ext uri="{FF2B5EF4-FFF2-40B4-BE49-F238E27FC236}">
                  <a16:creationId xmlns:a16="http://schemas.microsoft.com/office/drawing/2014/main" id="{E7BECA7E-6C6B-4EF2-8C3D-2DC623218694}"/>
                </a:ext>
              </a:extLst>
            </p:cNvPr>
            <p:cNvSpPr>
              <a:spLocks/>
            </p:cNvSpPr>
            <p:nvPr/>
          </p:nvSpPr>
          <p:spPr bwMode="auto">
            <a:xfrm>
              <a:off x="2129" y="1156"/>
              <a:ext cx="3" cy="3"/>
            </a:xfrm>
            <a:custGeom>
              <a:avLst/>
              <a:gdLst>
                <a:gd name="T0" fmla="*/ 0 w 3"/>
                <a:gd name="T1" fmla="*/ 2 h 3"/>
                <a:gd name="T2" fmla="*/ 3 w 3"/>
                <a:gd name="T3" fmla="*/ 0 h 3"/>
                <a:gd name="T4" fmla="*/ 0 w 3"/>
                <a:gd name="T5" fmla="*/ 2 h 3"/>
              </a:gdLst>
              <a:ahLst/>
              <a:cxnLst>
                <a:cxn ang="0">
                  <a:pos x="T0" y="T1"/>
                </a:cxn>
                <a:cxn ang="0">
                  <a:pos x="T2" y="T3"/>
                </a:cxn>
                <a:cxn ang="0">
                  <a:pos x="T4" y="T5"/>
                </a:cxn>
              </a:cxnLst>
              <a:rect l="0" t="0" r="r" b="b"/>
              <a:pathLst>
                <a:path w="3" h="3">
                  <a:moveTo>
                    <a:pt x="0" y="2"/>
                  </a:moveTo>
                  <a:cubicBezTo>
                    <a:pt x="2" y="3"/>
                    <a:pt x="2" y="2"/>
                    <a:pt x="3" y="0"/>
                  </a:cubicBezTo>
                  <a:cubicBezTo>
                    <a:pt x="2"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80" name="Freeform 57">
              <a:extLst>
                <a:ext uri="{FF2B5EF4-FFF2-40B4-BE49-F238E27FC236}">
                  <a16:creationId xmlns:a16="http://schemas.microsoft.com/office/drawing/2014/main" id="{4A2F695C-BDE4-46AD-81C1-535A54BB6E20}"/>
                </a:ext>
              </a:extLst>
            </p:cNvPr>
            <p:cNvSpPr>
              <a:spLocks/>
            </p:cNvSpPr>
            <p:nvPr/>
          </p:nvSpPr>
          <p:spPr bwMode="auto">
            <a:xfrm>
              <a:off x="2116" y="1118"/>
              <a:ext cx="3" cy="1"/>
            </a:xfrm>
            <a:custGeom>
              <a:avLst/>
              <a:gdLst>
                <a:gd name="T0" fmla="*/ 0 w 3"/>
                <a:gd name="T1" fmla="*/ 0 h 1"/>
                <a:gd name="T2" fmla="*/ 1 w 3"/>
                <a:gd name="T3" fmla="*/ 1 h 1"/>
                <a:gd name="T4" fmla="*/ 3 w 3"/>
                <a:gd name="T5" fmla="*/ 1 h 1"/>
                <a:gd name="T6" fmla="*/ 3 w 3"/>
                <a:gd name="T7" fmla="*/ 0 h 1"/>
                <a:gd name="T8" fmla="*/ 0 w 3"/>
                <a:gd name="T9" fmla="*/ 0 h 1"/>
              </a:gdLst>
              <a:ahLst/>
              <a:cxnLst>
                <a:cxn ang="0">
                  <a:pos x="T0" y="T1"/>
                </a:cxn>
                <a:cxn ang="0">
                  <a:pos x="T2" y="T3"/>
                </a:cxn>
                <a:cxn ang="0">
                  <a:pos x="T4" y="T5"/>
                </a:cxn>
                <a:cxn ang="0">
                  <a:pos x="T6" y="T7"/>
                </a:cxn>
                <a:cxn ang="0">
                  <a:pos x="T8" y="T9"/>
                </a:cxn>
              </a:cxnLst>
              <a:rect l="0" t="0" r="r" b="b"/>
              <a:pathLst>
                <a:path w="3" h="1">
                  <a:moveTo>
                    <a:pt x="0" y="0"/>
                  </a:moveTo>
                  <a:cubicBezTo>
                    <a:pt x="0" y="1"/>
                    <a:pt x="0" y="1"/>
                    <a:pt x="1" y="1"/>
                  </a:cubicBezTo>
                  <a:cubicBezTo>
                    <a:pt x="2" y="1"/>
                    <a:pt x="3" y="1"/>
                    <a:pt x="3" y="1"/>
                  </a:cubicBezTo>
                  <a:cubicBezTo>
                    <a:pt x="3" y="0"/>
                    <a:pt x="3" y="0"/>
                    <a:pt x="3" y="0"/>
                  </a:cubicBezTo>
                  <a:cubicBezTo>
                    <a:pt x="2" y="0"/>
                    <a:pt x="1"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sp>
          <p:nvSpPr>
            <p:cNvPr id="581" name="Freeform 58">
              <a:extLst>
                <a:ext uri="{FF2B5EF4-FFF2-40B4-BE49-F238E27FC236}">
                  <a16:creationId xmlns:a16="http://schemas.microsoft.com/office/drawing/2014/main" id="{8D90A00E-2EB6-4DE7-A5D4-89452CDE3A6D}"/>
                </a:ext>
              </a:extLst>
            </p:cNvPr>
            <p:cNvSpPr>
              <a:spLocks/>
            </p:cNvSpPr>
            <p:nvPr/>
          </p:nvSpPr>
          <p:spPr bwMode="auto">
            <a:xfrm>
              <a:off x="1647" y="1444"/>
              <a:ext cx="6" cy="5"/>
            </a:xfrm>
            <a:custGeom>
              <a:avLst/>
              <a:gdLst>
                <a:gd name="T0" fmla="*/ 5 w 6"/>
                <a:gd name="T1" fmla="*/ 0 h 5"/>
                <a:gd name="T2" fmla="*/ 0 w 6"/>
                <a:gd name="T3" fmla="*/ 3 h 5"/>
                <a:gd name="T4" fmla="*/ 2 w 6"/>
                <a:gd name="T5" fmla="*/ 5 h 5"/>
                <a:gd name="T6" fmla="*/ 5 w 6"/>
                <a:gd name="T7" fmla="*/ 0 h 5"/>
              </a:gdLst>
              <a:ahLst/>
              <a:cxnLst>
                <a:cxn ang="0">
                  <a:pos x="T0" y="T1"/>
                </a:cxn>
                <a:cxn ang="0">
                  <a:pos x="T2" y="T3"/>
                </a:cxn>
                <a:cxn ang="0">
                  <a:pos x="T4" y="T5"/>
                </a:cxn>
                <a:cxn ang="0">
                  <a:pos x="T6" y="T7"/>
                </a:cxn>
              </a:cxnLst>
              <a:rect l="0" t="0" r="r" b="b"/>
              <a:pathLst>
                <a:path w="6" h="5">
                  <a:moveTo>
                    <a:pt x="5" y="0"/>
                  </a:moveTo>
                  <a:cubicBezTo>
                    <a:pt x="3" y="1"/>
                    <a:pt x="2" y="2"/>
                    <a:pt x="0" y="3"/>
                  </a:cubicBezTo>
                  <a:cubicBezTo>
                    <a:pt x="1" y="4"/>
                    <a:pt x="1" y="4"/>
                    <a:pt x="2" y="5"/>
                  </a:cubicBezTo>
                  <a:cubicBezTo>
                    <a:pt x="4" y="4"/>
                    <a:pt x="6" y="3"/>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grpSp>
      <p:grpSp>
        <p:nvGrpSpPr>
          <p:cNvPr id="582" name="Group 581">
            <a:extLst>
              <a:ext uri="{FF2B5EF4-FFF2-40B4-BE49-F238E27FC236}">
                <a16:creationId xmlns:a16="http://schemas.microsoft.com/office/drawing/2014/main" id="{3D222874-E3BC-4B99-9147-48DA48BF2374}"/>
              </a:ext>
            </a:extLst>
          </p:cNvPr>
          <p:cNvGrpSpPr/>
          <p:nvPr/>
        </p:nvGrpSpPr>
        <p:grpSpPr>
          <a:xfrm>
            <a:off x="459601" y="2355554"/>
            <a:ext cx="683386" cy="683386"/>
            <a:chOff x="1973735" y="-521114"/>
            <a:chExt cx="780290" cy="780290"/>
          </a:xfrm>
        </p:grpSpPr>
        <p:sp>
          <p:nvSpPr>
            <p:cNvPr id="583" name="Rectangle 582">
              <a:extLst>
                <a:ext uri="{FF2B5EF4-FFF2-40B4-BE49-F238E27FC236}">
                  <a16:creationId xmlns:a16="http://schemas.microsoft.com/office/drawing/2014/main" id="{3DCD61D9-34D6-46F2-8911-6C977E85CDBB}"/>
                </a:ext>
              </a:extLst>
            </p:cNvPr>
            <p:cNvSpPr/>
            <p:nvPr/>
          </p:nvSpPr>
          <p:spPr bwMode="auto">
            <a:xfrm>
              <a:off x="2057400" y="-521114"/>
              <a:ext cx="502920" cy="749713"/>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marL="0" marR="0" lvl="0" indent="0" algn="ctr" defTabSz="913751"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4" name="Rectangle 583">
              <a:extLst>
                <a:ext uri="{FF2B5EF4-FFF2-40B4-BE49-F238E27FC236}">
                  <a16:creationId xmlns:a16="http://schemas.microsoft.com/office/drawing/2014/main" id="{00DB506C-6959-47D9-8642-4488B1784E14}"/>
                </a:ext>
              </a:extLst>
            </p:cNvPr>
            <p:cNvSpPr/>
            <p:nvPr/>
          </p:nvSpPr>
          <p:spPr bwMode="auto">
            <a:xfrm>
              <a:off x="2169213" y="-354433"/>
              <a:ext cx="502920" cy="577953"/>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marL="0" marR="0" lvl="0" indent="0" algn="ctr" defTabSz="913751"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585" name="Picture 584">
              <a:extLst>
                <a:ext uri="{FF2B5EF4-FFF2-40B4-BE49-F238E27FC236}">
                  <a16:creationId xmlns:a16="http://schemas.microsoft.com/office/drawing/2014/main" id="{FAEBCB6B-C4DA-40A1-8586-6613B5120D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3735" y="-521114"/>
              <a:ext cx="780290" cy="780290"/>
            </a:xfrm>
            <a:prstGeom prst="rect">
              <a:avLst/>
            </a:prstGeom>
          </p:spPr>
        </p:pic>
      </p:grpSp>
      <p:sp>
        <p:nvSpPr>
          <p:cNvPr id="586" name="Oval 585">
            <a:extLst>
              <a:ext uri="{FF2B5EF4-FFF2-40B4-BE49-F238E27FC236}">
                <a16:creationId xmlns:a16="http://schemas.microsoft.com/office/drawing/2014/main" id="{E3DCA1AE-C352-4018-8AC3-C81C5A611275}"/>
              </a:ext>
            </a:extLst>
          </p:cNvPr>
          <p:cNvSpPr/>
          <p:nvPr/>
        </p:nvSpPr>
        <p:spPr bwMode="auto">
          <a:xfrm>
            <a:off x="4244880" y="2127484"/>
            <a:ext cx="124688" cy="124688"/>
          </a:xfrm>
          <a:prstGeom prst="ellipse">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7" name="Oval 586">
            <a:extLst>
              <a:ext uri="{FF2B5EF4-FFF2-40B4-BE49-F238E27FC236}">
                <a16:creationId xmlns:a16="http://schemas.microsoft.com/office/drawing/2014/main" id="{DEE1577B-F8D5-4F4D-8CDE-A612260E48DF}"/>
              </a:ext>
            </a:extLst>
          </p:cNvPr>
          <p:cNvSpPr/>
          <p:nvPr/>
        </p:nvSpPr>
        <p:spPr bwMode="auto">
          <a:xfrm>
            <a:off x="4071281" y="3085018"/>
            <a:ext cx="124688" cy="124688"/>
          </a:xfrm>
          <a:prstGeom prst="ellipse">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588" name="Picture 587">
            <a:extLst>
              <a:ext uri="{FF2B5EF4-FFF2-40B4-BE49-F238E27FC236}">
                <a16:creationId xmlns:a16="http://schemas.microsoft.com/office/drawing/2014/main" id="{82CFEB0F-A4D8-4DFE-B939-15739DC6F5B9}"/>
              </a:ext>
            </a:extLst>
          </p:cNvPr>
          <p:cNvPicPr>
            <a:picLocks noChangeAspect="1"/>
          </p:cNvPicPr>
          <p:nvPr/>
        </p:nvPicPr>
        <p:blipFill>
          <a:blip r:embed="rId4"/>
          <a:stretch>
            <a:fillRect/>
          </a:stretch>
        </p:blipFill>
        <p:spPr>
          <a:xfrm>
            <a:off x="2278446" y="4259839"/>
            <a:ext cx="577746" cy="738232"/>
          </a:xfrm>
          <a:prstGeom prst="rect">
            <a:avLst/>
          </a:prstGeom>
        </p:spPr>
      </p:pic>
      <p:pic>
        <p:nvPicPr>
          <p:cNvPr id="589" name="Picture 588">
            <a:extLst>
              <a:ext uri="{FF2B5EF4-FFF2-40B4-BE49-F238E27FC236}">
                <a16:creationId xmlns:a16="http://schemas.microsoft.com/office/drawing/2014/main" id="{B1627FC6-B508-4752-8ADB-6B67CE83E6FC}"/>
              </a:ext>
            </a:extLst>
          </p:cNvPr>
          <p:cNvPicPr>
            <a:picLocks noChangeAspect="1"/>
          </p:cNvPicPr>
          <p:nvPr/>
        </p:nvPicPr>
        <p:blipFill>
          <a:blip r:embed="rId5"/>
          <a:stretch>
            <a:fillRect/>
          </a:stretch>
        </p:blipFill>
        <p:spPr>
          <a:xfrm>
            <a:off x="2278446" y="2951898"/>
            <a:ext cx="577746" cy="738232"/>
          </a:xfrm>
          <a:prstGeom prst="rect">
            <a:avLst/>
          </a:prstGeom>
        </p:spPr>
      </p:pic>
      <p:sp>
        <p:nvSpPr>
          <p:cNvPr id="590" name="TextBox 589">
            <a:extLst>
              <a:ext uri="{FF2B5EF4-FFF2-40B4-BE49-F238E27FC236}">
                <a16:creationId xmlns:a16="http://schemas.microsoft.com/office/drawing/2014/main" id="{9FC8B129-6336-4A97-923D-307FA9E825D6}"/>
              </a:ext>
            </a:extLst>
          </p:cNvPr>
          <p:cNvSpPr txBox="1"/>
          <p:nvPr/>
        </p:nvSpPr>
        <p:spPr>
          <a:xfrm>
            <a:off x="1762044" y="4970584"/>
            <a:ext cx="1610550" cy="323165"/>
          </a:xfrm>
          <a:prstGeom prst="rect">
            <a:avLst/>
          </a:prstGeom>
          <a:noFill/>
        </p:spPr>
        <p:txBody>
          <a:bodyPr wrap="square" rtlCol="0">
            <a:spAutoFit/>
          </a:bodyPr>
          <a:lstStyle/>
          <a:p>
            <a:pPr marL="0" marR="0" lvl="0" indent="0" algn="ctr" defTabSz="913698"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gradFill>
                  <a:gsLst>
                    <a:gs pos="1250">
                      <a:srgbClr val="353535">
                        <a:lumMod val="60000"/>
                        <a:lumOff val="40000"/>
                      </a:srgbClr>
                    </a:gs>
                    <a:gs pos="100000">
                      <a:srgbClr val="353535">
                        <a:lumMod val="60000"/>
                        <a:lumOff val="40000"/>
                      </a:srgbClr>
                    </a:gs>
                  </a:gsLst>
                  <a:lin ang="5400000" scaled="0"/>
                </a:gradFill>
                <a:effectLst/>
                <a:uLnTx/>
                <a:uFillTx/>
                <a:latin typeface="Segoe UI"/>
                <a:ea typeface="+mn-ea"/>
                <a:cs typeface="+mn-cs"/>
              </a:rPr>
              <a:t>Country #3</a:t>
            </a:r>
          </a:p>
        </p:txBody>
      </p:sp>
      <p:sp>
        <p:nvSpPr>
          <p:cNvPr id="591" name="TextBox 590">
            <a:extLst>
              <a:ext uri="{FF2B5EF4-FFF2-40B4-BE49-F238E27FC236}">
                <a16:creationId xmlns:a16="http://schemas.microsoft.com/office/drawing/2014/main" id="{3ADE9874-478F-4FDA-AD6F-7A593EF7A860}"/>
              </a:ext>
            </a:extLst>
          </p:cNvPr>
          <p:cNvSpPr txBox="1"/>
          <p:nvPr/>
        </p:nvSpPr>
        <p:spPr>
          <a:xfrm>
            <a:off x="1762044" y="2412999"/>
            <a:ext cx="1610550" cy="323165"/>
          </a:xfrm>
          <a:prstGeom prst="rect">
            <a:avLst/>
          </a:prstGeom>
          <a:noFill/>
        </p:spPr>
        <p:txBody>
          <a:bodyPr wrap="square" rtlCol="0">
            <a:spAutoFit/>
          </a:bodyPr>
          <a:lstStyle/>
          <a:p>
            <a:pPr marL="0" marR="0" lvl="0" indent="0" algn="ctr" defTabSz="913698"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gradFill>
                  <a:gsLst>
                    <a:gs pos="1250">
                      <a:srgbClr val="353535">
                        <a:lumMod val="60000"/>
                        <a:lumOff val="40000"/>
                      </a:srgbClr>
                    </a:gs>
                    <a:gs pos="100000">
                      <a:srgbClr val="353535">
                        <a:lumMod val="60000"/>
                        <a:lumOff val="40000"/>
                      </a:srgbClr>
                    </a:gs>
                  </a:gsLst>
                </a:gradFill>
                <a:effectLst/>
                <a:uLnTx/>
                <a:uFillTx/>
                <a:latin typeface="Segoe UI"/>
                <a:ea typeface="+mn-ea"/>
                <a:cs typeface="+mn-cs"/>
              </a:rPr>
              <a:t>Country #1</a:t>
            </a:r>
          </a:p>
        </p:txBody>
      </p:sp>
      <p:sp>
        <p:nvSpPr>
          <p:cNvPr id="592" name="TextBox 591">
            <a:extLst>
              <a:ext uri="{FF2B5EF4-FFF2-40B4-BE49-F238E27FC236}">
                <a16:creationId xmlns:a16="http://schemas.microsoft.com/office/drawing/2014/main" id="{ECF5EF64-84BC-48FC-838A-6870A7A0E8BC}"/>
              </a:ext>
            </a:extLst>
          </p:cNvPr>
          <p:cNvSpPr txBox="1"/>
          <p:nvPr/>
        </p:nvSpPr>
        <p:spPr>
          <a:xfrm>
            <a:off x="1762044" y="3688457"/>
            <a:ext cx="1610550" cy="323165"/>
          </a:xfrm>
          <a:prstGeom prst="rect">
            <a:avLst/>
          </a:prstGeom>
          <a:noFill/>
        </p:spPr>
        <p:txBody>
          <a:bodyPr wrap="square" rtlCol="0">
            <a:spAutoFit/>
          </a:bodyPr>
          <a:lstStyle/>
          <a:p>
            <a:pPr marL="0" marR="0" lvl="0" indent="0" algn="ctr" defTabSz="913698"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gradFill>
                  <a:gsLst>
                    <a:gs pos="1250">
                      <a:srgbClr val="353535">
                        <a:lumMod val="60000"/>
                        <a:lumOff val="40000"/>
                      </a:srgbClr>
                    </a:gs>
                    <a:gs pos="100000">
                      <a:srgbClr val="353535">
                        <a:lumMod val="60000"/>
                        <a:lumOff val="40000"/>
                      </a:srgbClr>
                    </a:gs>
                  </a:gsLst>
                </a:gradFill>
                <a:effectLst/>
                <a:uLnTx/>
                <a:uFillTx/>
                <a:latin typeface="Segoe UI"/>
                <a:ea typeface="+mn-ea"/>
                <a:cs typeface="+mn-cs"/>
              </a:rPr>
              <a:t>Country #2</a:t>
            </a:r>
          </a:p>
        </p:txBody>
      </p:sp>
      <p:sp>
        <p:nvSpPr>
          <p:cNvPr id="593" name="TextBox 592">
            <a:extLst>
              <a:ext uri="{FF2B5EF4-FFF2-40B4-BE49-F238E27FC236}">
                <a16:creationId xmlns:a16="http://schemas.microsoft.com/office/drawing/2014/main" id="{44FD261E-51FD-4D77-B85B-ED34DBE49C33}"/>
              </a:ext>
            </a:extLst>
          </p:cNvPr>
          <p:cNvSpPr txBox="1"/>
          <p:nvPr/>
        </p:nvSpPr>
        <p:spPr>
          <a:xfrm>
            <a:off x="-8854" y="3073579"/>
            <a:ext cx="1610550" cy="323165"/>
          </a:xfrm>
          <a:prstGeom prst="rect">
            <a:avLst/>
          </a:prstGeom>
          <a:noFill/>
        </p:spPr>
        <p:txBody>
          <a:bodyPr wrap="square" rtlCol="0">
            <a:spAutoFit/>
          </a:bodyPr>
          <a:lstStyle/>
          <a:p>
            <a:pPr marL="0" marR="0" lvl="0" indent="0" algn="ctr" defTabSz="913698"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gradFill>
                  <a:gsLst>
                    <a:gs pos="1250">
                      <a:srgbClr val="353535">
                        <a:lumMod val="60000"/>
                        <a:lumOff val="40000"/>
                      </a:srgbClr>
                    </a:gs>
                    <a:gs pos="100000">
                      <a:srgbClr val="353535">
                        <a:lumMod val="60000"/>
                        <a:lumOff val="40000"/>
                      </a:srgbClr>
                    </a:gs>
                  </a:gsLst>
                  <a:lin ang="0" scaled="0"/>
                </a:gradFill>
                <a:effectLst/>
                <a:uLnTx/>
                <a:uFillTx/>
                <a:latin typeface="Segoe UI"/>
                <a:ea typeface="+mn-ea"/>
                <a:cs typeface="+mn-cs"/>
              </a:rPr>
              <a:t>App</a:t>
            </a:r>
          </a:p>
        </p:txBody>
      </p:sp>
      <p:cxnSp>
        <p:nvCxnSpPr>
          <p:cNvPr id="594" name="Straight Connector 593">
            <a:extLst>
              <a:ext uri="{FF2B5EF4-FFF2-40B4-BE49-F238E27FC236}">
                <a16:creationId xmlns:a16="http://schemas.microsoft.com/office/drawing/2014/main" id="{2CE5D70E-54A7-4DD6-8139-CB079CBACC8D}"/>
              </a:ext>
            </a:extLst>
          </p:cNvPr>
          <p:cNvCxnSpPr/>
          <p:nvPr/>
        </p:nvCxnSpPr>
        <p:spPr>
          <a:xfrm flipH="1">
            <a:off x="1236914" y="1008680"/>
            <a:ext cx="939328" cy="1688568"/>
          </a:xfrm>
          <a:prstGeom prst="line">
            <a:avLst/>
          </a:prstGeom>
          <a:noFill/>
          <a:ln w="25400" cap="flat" cmpd="sng" algn="ctr">
            <a:solidFill>
              <a:srgbClr val="0078D7"/>
            </a:solidFill>
            <a:prstDash val="solid"/>
            <a:headEnd type="none"/>
            <a:tailEnd type="none"/>
          </a:ln>
          <a:effectLst/>
        </p:spPr>
      </p:cxnSp>
      <p:grpSp>
        <p:nvGrpSpPr>
          <p:cNvPr id="595" name="Group 594">
            <a:extLst>
              <a:ext uri="{FF2B5EF4-FFF2-40B4-BE49-F238E27FC236}">
                <a16:creationId xmlns:a16="http://schemas.microsoft.com/office/drawing/2014/main" id="{960778E9-0231-45DE-814E-EE849764D9B1}"/>
              </a:ext>
            </a:extLst>
          </p:cNvPr>
          <p:cNvGrpSpPr/>
          <p:nvPr/>
        </p:nvGrpSpPr>
        <p:grpSpPr>
          <a:xfrm>
            <a:off x="4568994" y="511292"/>
            <a:ext cx="1336300" cy="814282"/>
            <a:chOff x="3969226" y="646945"/>
            <a:chExt cx="1363289" cy="830727"/>
          </a:xfrm>
          <a:solidFill>
            <a:schemeClr val="accent1"/>
          </a:solidFill>
        </p:grpSpPr>
        <p:sp>
          <p:nvSpPr>
            <p:cNvPr id="596" name="Freeform 5">
              <a:extLst>
                <a:ext uri="{FF2B5EF4-FFF2-40B4-BE49-F238E27FC236}">
                  <a16:creationId xmlns:a16="http://schemas.microsoft.com/office/drawing/2014/main" id="{DA96D492-DFA4-47AE-AC58-5E6B765799C4}"/>
                </a:ext>
              </a:extLst>
            </p:cNvPr>
            <p:cNvSpPr>
              <a:spLocks noEditPoints="1"/>
            </p:cNvSpPr>
            <p:nvPr/>
          </p:nvSpPr>
          <p:spPr bwMode="auto">
            <a:xfrm>
              <a:off x="3969226" y="646945"/>
              <a:ext cx="1363289" cy="830727"/>
            </a:xfrm>
            <a:custGeom>
              <a:avLst/>
              <a:gdLst>
                <a:gd name="T0" fmla="*/ 283 w 308"/>
                <a:gd name="T1" fmla="*/ 86 h 185"/>
                <a:gd name="T2" fmla="*/ 204 w 308"/>
                <a:gd name="T3" fmla="*/ 32 h 185"/>
                <a:gd name="T4" fmla="*/ 97 w 308"/>
                <a:gd name="T5" fmla="*/ 58 h 185"/>
                <a:gd name="T6" fmla="*/ 53 w 308"/>
                <a:gd name="T7" fmla="*/ 78 h 185"/>
                <a:gd name="T8" fmla="*/ 50 w 308"/>
                <a:gd name="T9" fmla="*/ 185 h 185"/>
                <a:gd name="T10" fmla="*/ 273 w 308"/>
                <a:gd name="T11" fmla="*/ 182 h 185"/>
                <a:gd name="T12" fmla="*/ 283 w 308"/>
                <a:gd name="T13" fmla="*/ 92 h 185"/>
                <a:gd name="T14" fmla="*/ 93 w 308"/>
                <a:gd name="T15" fmla="*/ 130 h 185"/>
                <a:gd name="T16" fmla="*/ 65 w 308"/>
                <a:gd name="T17" fmla="*/ 145 h 185"/>
                <a:gd name="T18" fmla="*/ 78 w 308"/>
                <a:gd name="T19" fmla="*/ 92 h 185"/>
                <a:gd name="T20" fmla="*/ 105 w 308"/>
                <a:gd name="T21" fmla="*/ 145 h 185"/>
                <a:gd name="T22" fmla="*/ 141 w 308"/>
                <a:gd name="T23" fmla="*/ 109 h 185"/>
                <a:gd name="T24" fmla="*/ 141 w 308"/>
                <a:gd name="T25" fmla="*/ 140 h 185"/>
                <a:gd name="T26" fmla="*/ 110 w 308"/>
                <a:gd name="T27" fmla="*/ 145 h 185"/>
                <a:gd name="T28" fmla="*/ 132 w 308"/>
                <a:gd name="T29" fmla="*/ 113 h 185"/>
                <a:gd name="T30" fmla="*/ 112 w 308"/>
                <a:gd name="T31" fmla="*/ 107 h 185"/>
                <a:gd name="T32" fmla="*/ 141 w 308"/>
                <a:gd name="T33" fmla="*/ 109 h 185"/>
                <a:gd name="T34" fmla="*/ 173 w 308"/>
                <a:gd name="T35" fmla="*/ 145 h 185"/>
                <a:gd name="T36" fmla="*/ 173 w 308"/>
                <a:gd name="T37" fmla="*/ 139 h 185"/>
                <a:gd name="T38" fmla="*/ 148 w 308"/>
                <a:gd name="T39" fmla="*/ 130 h 185"/>
                <a:gd name="T40" fmla="*/ 154 w 308"/>
                <a:gd name="T41" fmla="*/ 107 h 185"/>
                <a:gd name="T42" fmla="*/ 163 w 308"/>
                <a:gd name="T43" fmla="*/ 141 h 185"/>
                <a:gd name="T44" fmla="*/ 173 w 308"/>
                <a:gd name="T45" fmla="*/ 129 h 185"/>
                <a:gd name="T46" fmla="*/ 180 w 308"/>
                <a:gd name="T47" fmla="*/ 107 h 185"/>
                <a:gd name="T48" fmla="*/ 211 w 308"/>
                <a:gd name="T49" fmla="*/ 114 h 185"/>
                <a:gd name="T50" fmla="*/ 200 w 308"/>
                <a:gd name="T51" fmla="*/ 116 h 185"/>
                <a:gd name="T52" fmla="*/ 197 w 308"/>
                <a:gd name="T53" fmla="*/ 145 h 185"/>
                <a:gd name="T54" fmla="*/ 191 w 308"/>
                <a:gd name="T55" fmla="*/ 107 h 185"/>
                <a:gd name="T56" fmla="*/ 197 w 308"/>
                <a:gd name="T57" fmla="*/ 115 h 185"/>
                <a:gd name="T58" fmla="*/ 201 w 308"/>
                <a:gd name="T59" fmla="*/ 109 h 185"/>
                <a:gd name="T60" fmla="*/ 211 w 308"/>
                <a:gd name="T61" fmla="*/ 107 h 185"/>
                <a:gd name="T62" fmla="*/ 248 w 308"/>
                <a:gd name="T63" fmla="*/ 128 h 185"/>
                <a:gd name="T64" fmla="*/ 224 w 308"/>
                <a:gd name="T65" fmla="*/ 138 h 185"/>
                <a:gd name="T66" fmla="*/ 245 w 308"/>
                <a:gd name="T67" fmla="*/ 137 h 185"/>
                <a:gd name="T68" fmla="*/ 232 w 308"/>
                <a:gd name="T69" fmla="*/ 146 h 185"/>
                <a:gd name="T70" fmla="*/ 215 w 308"/>
                <a:gd name="T71" fmla="*/ 127 h 185"/>
                <a:gd name="T72" fmla="*/ 232 w 308"/>
                <a:gd name="T73" fmla="*/ 106 h 185"/>
                <a:gd name="T74" fmla="*/ 248 w 308"/>
                <a:gd name="T75" fmla="*/ 12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8" h="185">
                  <a:moveTo>
                    <a:pt x="283" y="92"/>
                  </a:moveTo>
                  <a:cubicBezTo>
                    <a:pt x="283" y="90"/>
                    <a:pt x="283" y="89"/>
                    <a:pt x="283" y="86"/>
                  </a:cubicBezTo>
                  <a:cubicBezTo>
                    <a:pt x="283" y="53"/>
                    <a:pt x="259" y="26"/>
                    <a:pt x="227" y="26"/>
                  </a:cubicBezTo>
                  <a:cubicBezTo>
                    <a:pt x="220" y="26"/>
                    <a:pt x="211" y="28"/>
                    <a:pt x="204" y="32"/>
                  </a:cubicBezTo>
                  <a:cubicBezTo>
                    <a:pt x="194" y="12"/>
                    <a:pt x="175" y="0"/>
                    <a:pt x="154" y="0"/>
                  </a:cubicBezTo>
                  <a:cubicBezTo>
                    <a:pt x="123" y="0"/>
                    <a:pt x="99" y="25"/>
                    <a:pt x="97" y="58"/>
                  </a:cubicBezTo>
                  <a:cubicBezTo>
                    <a:pt x="94" y="57"/>
                    <a:pt x="92" y="57"/>
                    <a:pt x="89" y="57"/>
                  </a:cubicBezTo>
                  <a:cubicBezTo>
                    <a:pt x="75" y="57"/>
                    <a:pt x="61" y="64"/>
                    <a:pt x="53" y="78"/>
                  </a:cubicBezTo>
                  <a:cubicBezTo>
                    <a:pt x="25" y="75"/>
                    <a:pt x="0" y="100"/>
                    <a:pt x="0" y="130"/>
                  </a:cubicBezTo>
                  <a:cubicBezTo>
                    <a:pt x="0" y="160"/>
                    <a:pt x="22" y="185"/>
                    <a:pt x="50" y="185"/>
                  </a:cubicBezTo>
                  <a:cubicBezTo>
                    <a:pt x="266" y="185"/>
                    <a:pt x="266" y="185"/>
                    <a:pt x="266" y="185"/>
                  </a:cubicBezTo>
                  <a:cubicBezTo>
                    <a:pt x="273" y="182"/>
                    <a:pt x="273" y="182"/>
                    <a:pt x="273" y="182"/>
                  </a:cubicBezTo>
                  <a:cubicBezTo>
                    <a:pt x="293" y="177"/>
                    <a:pt x="308" y="158"/>
                    <a:pt x="308" y="135"/>
                  </a:cubicBezTo>
                  <a:cubicBezTo>
                    <a:pt x="308" y="117"/>
                    <a:pt x="298" y="101"/>
                    <a:pt x="283" y="92"/>
                  </a:cubicBezTo>
                  <a:close/>
                  <a:moveTo>
                    <a:pt x="98" y="145"/>
                  </a:moveTo>
                  <a:cubicBezTo>
                    <a:pt x="93" y="130"/>
                    <a:pt x="93" y="130"/>
                    <a:pt x="93" y="130"/>
                  </a:cubicBezTo>
                  <a:cubicBezTo>
                    <a:pt x="70" y="130"/>
                    <a:pt x="70" y="130"/>
                    <a:pt x="70" y="130"/>
                  </a:cubicBezTo>
                  <a:cubicBezTo>
                    <a:pt x="65" y="145"/>
                    <a:pt x="65" y="145"/>
                    <a:pt x="65" y="145"/>
                  </a:cubicBezTo>
                  <a:cubicBezTo>
                    <a:pt x="58" y="145"/>
                    <a:pt x="58" y="145"/>
                    <a:pt x="58" y="145"/>
                  </a:cubicBezTo>
                  <a:cubicBezTo>
                    <a:pt x="78" y="92"/>
                    <a:pt x="78" y="92"/>
                    <a:pt x="78" y="92"/>
                  </a:cubicBezTo>
                  <a:cubicBezTo>
                    <a:pt x="85" y="92"/>
                    <a:pt x="85" y="92"/>
                    <a:pt x="85" y="92"/>
                  </a:cubicBezTo>
                  <a:cubicBezTo>
                    <a:pt x="105" y="145"/>
                    <a:pt x="105" y="145"/>
                    <a:pt x="105" y="145"/>
                  </a:cubicBezTo>
                  <a:lnTo>
                    <a:pt x="98" y="145"/>
                  </a:lnTo>
                  <a:close/>
                  <a:moveTo>
                    <a:pt x="141" y="109"/>
                  </a:moveTo>
                  <a:cubicBezTo>
                    <a:pt x="119" y="140"/>
                    <a:pt x="119" y="140"/>
                    <a:pt x="119" y="140"/>
                  </a:cubicBezTo>
                  <a:cubicBezTo>
                    <a:pt x="141" y="140"/>
                    <a:pt x="141" y="140"/>
                    <a:pt x="141" y="140"/>
                  </a:cubicBezTo>
                  <a:cubicBezTo>
                    <a:pt x="141" y="145"/>
                    <a:pt x="141" y="145"/>
                    <a:pt x="141" y="145"/>
                  </a:cubicBezTo>
                  <a:cubicBezTo>
                    <a:pt x="110" y="145"/>
                    <a:pt x="110" y="145"/>
                    <a:pt x="110" y="145"/>
                  </a:cubicBezTo>
                  <a:cubicBezTo>
                    <a:pt x="110" y="143"/>
                    <a:pt x="110" y="143"/>
                    <a:pt x="110" y="143"/>
                  </a:cubicBezTo>
                  <a:cubicBezTo>
                    <a:pt x="132" y="113"/>
                    <a:pt x="132" y="113"/>
                    <a:pt x="132" y="113"/>
                  </a:cubicBezTo>
                  <a:cubicBezTo>
                    <a:pt x="112" y="113"/>
                    <a:pt x="112" y="113"/>
                    <a:pt x="112" y="113"/>
                  </a:cubicBezTo>
                  <a:cubicBezTo>
                    <a:pt x="112" y="107"/>
                    <a:pt x="112" y="107"/>
                    <a:pt x="112" y="107"/>
                  </a:cubicBezTo>
                  <a:cubicBezTo>
                    <a:pt x="141" y="107"/>
                    <a:pt x="141" y="107"/>
                    <a:pt x="141" y="107"/>
                  </a:cubicBezTo>
                  <a:lnTo>
                    <a:pt x="141" y="109"/>
                  </a:lnTo>
                  <a:close/>
                  <a:moveTo>
                    <a:pt x="180" y="145"/>
                  </a:moveTo>
                  <a:cubicBezTo>
                    <a:pt x="173" y="145"/>
                    <a:pt x="173" y="145"/>
                    <a:pt x="173" y="145"/>
                  </a:cubicBezTo>
                  <a:cubicBezTo>
                    <a:pt x="173" y="139"/>
                    <a:pt x="173" y="139"/>
                    <a:pt x="173" y="139"/>
                  </a:cubicBezTo>
                  <a:cubicBezTo>
                    <a:pt x="173" y="139"/>
                    <a:pt x="173" y="139"/>
                    <a:pt x="173" y="139"/>
                  </a:cubicBezTo>
                  <a:cubicBezTo>
                    <a:pt x="171" y="144"/>
                    <a:pt x="167" y="146"/>
                    <a:pt x="162" y="146"/>
                  </a:cubicBezTo>
                  <a:cubicBezTo>
                    <a:pt x="153" y="146"/>
                    <a:pt x="148" y="141"/>
                    <a:pt x="148" y="130"/>
                  </a:cubicBezTo>
                  <a:cubicBezTo>
                    <a:pt x="148" y="107"/>
                    <a:pt x="148" y="107"/>
                    <a:pt x="148" y="107"/>
                  </a:cubicBezTo>
                  <a:cubicBezTo>
                    <a:pt x="154" y="107"/>
                    <a:pt x="154" y="107"/>
                    <a:pt x="154" y="107"/>
                  </a:cubicBezTo>
                  <a:cubicBezTo>
                    <a:pt x="154" y="129"/>
                    <a:pt x="154" y="129"/>
                    <a:pt x="154" y="129"/>
                  </a:cubicBezTo>
                  <a:cubicBezTo>
                    <a:pt x="154" y="137"/>
                    <a:pt x="157" y="141"/>
                    <a:pt x="163" y="141"/>
                  </a:cubicBezTo>
                  <a:cubicBezTo>
                    <a:pt x="166" y="141"/>
                    <a:pt x="169" y="140"/>
                    <a:pt x="171" y="138"/>
                  </a:cubicBezTo>
                  <a:cubicBezTo>
                    <a:pt x="172" y="136"/>
                    <a:pt x="173" y="133"/>
                    <a:pt x="173" y="129"/>
                  </a:cubicBezTo>
                  <a:cubicBezTo>
                    <a:pt x="173" y="107"/>
                    <a:pt x="173" y="107"/>
                    <a:pt x="173" y="107"/>
                  </a:cubicBezTo>
                  <a:cubicBezTo>
                    <a:pt x="180" y="107"/>
                    <a:pt x="180" y="107"/>
                    <a:pt x="180" y="107"/>
                  </a:cubicBezTo>
                  <a:lnTo>
                    <a:pt x="180" y="145"/>
                  </a:lnTo>
                  <a:close/>
                  <a:moveTo>
                    <a:pt x="211" y="114"/>
                  </a:moveTo>
                  <a:cubicBezTo>
                    <a:pt x="210" y="113"/>
                    <a:pt x="208" y="112"/>
                    <a:pt x="206" y="112"/>
                  </a:cubicBezTo>
                  <a:cubicBezTo>
                    <a:pt x="203" y="112"/>
                    <a:pt x="201" y="114"/>
                    <a:pt x="200" y="116"/>
                  </a:cubicBezTo>
                  <a:cubicBezTo>
                    <a:pt x="198" y="118"/>
                    <a:pt x="197" y="122"/>
                    <a:pt x="197" y="126"/>
                  </a:cubicBezTo>
                  <a:cubicBezTo>
                    <a:pt x="197" y="145"/>
                    <a:pt x="197" y="145"/>
                    <a:pt x="197" y="145"/>
                  </a:cubicBezTo>
                  <a:cubicBezTo>
                    <a:pt x="191" y="145"/>
                    <a:pt x="191" y="145"/>
                    <a:pt x="191" y="145"/>
                  </a:cubicBezTo>
                  <a:cubicBezTo>
                    <a:pt x="191" y="107"/>
                    <a:pt x="191" y="107"/>
                    <a:pt x="191" y="107"/>
                  </a:cubicBezTo>
                  <a:cubicBezTo>
                    <a:pt x="197" y="107"/>
                    <a:pt x="197" y="107"/>
                    <a:pt x="197" y="107"/>
                  </a:cubicBezTo>
                  <a:cubicBezTo>
                    <a:pt x="197" y="115"/>
                    <a:pt x="197" y="115"/>
                    <a:pt x="197" y="115"/>
                  </a:cubicBezTo>
                  <a:cubicBezTo>
                    <a:pt x="197" y="115"/>
                    <a:pt x="197" y="115"/>
                    <a:pt x="197" y="115"/>
                  </a:cubicBezTo>
                  <a:cubicBezTo>
                    <a:pt x="198" y="113"/>
                    <a:pt x="199" y="110"/>
                    <a:pt x="201" y="109"/>
                  </a:cubicBezTo>
                  <a:cubicBezTo>
                    <a:pt x="203" y="107"/>
                    <a:pt x="205" y="107"/>
                    <a:pt x="207" y="107"/>
                  </a:cubicBezTo>
                  <a:cubicBezTo>
                    <a:pt x="209" y="107"/>
                    <a:pt x="210" y="107"/>
                    <a:pt x="211" y="107"/>
                  </a:cubicBezTo>
                  <a:lnTo>
                    <a:pt x="211" y="114"/>
                  </a:lnTo>
                  <a:close/>
                  <a:moveTo>
                    <a:pt x="248" y="128"/>
                  </a:moveTo>
                  <a:cubicBezTo>
                    <a:pt x="221" y="128"/>
                    <a:pt x="221" y="128"/>
                    <a:pt x="221" y="128"/>
                  </a:cubicBezTo>
                  <a:cubicBezTo>
                    <a:pt x="221" y="132"/>
                    <a:pt x="222" y="135"/>
                    <a:pt x="224" y="138"/>
                  </a:cubicBezTo>
                  <a:cubicBezTo>
                    <a:pt x="226" y="140"/>
                    <a:pt x="229" y="141"/>
                    <a:pt x="233" y="141"/>
                  </a:cubicBezTo>
                  <a:cubicBezTo>
                    <a:pt x="238" y="141"/>
                    <a:pt x="241" y="140"/>
                    <a:pt x="245" y="137"/>
                  </a:cubicBezTo>
                  <a:cubicBezTo>
                    <a:pt x="245" y="143"/>
                    <a:pt x="245" y="143"/>
                    <a:pt x="245" y="143"/>
                  </a:cubicBezTo>
                  <a:cubicBezTo>
                    <a:pt x="242" y="145"/>
                    <a:pt x="237" y="146"/>
                    <a:pt x="232" y="146"/>
                  </a:cubicBezTo>
                  <a:cubicBezTo>
                    <a:pt x="226" y="146"/>
                    <a:pt x="222" y="145"/>
                    <a:pt x="219" y="141"/>
                  </a:cubicBezTo>
                  <a:cubicBezTo>
                    <a:pt x="216" y="138"/>
                    <a:pt x="215" y="133"/>
                    <a:pt x="215" y="127"/>
                  </a:cubicBezTo>
                  <a:cubicBezTo>
                    <a:pt x="215" y="121"/>
                    <a:pt x="216" y="116"/>
                    <a:pt x="220" y="112"/>
                  </a:cubicBezTo>
                  <a:cubicBezTo>
                    <a:pt x="223" y="108"/>
                    <a:pt x="227" y="106"/>
                    <a:pt x="232" y="106"/>
                  </a:cubicBezTo>
                  <a:cubicBezTo>
                    <a:pt x="237" y="106"/>
                    <a:pt x="241" y="108"/>
                    <a:pt x="244" y="111"/>
                  </a:cubicBezTo>
                  <a:cubicBezTo>
                    <a:pt x="246" y="115"/>
                    <a:pt x="248" y="119"/>
                    <a:pt x="248" y="125"/>
                  </a:cubicBezTo>
                  <a:lnTo>
                    <a:pt x="248"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597" name="Freeform 6">
              <a:extLst>
                <a:ext uri="{FF2B5EF4-FFF2-40B4-BE49-F238E27FC236}">
                  <a16:creationId xmlns:a16="http://schemas.microsoft.com/office/drawing/2014/main" id="{827DB02E-EB9C-45BB-BC8D-D786236CFCE7}"/>
                </a:ext>
              </a:extLst>
            </p:cNvPr>
            <p:cNvSpPr>
              <a:spLocks/>
            </p:cNvSpPr>
            <p:nvPr/>
          </p:nvSpPr>
          <p:spPr bwMode="auto">
            <a:xfrm>
              <a:off x="4948174" y="1150210"/>
              <a:ext cx="87899" cy="49982"/>
            </a:xfrm>
            <a:custGeom>
              <a:avLst/>
              <a:gdLst>
                <a:gd name="T0" fmla="*/ 11 w 20"/>
                <a:gd name="T1" fmla="*/ 0 h 11"/>
                <a:gd name="T2" fmla="*/ 4 w 20"/>
                <a:gd name="T3" fmla="*/ 3 h 11"/>
                <a:gd name="T4" fmla="*/ 0 w 20"/>
                <a:gd name="T5" fmla="*/ 11 h 11"/>
                <a:gd name="T6" fmla="*/ 20 w 20"/>
                <a:gd name="T7" fmla="*/ 11 h 11"/>
                <a:gd name="T8" fmla="*/ 18 w 20"/>
                <a:gd name="T9" fmla="*/ 3 h 11"/>
                <a:gd name="T10" fmla="*/ 11 w 20"/>
                <a:gd name="T11" fmla="*/ 0 h 11"/>
              </a:gdLst>
              <a:ahLst/>
              <a:cxnLst>
                <a:cxn ang="0">
                  <a:pos x="T0" y="T1"/>
                </a:cxn>
                <a:cxn ang="0">
                  <a:pos x="T2" y="T3"/>
                </a:cxn>
                <a:cxn ang="0">
                  <a:pos x="T4" y="T5"/>
                </a:cxn>
                <a:cxn ang="0">
                  <a:pos x="T6" y="T7"/>
                </a:cxn>
                <a:cxn ang="0">
                  <a:pos x="T8" y="T9"/>
                </a:cxn>
                <a:cxn ang="0">
                  <a:pos x="T10" y="T11"/>
                </a:cxn>
              </a:cxnLst>
              <a:rect l="0" t="0" r="r" b="b"/>
              <a:pathLst>
                <a:path w="20" h="11">
                  <a:moveTo>
                    <a:pt x="11" y="0"/>
                  </a:moveTo>
                  <a:cubicBezTo>
                    <a:pt x="8" y="0"/>
                    <a:pt x="6" y="1"/>
                    <a:pt x="4" y="3"/>
                  </a:cubicBezTo>
                  <a:cubicBezTo>
                    <a:pt x="2" y="5"/>
                    <a:pt x="0" y="7"/>
                    <a:pt x="0" y="11"/>
                  </a:cubicBezTo>
                  <a:cubicBezTo>
                    <a:pt x="20" y="11"/>
                    <a:pt x="20" y="11"/>
                    <a:pt x="20" y="11"/>
                  </a:cubicBezTo>
                  <a:cubicBezTo>
                    <a:pt x="20" y="7"/>
                    <a:pt x="20" y="5"/>
                    <a:pt x="18" y="3"/>
                  </a:cubicBezTo>
                  <a:cubicBezTo>
                    <a:pt x="16" y="1"/>
                    <a:pt x="14" y="0"/>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598" name="Freeform 7">
              <a:extLst>
                <a:ext uri="{FF2B5EF4-FFF2-40B4-BE49-F238E27FC236}">
                  <a16:creationId xmlns:a16="http://schemas.microsoft.com/office/drawing/2014/main" id="{3D8795A6-1E53-4EC3-AFC8-D66F5FEBB8A9}"/>
                </a:ext>
              </a:extLst>
            </p:cNvPr>
            <p:cNvSpPr>
              <a:spLocks/>
            </p:cNvSpPr>
            <p:nvPr/>
          </p:nvSpPr>
          <p:spPr bwMode="auto">
            <a:xfrm>
              <a:off x="4288074" y="1091610"/>
              <a:ext cx="84452" cy="117198"/>
            </a:xfrm>
            <a:custGeom>
              <a:avLst/>
              <a:gdLst>
                <a:gd name="T0" fmla="*/ 10 w 19"/>
                <a:gd name="T1" fmla="*/ 0 h 26"/>
                <a:gd name="T2" fmla="*/ 9 w 19"/>
                <a:gd name="T3" fmla="*/ 0 h 26"/>
                <a:gd name="T4" fmla="*/ 9 w 19"/>
                <a:gd name="T5" fmla="*/ 3 h 26"/>
                <a:gd name="T6" fmla="*/ 0 w 19"/>
                <a:gd name="T7" fmla="*/ 26 h 26"/>
                <a:gd name="T8" fmla="*/ 19 w 19"/>
                <a:gd name="T9" fmla="*/ 26 h 26"/>
                <a:gd name="T10" fmla="*/ 10 w 19"/>
                <a:gd name="T11" fmla="*/ 3 h 26"/>
                <a:gd name="T12" fmla="*/ 10 w 19"/>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19" h="26">
                  <a:moveTo>
                    <a:pt x="10" y="0"/>
                  </a:moveTo>
                  <a:cubicBezTo>
                    <a:pt x="9" y="0"/>
                    <a:pt x="9" y="0"/>
                    <a:pt x="9" y="0"/>
                  </a:cubicBezTo>
                  <a:cubicBezTo>
                    <a:pt x="9" y="1"/>
                    <a:pt x="9" y="2"/>
                    <a:pt x="9" y="3"/>
                  </a:cubicBezTo>
                  <a:cubicBezTo>
                    <a:pt x="0" y="26"/>
                    <a:pt x="0" y="26"/>
                    <a:pt x="0" y="26"/>
                  </a:cubicBezTo>
                  <a:cubicBezTo>
                    <a:pt x="19" y="26"/>
                    <a:pt x="19" y="26"/>
                    <a:pt x="19" y="26"/>
                  </a:cubicBezTo>
                  <a:cubicBezTo>
                    <a:pt x="10" y="3"/>
                    <a:pt x="10" y="3"/>
                    <a:pt x="10" y="3"/>
                  </a:cubicBezTo>
                  <a:cubicBezTo>
                    <a:pt x="10" y="2"/>
                    <a:pt x="10"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pic>
        <p:nvPicPr>
          <p:cNvPr id="599" name="Picture 598">
            <a:extLst>
              <a:ext uri="{FF2B5EF4-FFF2-40B4-BE49-F238E27FC236}">
                <a16:creationId xmlns:a16="http://schemas.microsoft.com/office/drawing/2014/main" id="{2B6C1A47-EBF2-40AB-8F24-68F33C913455}"/>
              </a:ext>
            </a:extLst>
          </p:cNvPr>
          <p:cNvPicPr>
            <a:picLocks noChangeAspect="1"/>
          </p:cNvPicPr>
          <p:nvPr/>
        </p:nvPicPr>
        <p:blipFill>
          <a:blip r:embed="rId5"/>
          <a:stretch>
            <a:fillRect/>
          </a:stretch>
        </p:blipFill>
        <p:spPr>
          <a:xfrm>
            <a:off x="2245383" y="553980"/>
            <a:ext cx="577746" cy="738232"/>
          </a:xfrm>
          <a:prstGeom prst="rect">
            <a:avLst/>
          </a:prstGeom>
        </p:spPr>
      </p:pic>
      <p:sp>
        <p:nvSpPr>
          <p:cNvPr id="600" name="TextBox 599">
            <a:extLst>
              <a:ext uri="{FF2B5EF4-FFF2-40B4-BE49-F238E27FC236}">
                <a16:creationId xmlns:a16="http://schemas.microsoft.com/office/drawing/2014/main" id="{A9E628DA-E43A-467E-8A08-076C536356E5}"/>
              </a:ext>
            </a:extLst>
          </p:cNvPr>
          <p:cNvSpPr txBox="1"/>
          <p:nvPr/>
        </p:nvSpPr>
        <p:spPr>
          <a:xfrm>
            <a:off x="1728980" y="1286401"/>
            <a:ext cx="1610550" cy="323165"/>
          </a:xfrm>
          <a:prstGeom prst="rect">
            <a:avLst/>
          </a:prstGeom>
          <a:noFill/>
        </p:spPr>
        <p:txBody>
          <a:bodyPr wrap="square" rtlCol="0">
            <a:spAutoFit/>
          </a:bodyPr>
          <a:lstStyle/>
          <a:p>
            <a:pPr marL="0" marR="0" lvl="0" indent="0" algn="ctr" defTabSz="913698"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gradFill>
                  <a:gsLst>
                    <a:gs pos="1250">
                      <a:srgbClr val="353535">
                        <a:lumMod val="60000"/>
                        <a:lumOff val="40000"/>
                      </a:srgbClr>
                    </a:gs>
                    <a:gs pos="100000">
                      <a:srgbClr val="353535">
                        <a:lumMod val="60000"/>
                        <a:lumOff val="40000"/>
                      </a:srgbClr>
                    </a:gs>
                  </a:gsLst>
                </a:gradFill>
                <a:effectLst/>
                <a:uLnTx/>
                <a:uFillTx/>
                <a:latin typeface="Segoe UI"/>
                <a:ea typeface="+mn-ea"/>
                <a:cs typeface="+mn-cs"/>
              </a:rPr>
              <a:t>Azure</a:t>
            </a:r>
          </a:p>
        </p:txBody>
      </p:sp>
      <p:cxnSp>
        <p:nvCxnSpPr>
          <p:cNvPr id="601" name="Straight Arrow Connector 600">
            <a:extLst>
              <a:ext uri="{FF2B5EF4-FFF2-40B4-BE49-F238E27FC236}">
                <a16:creationId xmlns:a16="http://schemas.microsoft.com/office/drawing/2014/main" id="{DF5AC687-E8DF-4C07-A318-B4DC00BA579B}"/>
              </a:ext>
            </a:extLst>
          </p:cNvPr>
          <p:cNvCxnSpPr>
            <a:stCxn id="589" idx="3"/>
            <a:endCxn id="528" idx="21"/>
          </p:cNvCxnSpPr>
          <p:nvPr/>
        </p:nvCxnSpPr>
        <p:spPr>
          <a:xfrm flipV="1">
            <a:off x="2856193" y="3206395"/>
            <a:ext cx="1053096" cy="114619"/>
          </a:xfrm>
          <a:prstGeom prst="straightConnector1">
            <a:avLst/>
          </a:prstGeom>
          <a:noFill/>
          <a:ln w="25400" cap="flat" cmpd="sng" algn="ctr">
            <a:solidFill>
              <a:srgbClr val="0078D7"/>
            </a:solidFill>
            <a:prstDash val="solid"/>
            <a:headEnd type="none"/>
            <a:tailEnd type="triangle" w="lg" len="lg"/>
          </a:ln>
          <a:effectLst/>
        </p:spPr>
      </p:cxnSp>
      <p:cxnSp>
        <p:nvCxnSpPr>
          <p:cNvPr id="602" name="Straight Arrow Connector 601">
            <a:extLst>
              <a:ext uri="{FF2B5EF4-FFF2-40B4-BE49-F238E27FC236}">
                <a16:creationId xmlns:a16="http://schemas.microsoft.com/office/drawing/2014/main" id="{C00CD182-13AF-4016-9BF8-FE75926DEAE6}"/>
              </a:ext>
            </a:extLst>
          </p:cNvPr>
          <p:cNvCxnSpPr/>
          <p:nvPr/>
        </p:nvCxnSpPr>
        <p:spPr>
          <a:xfrm flipV="1">
            <a:off x="2984474" y="3127603"/>
            <a:ext cx="2304702" cy="1523420"/>
          </a:xfrm>
          <a:prstGeom prst="straightConnector1">
            <a:avLst/>
          </a:prstGeom>
          <a:noFill/>
          <a:ln w="25400" cap="flat" cmpd="sng" algn="ctr">
            <a:solidFill>
              <a:srgbClr val="0078D7"/>
            </a:solidFill>
            <a:prstDash val="solid"/>
            <a:headEnd type="none"/>
            <a:tailEnd type="triangle" w="lg" len="lg"/>
          </a:ln>
          <a:effectLst/>
        </p:spPr>
      </p:cxnSp>
      <p:grpSp>
        <p:nvGrpSpPr>
          <p:cNvPr id="603" name="Group 602">
            <a:extLst>
              <a:ext uri="{FF2B5EF4-FFF2-40B4-BE49-F238E27FC236}">
                <a16:creationId xmlns:a16="http://schemas.microsoft.com/office/drawing/2014/main" id="{CC17D0B6-9038-4442-9010-9DB85E4B81B0}"/>
              </a:ext>
            </a:extLst>
          </p:cNvPr>
          <p:cNvGrpSpPr/>
          <p:nvPr/>
        </p:nvGrpSpPr>
        <p:grpSpPr>
          <a:xfrm>
            <a:off x="4453977" y="3381359"/>
            <a:ext cx="1371521" cy="909182"/>
            <a:chOff x="4083051" y="3752850"/>
            <a:chExt cx="1685925" cy="1117601"/>
          </a:xfrm>
          <a:solidFill>
            <a:srgbClr val="002060"/>
          </a:solidFill>
        </p:grpSpPr>
        <p:sp>
          <p:nvSpPr>
            <p:cNvPr id="604" name="Freeform 11">
              <a:extLst>
                <a:ext uri="{FF2B5EF4-FFF2-40B4-BE49-F238E27FC236}">
                  <a16:creationId xmlns:a16="http://schemas.microsoft.com/office/drawing/2014/main" id="{7AE1F8BB-8014-47EE-8785-97C46664B3A3}"/>
                </a:ext>
              </a:extLst>
            </p:cNvPr>
            <p:cNvSpPr>
              <a:spLocks/>
            </p:cNvSpPr>
            <p:nvPr/>
          </p:nvSpPr>
          <p:spPr bwMode="auto">
            <a:xfrm>
              <a:off x="4371386" y="4158659"/>
              <a:ext cx="65088" cy="90488"/>
            </a:xfrm>
            <a:custGeom>
              <a:avLst/>
              <a:gdLst>
                <a:gd name="T0" fmla="*/ 8 w 16"/>
                <a:gd name="T1" fmla="*/ 0 h 22"/>
                <a:gd name="T2" fmla="*/ 8 w 16"/>
                <a:gd name="T3" fmla="*/ 0 h 22"/>
                <a:gd name="T4" fmla="*/ 7 w 16"/>
                <a:gd name="T5" fmla="*/ 3 h 22"/>
                <a:gd name="T6" fmla="*/ 0 w 16"/>
                <a:gd name="T7" fmla="*/ 22 h 22"/>
                <a:gd name="T8" fmla="*/ 16 w 16"/>
                <a:gd name="T9" fmla="*/ 22 h 22"/>
                <a:gd name="T10" fmla="*/ 9 w 16"/>
                <a:gd name="T11" fmla="*/ 3 h 22"/>
                <a:gd name="T12" fmla="*/ 8 w 16"/>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6" h="22">
                  <a:moveTo>
                    <a:pt x="8" y="0"/>
                  </a:moveTo>
                  <a:cubicBezTo>
                    <a:pt x="8" y="0"/>
                    <a:pt x="8" y="0"/>
                    <a:pt x="8" y="0"/>
                  </a:cubicBezTo>
                  <a:cubicBezTo>
                    <a:pt x="8" y="1"/>
                    <a:pt x="8" y="2"/>
                    <a:pt x="7" y="3"/>
                  </a:cubicBezTo>
                  <a:cubicBezTo>
                    <a:pt x="0" y="22"/>
                    <a:pt x="0" y="22"/>
                    <a:pt x="0" y="22"/>
                  </a:cubicBezTo>
                  <a:cubicBezTo>
                    <a:pt x="16" y="22"/>
                    <a:pt x="16" y="22"/>
                    <a:pt x="16" y="22"/>
                  </a:cubicBezTo>
                  <a:cubicBezTo>
                    <a:pt x="9" y="3"/>
                    <a:pt x="9" y="3"/>
                    <a:pt x="9" y="3"/>
                  </a:cubicBezTo>
                  <a:cubicBezTo>
                    <a:pt x="9" y="2"/>
                    <a:pt x="8" y="1"/>
                    <a:pt x="8"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605" name="Freeform 12">
              <a:extLst>
                <a:ext uri="{FF2B5EF4-FFF2-40B4-BE49-F238E27FC236}">
                  <a16:creationId xmlns:a16="http://schemas.microsoft.com/office/drawing/2014/main" id="{ACAF8B5B-219C-477F-AFE3-65836EEA208C}"/>
                </a:ext>
              </a:extLst>
            </p:cNvPr>
            <p:cNvSpPr>
              <a:spLocks/>
            </p:cNvSpPr>
            <p:nvPr/>
          </p:nvSpPr>
          <p:spPr bwMode="auto">
            <a:xfrm>
              <a:off x="4637088" y="4479925"/>
              <a:ext cx="61913" cy="53975"/>
            </a:xfrm>
            <a:custGeom>
              <a:avLst/>
              <a:gdLst>
                <a:gd name="T0" fmla="*/ 2 w 15"/>
                <a:gd name="T1" fmla="*/ 3 h 13"/>
                <a:gd name="T2" fmla="*/ 0 w 15"/>
                <a:gd name="T3" fmla="*/ 8 h 13"/>
                <a:gd name="T4" fmla="*/ 2 w 15"/>
                <a:gd name="T5" fmla="*/ 11 h 13"/>
                <a:gd name="T6" fmla="*/ 6 w 15"/>
                <a:gd name="T7" fmla="*/ 13 h 13"/>
                <a:gd name="T8" fmla="*/ 13 w 15"/>
                <a:gd name="T9" fmla="*/ 10 h 13"/>
                <a:gd name="T10" fmla="*/ 15 w 15"/>
                <a:gd name="T11" fmla="*/ 3 h 13"/>
                <a:gd name="T12" fmla="*/ 15 w 15"/>
                <a:gd name="T13" fmla="*/ 0 h 13"/>
                <a:gd name="T14" fmla="*/ 7 w 15"/>
                <a:gd name="T15" fmla="*/ 1 h 13"/>
                <a:gd name="T16" fmla="*/ 2 w 15"/>
                <a:gd name="T17" fmla="*/ 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3">
                  <a:moveTo>
                    <a:pt x="2" y="3"/>
                  </a:moveTo>
                  <a:cubicBezTo>
                    <a:pt x="1" y="4"/>
                    <a:pt x="0" y="5"/>
                    <a:pt x="0" y="8"/>
                  </a:cubicBezTo>
                  <a:cubicBezTo>
                    <a:pt x="0" y="9"/>
                    <a:pt x="1" y="10"/>
                    <a:pt x="2" y="11"/>
                  </a:cubicBezTo>
                  <a:cubicBezTo>
                    <a:pt x="3" y="12"/>
                    <a:pt x="5" y="13"/>
                    <a:pt x="6" y="13"/>
                  </a:cubicBezTo>
                  <a:cubicBezTo>
                    <a:pt x="9" y="13"/>
                    <a:pt x="11" y="12"/>
                    <a:pt x="13" y="10"/>
                  </a:cubicBezTo>
                  <a:cubicBezTo>
                    <a:pt x="14" y="8"/>
                    <a:pt x="15" y="6"/>
                    <a:pt x="15" y="3"/>
                  </a:cubicBezTo>
                  <a:cubicBezTo>
                    <a:pt x="15" y="0"/>
                    <a:pt x="15" y="0"/>
                    <a:pt x="15" y="0"/>
                  </a:cubicBezTo>
                  <a:cubicBezTo>
                    <a:pt x="7" y="1"/>
                    <a:pt x="7" y="1"/>
                    <a:pt x="7" y="1"/>
                  </a:cubicBezTo>
                  <a:cubicBezTo>
                    <a:pt x="5" y="2"/>
                    <a:pt x="3" y="2"/>
                    <a:pt x="2" y="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606" name="Freeform 13">
              <a:extLst>
                <a:ext uri="{FF2B5EF4-FFF2-40B4-BE49-F238E27FC236}">
                  <a16:creationId xmlns:a16="http://schemas.microsoft.com/office/drawing/2014/main" id="{5B2BFD7F-54EB-48A8-ACDE-91F359056CE5}"/>
                </a:ext>
              </a:extLst>
            </p:cNvPr>
            <p:cNvSpPr>
              <a:spLocks/>
            </p:cNvSpPr>
            <p:nvPr/>
          </p:nvSpPr>
          <p:spPr bwMode="auto">
            <a:xfrm>
              <a:off x="4884147" y="4203109"/>
              <a:ext cx="69850" cy="38100"/>
            </a:xfrm>
            <a:custGeom>
              <a:avLst/>
              <a:gdLst>
                <a:gd name="T0" fmla="*/ 15 w 17"/>
                <a:gd name="T1" fmla="*/ 2 h 9"/>
                <a:gd name="T2" fmla="*/ 9 w 17"/>
                <a:gd name="T3" fmla="*/ 0 h 9"/>
                <a:gd name="T4" fmla="*/ 3 w 17"/>
                <a:gd name="T5" fmla="*/ 3 h 9"/>
                <a:gd name="T6" fmla="*/ 0 w 17"/>
                <a:gd name="T7" fmla="*/ 9 h 9"/>
                <a:gd name="T8" fmla="*/ 17 w 17"/>
                <a:gd name="T9" fmla="*/ 9 h 9"/>
                <a:gd name="T10" fmla="*/ 15 w 17"/>
                <a:gd name="T11" fmla="*/ 2 h 9"/>
              </a:gdLst>
              <a:ahLst/>
              <a:cxnLst>
                <a:cxn ang="0">
                  <a:pos x="T0" y="T1"/>
                </a:cxn>
                <a:cxn ang="0">
                  <a:pos x="T2" y="T3"/>
                </a:cxn>
                <a:cxn ang="0">
                  <a:pos x="T4" y="T5"/>
                </a:cxn>
                <a:cxn ang="0">
                  <a:pos x="T6" y="T7"/>
                </a:cxn>
                <a:cxn ang="0">
                  <a:pos x="T8" y="T9"/>
                </a:cxn>
                <a:cxn ang="0">
                  <a:pos x="T10" y="T11"/>
                </a:cxn>
              </a:cxnLst>
              <a:rect l="0" t="0" r="r" b="b"/>
              <a:pathLst>
                <a:path w="17" h="9">
                  <a:moveTo>
                    <a:pt x="15" y="2"/>
                  </a:moveTo>
                  <a:cubicBezTo>
                    <a:pt x="14" y="1"/>
                    <a:pt x="12" y="0"/>
                    <a:pt x="9" y="0"/>
                  </a:cubicBezTo>
                  <a:cubicBezTo>
                    <a:pt x="7" y="0"/>
                    <a:pt x="5" y="1"/>
                    <a:pt x="3" y="3"/>
                  </a:cubicBezTo>
                  <a:cubicBezTo>
                    <a:pt x="1" y="4"/>
                    <a:pt x="0" y="7"/>
                    <a:pt x="0" y="9"/>
                  </a:cubicBezTo>
                  <a:cubicBezTo>
                    <a:pt x="17" y="9"/>
                    <a:pt x="17" y="9"/>
                    <a:pt x="17" y="9"/>
                  </a:cubicBezTo>
                  <a:cubicBezTo>
                    <a:pt x="17" y="6"/>
                    <a:pt x="16" y="4"/>
                    <a:pt x="15" y="2"/>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607" name="Freeform 14">
              <a:extLst>
                <a:ext uri="{FF2B5EF4-FFF2-40B4-BE49-F238E27FC236}">
                  <a16:creationId xmlns:a16="http://schemas.microsoft.com/office/drawing/2014/main" id="{68358D1E-9A8F-42EE-AFC2-73DD03E868B5}"/>
                </a:ext>
              </a:extLst>
            </p:cNvPr>
            <p:cNvSpPr>
              <a:spLocks noEditPoints="1"/>
            </p:cNvSpPr>
            <p:nvPr/>
          </p:nvSpPr>
          <p:spPr bwMode="auto">
            <a:xfrm>
              <a:off x="4083051" y="3851275"/>
              <a:ext cx="949325" cy="757238"/>
            </a:xfrm>
            <a:custGeom>
              <a:avLst/>
              <a:gdLst>
                <a:gd name="T0" fmla="*/ 96 w 233"/>
                <a:gd name="T1" fmla="*/ 57 h 184"/>
                <a:gd name="T2" fmla="*/ 0 w 233"/>
                <a:gd name="T3" fmla="*/ 130 h 184"/>
                <a:gd name="T4" fmla="*/ 233 w 233"/>
                <a:gd name="T5" fmla="*/ 26 h 184"/>
                <a:gd name="T6" fmla="*/ 170 w 233"/>
                <a:gd name="T7" fmla="*/ 81 h 184"/>
                <a:gd name="T8" fmla="*/ 176 w 233"/>
                <a:gd name="T9" fmla="*/ 88 h 184"/>
                <a:gd name="T10" fmla="*/ 187 w 233"/>
                <a:gd name="T11" fmla="*/ 81 h 184"/>
                <a:gd name="T12" fmla="*/ 178 w 233"/>
                <a:gd name="T13" fmla="*/ 89 h 184"/>
                <a:gd name="T14" fmla="*/ 170 w 233"/>
                <a:gd name="T15" fmla="*/ 113 h 184"/>
                <a:gd name="T16" fmla="*/ 58 w 233"/>
                <a:gd name="T17" fmla="*/ 113 h 184"/>
                <a:gd name="T18" fmla="*/ 98 w 233"/>
                <a:gd name="T19" fmla="*/ 113 h 184"/>
                <a:gd name="T20" fmla="*/ 69 w 233"/>
                <a:gd name="T21" fmla="*/ 101 h 184"/>
                <a:gd name="T22" fmla="*/ 100 w 233"/>
                <a:gd name="T23" fmla="*/ 167 h 184"/>
                <a:gd name="T24" fmla="*/ 86 w 233"/>
                <a:gd name="T25" fmla="*/ 170 h 184"/>
                <a:gd name="T26" fmla="*/ 78 w 233"/>
                <a:gd name="T27" fmla="*/ 168 h 184"/>
                <a:gd name="T28" fmla="*/ 83 w 233"/>
                <a:gd name="T29" fmla="*/ 164 h 184"/>
                <a:gd name="T30" fmla="*/ 97 w 233"/>
                <a:gd name="T31" fmla="*/ 164 h 184"/>
                <a:gd name="T32" fmla="*/ 96 w 233"/>
                <a:gd name="T33" fmla="*/ 153 h 184"/>
                <a:gd name="T34" fmla="*/ 84 w 233"/>
                <a:gd name="T35" fmla="*/ 146 h 184"/>
                <a:gd name="T36" fmla="*/ 78 w 233"/>
                <a:gd name="T37" fmla="*/ 136 h 184"/>
                <a:gd name="T38" fmla="*/ 88 w 233"/>
                <a:gd name="T39" fmla="*/ 125 h 184"/>
                <a:gd name="T40" fmla="*/ 103 w 233"/>
                <a:gd name="T41" fmla="*/ 131 h 184"/>
                <a:gd name="T42" fmla="*/ 86 w 233"/>
                <a:gd name="T43" fmla="*/ 130 h 184"/>
                <a:gd name="T44" fmla="*/ 84 w 233"/>
                <a:gd name="T45" fmla="*/ 138 h 184"/>
                <a:gd name="T46" fmla="*/ 93 w 233"/>
                <a:gd name="T47" fmla="*/ 145 h 184"/>
                <a:gd name="T48" fmla="*/ 104 w 233"/>
                <a:gd name="T49" fmla="*/ 154 h 184"/>
                <a:gd name="T50" fmla="*/ 126 w 233"/>
                <a:gd name="T51" fmla="*/ 142 h 184"/>
                <a:gd name="T52" fmla="*/ 119 w 233"/>
                <a:gd name="T53" fmla="*/ 164 h 184"/>
                <a:gd name="T54" fmla="*/ 126 w 233"/>
                <a:gd name="T55" fmla="*/ 169 h 184"/>
                <a:gd name="T56" fmla="*/ 113 w 233"/>
                <a:gd name="T57" fmla="*/ 142 h 184"/>
                <a:gd name="T58" fmla="*/ 113 w 233"/>
                <a:gd name="T59" fmla="*/ 137 h 184"/>
                <a:gd name="T60" fmla="*/ 118 w 233"/>
                <a:gd name="T61" fmla="*/ 137 h 184"/>
                <a:gd name="T62" fmla="*/ 128 w 233"/>
                <a:gd name="T63" fmla="*/ 83 h 184"/>
                <a:gd name="T64" fmla="*/ 128 w 233"/>
                <a:gd name="T65" fmla="*/ 113 h 184"/>
                <a:gd name="T66" fmla="*/ 121 w 233"/>
                <a:gd name="T67" fmla="*/ 86 h 184"/>
                <a:gd name="T68" fmla="*/ 128 w 233"/>
                <a:gd name="T69" fmla="*/ 81 h 184"/>
                <a:gd name="T70" fmla="*/ 151 w 233"/>
                <a:gd name="T71" fmla="*/ 169 h 184"/>
                <a:gd name="T72" fmla="*/ 141 w 233"/>
                <a:gd name="T73" fmla="*/ 170 h 184"/>
                <a:gd name="T74" fmla="*/ 142 w 233"/>
                <a:gd name="T75" fmla="*/ 150 h 184"/>
                <a:gd name="T76" fmla="*/ 134 w 233"/>
                <a:gd name="T77" fmla="*/ 145 h 184"/>
                <a:gd name="T78" fmla="*/ 156 w 233"/>
                <a:gd name="T79" fmla="*/ 149 h 184"/>
                <a:gd name="T80" fmla="*/ 156 w 233"/>
                <a:gd name="T81" fmla="*/ 113 h 184"/>
                <a:gd name="T82" fmla="*/ 146 w 233"/>
                <a:gd name="T83" fmla="*/ 114 h 184"/>
                <a:gd name="T84" fmla="*/ 139 w 233"/>
                <a:gd name="T85" fmla="*/ 81 h 184"/>
                <a:gd name="T86" fmla="*/ 153 w 233"/>
                <a:gd name="T87" fmla="*/ 107 h 184"/>
                <a:gd name="T88" fmla="*/ 161 w 233"/>
                <a:gd name="T89" fmla="*/ 81 h 184"/>
                <a:gd name="T90" fmla="*/ 180 w 233"/>
                <a:gd name="T91" fmla="*/ 141 h 184"/>
                <a:gd name="T92" fmla="*/ 172 w 233"/>
                <a:gd name="T93" fmla="*/ 163 h 184"/>
                <a:gd name="T94" fmla="*/ 188 w 233"/>
                <a:gd name="T95" fmla="*/ 168 h 184"/>
                <a:gd name="T96" fmla="*/ 164 w 233"/>
                <a:gd name="T97" fmla="*/ 154 h 184"/>
                <a:gd name="T98" fmla="*/ 188 w 233"/>
                <a:gd name="T99" fmla="*/ 138 h 184"/>
                <a:gd name="T100" fmla="*/ 205 w 233"/>
                <a:gd name="T101" fmla="*/ 81 h 184"/>
                <a:gd name="T102" fmla="*/ 218 w 233"/>
                <a:gd name="T103" fmla="*/ 99 h 184"/>
                <a:gd name="T104" fmla="*/ 206 w 233"/>
                <a:gd name="T105" fmla="*/ 110 h 184"/>
                <a:gd name="T106" fmla="*/ 205 w 233"/>
                <a:gd name="T107" fmla="*/ 114 h 184"/>
                <a:gd name="T108" fmla="*/ 195 w 233"/>
                <a:gd name="T109" fmla="*/ 85 h 184"/>
                <a:gd name="T110" fmla="*/ 199 w 233"/>
                <a:gd name="T111" fmla="*/ 154 h 184"/>
                <a:gd name="T112" fmla="*/ 194 w 233"/>
                <a:gd name="T113" fmla="*/ 122 h 184"/>
                <a:gd name="T114" fmla="*/ 200 w 233"/>
                <a:gd name="T115" fmla="*/ 152 h 184"/>
                <a:gd name="T116" fmla="*/ 205 w 233"/>
                <a:gd name="T117" fmla="*/ 153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184">
                  <a:moveTo>
                    <a:pt x="204" y="32"/>
                  </a:moveTo>
                  <a:cubicBezTo>
                    <a:pt x="194" y="12"/>
                    <a:pt x="174" y="0"/>
                    <a:pt x="154" y="0"/>
                  </a:cubicBezTo>
                  <a:cubicBezTo>
                    <a:pt x="123" y="0"/>
                    <a:pt x="99" y="24"/>
                    <a:pt x="96" y="57"/>
                  </a:cubicBezTo>
                  <a:cubicBezTo>
                    <a:pt x="94" y="56"/>
                    <a:pt x="91" y="56"/>
                    <a:pt x="89" y="56"/>
                  </a:cubicBezTo>
                  <a:cubicBezTo>
                    <a:pt x="74" y="56"/>
                    <a:pt x="61" y="64"/>
                    <a:pt x="52" y="77"/>
                  </a:cubicBezTo>
                  <a:cubicBezTo>
                    <a:pt x="24" y="75"/>
                    <a:pt x="0" y="99"/>
                    <a:pt x="0" y="130"/>
                  </a:cubicBezTo>
                  <a:cubicBezTo>
                    <a:pt x="0" y="160"/>
                    <a:pt x="22" y="184"/>
                    <a:pt x="50" y="184"/>
                  </a:cubicBezTo>
                  <a:cubicBezTo>
                    <a:pt x="151" y="184"/>
                    <a:pt x="204" y="184"/>
                    <a:pt x="233" y="184"/>
                  </a:cubicBezTo>
                  <a:cubicBezTo>
                    <a:pt x="233" y="26"/>
                    <a:pt x="233" y="26"/>
                    <a:pt x="233" y="26"/>
                  </a:cubicBezTo>
                  <a:cubicBezTo>
                    <a:pt x="231" y="26"/>
                    <a:pt x="229" y="25"/>
                    <a:pt x="227" y="25"/>
                  </a:cubicBezTo>
                  <a:cubicBezTo>
                    <a:pt x="219" y="25"/>
                    <a:pt x="211" y="28"/>
                    <a:pt x="204" y="32"/>
                  </a:cubicBezTo>
                  <a:close/>
                  <a:moveTo>
                    <a:pt x="170" y="81"/>
                  </a:moveTo>
                  <a:cubicBezTo>
                    <a:pt x="175" y="81"/>
                    <a:pt x="175" y="81"/>
                    <a:pt x="175" y="81"/>
                  </a:cubicBezTo>
                  <a:cubicBezTo>
                    <a:pt x="175" y="88"/>
                    <a:pt x="175" y="88"/>
                    <a:pt x="175" y="88"/>
                  </a:cubicBezTo>
                  <a:cubicBezTo>
                    <a:pt x="176" y="88"/>
                    <a:pt x="176" y="88"/>
                    <a:pt x="176" y="88"/>
                  </a:cubicBezTo>
                  <a:cubicBezTo>
                    <a:pt x="176" y="86"/>
                    <a:pt x="177" y="84"/>
                    <a:pt x="179" y="83"/>
                  </a:cubicBezTo>
                  <a:cubicBezTo>
                    <a:pt x="180" y="81"/>
                    <a:pt x="182" y="81"/>
                    <a:pt x="184" y="81"/>
                  </a:cubicBezTo>
                  <a:cubicBezTo>
                    <a:pt x="185" y="81"/>
                    <a:pt x="186" y="81"/>
                    <a:pt x="187" y="81"/>
                  </a:cubicBezTo>
                  <a:cubicBezTo>
                    <a:pt x="187" y="87"/>
                    <a:pt x="187" y="87"/>
                    <a:pt x="187" y="87"/>
                  </a:cubicBezTo>
                  <a:cubicBezTo>
                    <a:pt x="186" y="86"/>
                    <a:pt x="185" y="86"/>
                    <a:pt x="183" y="86"/>
                  </a:cubicBezTo>
                  <a:cubicBezTo>
                    <a:pt x="181" y="86"/>
                    <a:pt x="179" y="87"/>
                    <a:pt x="178" y="89"/>
                  </a:cubicBezTo>
                  <a:cubicBezTo>
                    <a:pt x="176" y="91"/>
                    <a:pt x="175" y="94"/>
                    <a:pt x="175" y="97"/>
                  </a:cubicBezTo>
                  <a:cubicBezTo>
                    <a:pt x="175" y="113"/>
                    <a:pt x="175" y="113"/>
                    <a:pt x="175" y="113"/>
                  </a:cubicBezTo>
                  <a:cubicBezTo>
                    <a:pt x="170" y="113"/>
                    <a:pt x="170" y="113"/>
                    <a:pt x="170" y="113"/>
                  </a:cubicBezTo>
                  <a:lnTo>
                    <a:pt x="170" y="81"/>
                  </a:lnTo>
                  <a:close/>
                  <a:moveTo>
                    <a:pt x="64" y="113"/>
                  </a:moveTo>
                  <a:cubicBezTo>
                    <a:pt x="58" y="113"/>
                    <a:pt x="58" y="113"/>
                    <a:pt x="58" y="113"/>
                  </a:cubicBezTo>
                  <a:cubicBezTo>
                    <a:pt x="75" y="69"/>
                    <a:pt x="75" y="69"/>
                    <a:pt x="75" y="69"/>
                  </a:cubicBezTo>
                  <a:cubicBezTo>
                    <a:pt x="81" y="69"/>
                    <a:pt x="81" y="69"/>
                    <a:pt x="81" y="69"/>
                  </a:cubicBezTo>
                  <a:cubicBezTo>
                    <a:pt x="98" y="113"/>
                    <a:pt x="98" y="113"/>
                    <a:pt x="98" y="113"/>
                  </a:cubicBezTo>
                  <a:cubicBezTo>
                    <a:pt x="92" y="113"/>
                    <a:pt x="92" y="113"/>
                    <a:pt x="92" y="113"/>
                  </a:cubicBezTo>
                  <a:cubicBezTo>
                    <a:pt x="88" y="101"/>
                    <a:pt x="88" y="101"/>
                    <a:pt x="88" y="101"/>
                  </a:cubicBezTo>
                  <a:cubicBezTo>
                    <a:pt x="69" y="101"/>
                    <a:pt x="69" y="101"/>
                    <a:pt x="69" y="101"/>
                  </a:cubicBezTo>
                  <a:lnTo>
                    <a:pt x="64" y="113"/>
                  </a:lnTo>
                  <a:close/>
                  <a:moveTo>
                    <a:pt x="103" y="164"/>
                  </a:moveTo>
                  <a:cubicBezTo>
                    <a:pt x="103" y="165"/>
                    <a:pt x="101" y="166"/>
                    <a:pt x="100" y="167"/>
                  </a:cubicBezTo>
                  <a:cubicBezTo>
                    <a:pt x="98" y="168"/>
                    <a:pt x="97" y="169"/>
                    <a:pt x="95" y="170"/>
                  </a:cubicBezTo>
                  <a:cubicBezTo>
                    <a:pt x="93" y="170"/>
                    <a:pt x="91" y="170"/>
                    <a:pt x="89" y="170"/>
                  </a:cubicBezTo>
                  <a:cubicBezTo>
                    <a:pt x="88" y="170"/>
                    <a:pt x="87" y="170"/>
                    <a:pt x="86" y="170"/>
                  </a:cubicBezTo>
                  <a:cubicBezTo>
                    <a:pt x="85" y="170"/>
                    <a:pt x="84" y="170"/>
                    <a:pt x="83" y="169"/>
                  </a:cubicBezTo>
                  <a:cubicBezTo>
                    <a:pt x="82" y="169"/>
                    <a:pt x="81" y="169"/>
                    <a:pt x="80" y="169"/>
                  </a:cubicBezTo>
                  <a:cubicBezTo>
                    <a:pt x="79" y="168"/>
                    <a:pt x="78" y="168"/>
                    <a:pt x="78" y="168"/>
                  </a:cubicBezTo>
                  <a:cubicBezTo>
                    <a:pt x="78" y="161"/>
                    <a:pt x="78" y="161"/>
                    <a:pt x="78" y="161"/>
                  </a:cubicBezTo>
                  <a:cubicBezTo>
                    <a:pt x="78" y="162"/>
                    <a:pt x="79" y="163"/>
                    <a:pt x="80" y="163"/>
                  </a:cubicBezTo>
                  <a:cubicBezTo>
                    <a:pt x="81" y="164"/>
                    <a:pt x="82" y="164"/>
                    <a:pt x="83" y="164"/>
                  </a:cubicBezTo>
                  <a:cubicBezTo>
                    <a:pt x="84" y="165"/>
                    <a:pt x="85" y="165"/>
                    <a:pt x="87" y="165"/>
                  </a:cubicBezTo>
                  <a:cubicBezTo>
                    <a:pt x="88" y="165"/>
                    <a:pt x="89" y="165"/>
                    <a:pt x="90" y="165"/>
                  </a:cubicBezTo>
                  <a:cubicBezTo>
                    <a:pt x="93" y="165"/>
                    <a:pt x="95" y="165"/>
                    <a:pt x="97" y="164"/>
                  </a:cubicBezTo>
                  <a:cubicBezTo>
                    <a:pt x="98" y="162"/>
                    <a:pt x="99" y="161"/>
                    <a:pt x="99" y="158"/>
                  </a:cubicBezTo>
                  <a:cubicBezTo>
                    <a:pt x="99" y="157"/>
                    <a:pt x="99" y="156"/>
                    <a:pt x="98" y="155"/>
                  </a:cubicBezTo>
                  <a:cubicBezTo>
                    <a:pt x="98" y="154"/>
                    <a:pt x="97" y="154"/>
                    <a:pt x="96" y="153"/>
                  </a:cubicBezTo>
                  <a:cubicBezTo>
                    <a:pt x="95" y="152"/>
                    <a:pt x="94" y="151"/>
                    <a:pt x="93" y="151"/>
                  </a:cubicBezTo>
                  <a:cubicBezTo>
                    <a:pt x="92" y="150"/>
                    <a:pt x="90" y="149"/>
                    <a:pt x="89" y="149"/>
                  </a:cubicBezTo>
                  <a:cubicBezTo>
                    <a:pt x="87" y="148"/>
                    <a:pt x="86" y="147"/>
                    <a:pt x="84" y="146"/>
                  </a:cubicBezTo>
                  <a:cubicBezTo>
                    <a:pt x="83" y="145"/>
                    <a:pt x="82" y="144"/>
                    <a:pt x="81" y="143"/>
                  </a:cubicBezTo>
                  <a:cubicBezTo>
                    <a:pt x="80" y="143"/>
                    <a:pt x="79" y="141"/>
                    <a:pt x="79" y="140"/>
                  </a:cubicBezTo>
                  <a:cubicBezTo>
                    <a:pt x="78" y="139"/>
                    <a:pt x="78" y="137"/>
                    <a:pt x="78" y="136"/>
                  </a:cubicBezTo>
                  <a:cubicBezTo>
                    <a:pt x="78" y="134"/>
                    <a:pt x="78" y="132"/>
                    <a:pt x="79" y="130"/>
                  </a:cubicBezTo>
                  <a:cubicBezTo>
                    <a:pt x="80" y="129"/>
                    <a:pt x="81" y="128"/>
                    <a:pt x="83" y="127"/>
                  </a:cubicBezTo>
                  <a:cubicBezTo>
                    <a:pt x="84" y="126"/>
                    <a:pt x="86" y="125"/>
                    <a:pt x="88" y="125"/>
                  </a:cubicBezTo>
                  <a:cubicBezTo>
                    <a:pt x="89" y="124"/>
                    <a:pt x="91" y="124"/>
                    <a:pt x="93" y="124"/>
                  </a:cubicBezTo>
                  <a:cubicBezTo>
                    <a:pt x="98" y="124"/>
                    <a:pt x="101" y="124"/>
                    <a:pt x="103" y="125"/>
                  </a:cubicBezTo>
                  <a:cubicBezTo>
                    <a:pt x="103" y="131"/>
                    <a:pt x="103" y="131"/>
                    <a:pt x="103" y="131"/>
                  </a:cubicBezTo>
                  <a:cubicBezTo>
                    <a:pt x="100" y="130"/>
                    <a:pt x="97" y="129"/>
                    <a:pt x="93" y="129"/>
                  </a:cubicBezTo>
                  <a:cubicBezTo>
                    <a:pt x="92" y="129"/>
                    <a:pt x="90" y="129"/>
                    <a:pt x="89" y="129"/>
                  </a:cubicBezTo>
                  <a:cubicBezTo>
                    <a:pt x="88" y="129"/>
                    <a:pt x="87" y="130"/>
                    <a:pt x="86" y="130"/>
                  </a:cubicBezTo>
                  <a:cubicBezTo>
                    <a:pt x="85" y="131"/>
                    <a:pt x="85" y="131"/>
                    <a:pt x="84" y="132"/>
                  </a:cubicBezTo>
                  <a:cubicBezTo>
                    <a:pt x="83" y="133"/>
                    <a:pt x="83" y="134"/>
                    <a:pt x="83" y="135"/>
                  </a:cubicBezTo>
                  <a:cubicBezTo>
                    <a:pt x="83" y="136"/>
                    <a:pt x="83" y="137"/>
                    <a:pt x="84" y="138"/>
                  </a:cubicBezTo>
                  <a:cubicBezTo>
                    <a:pt x="84" y="139"/>
                    <a:pt x="85" y="140"/>
                    <a:pt x="86" y="141"/>
                  </a:cubicBezTo>
                  <a:cubicBezTo>
                    <a:pt x="87" y="141"/>
                    <a:pt x="88" y="142"/>
                    <a:pt x="89" y="143"/>
                  </a:cubicBezTo>
                  <a:cubicBezTo>
                    <a:pt x="90" y="143"/>
                    <a:pt x="91" y="144"/>
                    <a:pt x="93" y="145"/>
                  </a:cubicBezTo>
                  <a:cubicBezTo>
                    <a:pt x="94" y="146"/>
                    <a:pt x="96" y="146"/>
                    <a:pt x="97" y="147"/>
                  </a:cubicBezTo>
                  <a:cubicBezTo>
                    <a:pt x="99" y="148"/>
                    <a:pt x="100" y="149"/>
                    <a:pt x="101" y="150"/>
                  </a:cubicBezTo>
                  <a:cubicBezTo>
                    <a:pt x="102" y="151"/>
                    <a:pt x="103" y="152"/>
                    <a:pt x="104" y="154"/>
                  </a:cubicBezTo>
                  <a:cubicBezTo>
                    <a:pt x="104" y="155"/>
                    <a:pt x="105" y="156"/>
                    <a:pt x="105" y="158"/>
                  </a:cubicBezTo>
                  <a:cubicBezTo>
                    <a:pt x="105" y="160"/>
                    <a:pt x="104" y="162"/>
                    <a:pt x="103" y="164"/>
                  </a:cubicBezTo>
                  <a:close/>
                  <a:moveTo>
                    <a:pt x="126" y="142"/>
                  </a:moveTo>
                  <a:cubicBezTo>
                    <a:pt x="118" y="142"/>
                    <a:pt x="118" y="142"/>
                    <a:pt x="118" y="142"/>
                  </a:cubicBezTo>
                  <a:cubicBezTo>
                    <a:pt x="118" y="160"/>
                    <a:pt x="118" y="160"/>
                    <a:pt x="118" y="160"/>
                  </a:cubicBezTo>
                  <a:cubicBezTo>
                    <a:pt x="118" y="162"/>
                    <a:pt x="118" y="163"/>
                    <a:pt x="119" y="164"/>
                  </a:cubicBezTo>
                  <a:cubicBezTo>
                    <a:pt x="120" y="165"/>
                    <a:pt x="121" y="166"/>
                    <a:pt x="123" y="166"/>
                  </a:cubicBezTo>
                  <a:cubicBezTo>
                    <a:pt x="124" y="166"/>
                    <a:pt x="125" y="165"/>
                    <a:pt x="126" y="165"/>
                  </a:cubicBezTo>
                  <a:cubicBezTo>
                    <a:pt x="126" y="169"/>
                    <a:pt x="126" y="169"/>
                    <a:pt x="126" y="169"/>
                  </a:cubicBezTo>
                  <a:cubicBezTo>
                    <a:pt x="125" y="170"/>
                    <a:pt x="123" y="170"/>
                    <a:pt x="121" y="170"/>
                  </a:cubicBezTo>
                  <a:cubicBezTo>
                    <a:pt x="116" y="170"/>
                    <a:pt x="113" y="167"/>
                    <a:pt x="113" y="161"/>
                  </a:cubicBezTo>
                  <a:cubicBezTo>
                    <a:pt x="113" y="142"/>
                    <a:pt x="113" y="142"/>
                    <a:pt x="113" y="142"/>
                  </a:cubicBezTo>
                  <a:cubicBezTo>
                    <a:pt x="107" y="142"/>
                    <a:pt x="107" y="142"/>
                    <a:pt x="107" y="142"/>
                  </a:cubicBezTo>
                  <a:cubicBezTo>
                    <a:pt x="107" y="137"/>
                    <a:pt x="107" y="137"/>
                    <a:pt x="107" y="137"/>
                  </a:cubicBezTo>
                  <a:cubicBezTo>
                    <a:pt x="113" y="137"/>
                    <a:pt x="113" y="137"/>
                    <a:pt x="113" y="137"/>
                  </a:cubicBezTo>
                  <a:cubicBezTo>
                    <a:pt x="113" y="130"/>
                    <a:pt x="113" y="130"/>
                    <a:pt x="113" y="130"/>
                  </a:cubicBezTo>
                  <a:cubicBezTo>
                    <a:pt x="118" y="128"/>
                    <a:pt x="118" y="128"/>
                    <a:pt x="118" y="128"/>
                  </a:cubicBezTo>
                  <a:cubicBezTo>
                    <a:pt x="118" y="137"/>
                    <a:pt x="118" y="137"/>
                    <a:pt x="118" y="137"/>
                  </a:cubicBezTo>
                  <a:cubicBezTo>
                    <a:pt x="126" y="137"/>
                    <a:pt x="126" y="137"/>
                    <a:pt x="126" y="137"/>
                  </a:cubicBezTo>
                  <a:lnTo>
                    <a:pt x="126" y="142"/>
                  </a:lnTo>
                  <a:close/>
                  <a:moveTo>
                    <a:pt x="128" y="83"/>
                  </a:moveTo>
                  <a:cubicBezTo>
                    <a:pt x="109" y="109"/>
                    <a:pt x="109" y="109"/>
                    <a:pt x="109" y="109"/>
                  </a:cubicBezTo>
                  <a:cubicBezTo>
                    <a:pt x="128" y="109"/>
                    <a:pt x="128" y="109"/>
                    <a:pt x="128" y="109"/>
                  </a:cubicBezTo>
                  <a:cubicBezTo>
                    <a:pt x="128" y="113"/>
                    <a:pt x="128" y="113"/>
                    <a:pt x="128" y="113"/>
                  </a:cubicBezTo>
                  <a:cubicBezTo>
                    <a:pt x="102" y="113"/>
                    <a:pt x="102" y="113"/>
                    <a:pt x="102" y="113"/>
                  </a:cubicBezTo>
                  <a:cubicBezTo>
                    <a:pt x="102" y="112"/>
                    <a:pt x="102" y="112"/>
                    <a:pt x="102" y="112"/>
                  </a:cubicBezTo>
                  <a:cubicBezTo>
                    <a:pt x="121" y="86"/>
                    <a:pt x="121" y="86"/>
                    <a:pt x="121" y="86"/>
                  </a:cubicBezTo>
                  <a:cubicBezTo>
                    <a:pt x="104" y="86"/>
                    <a:pt x="104" y="86"/>
                    <a:pt x="104" y="86"/>
                  </a:cubicBezTo>
                  <a:cubicBezTo>
                    <a:pt x="104" y="81"/>
                    <a:pt x="104" y="81"/>
                    <a:pt x="104" y="81"/>
                  </a:cubicBezTo>
                  <a:cubicBezTo>
                    <a:pt x="128" y="81"/>
                    <a:pt x="128" y="81"/>
                    <a:pt x="128" y="81"/>
                  </a:cubicBezTo>
                  <a:lnTo>
                    <a:pt x="128" y="83"/>
                  </a:lnTo>
                  <a:close/>
                  <a:moveTo>
                    <a:pt x="156" y="169"/>
                  </a:moveTo>
                  <a:cubicBezTo>
                    <a:pt x="151" y="169"/>
                    <a:pt x="151" y="169"/>
                    <a:pt x="151" y="169"/>
                  </a:cubicBezTo>
                  <a:cubicBezTo>
                    <a:pt x="151" y="164"/>
                    <a:pt x="151" y="164"/>
                    <a:pt x="151" y="164"/>
                  </a:cubicBezTo>
                  <a:cubicBezTo>
                    <a:pt x="151" y="164"/>
                    <a:pt x="151" y="164"/>
                    <a:pt x="151" y="164"/>
                  </a:cubicBezTo>
                  <a:cubicBezTo>
                    <a:pt x="149" y="168"/>
                    <a:pt x="146" y="170"/>
                    <a:pt x="141" y="170"/>
                  </a:cubicBezTo>
                  <a:cubicBezTo>
                    <a:pt x="138" y="170"/>
                    <a:pt x="135" y="169"/>
                    <a:pt x="134" y="168"/>
                  </a:cubicBezTo>
                  <a:cubicBezTo>
                    <a:pt x="132" y="166"/>
                    <a:pt x="131" y="164"/>
                    <a:pt x="131" y="161"/>
                  </a:cubicBezTo>
                  <a:cubicBezTo>
                    <a:pt x="131" y="155"/>
                    <a:pt x="135" y="151"/>
                    <a:pt x="142" y="150"/>
                  </a:cubicBezTo>
                  <a:cubicBezTo>
                    <a:pt x="151" y="149"/>
                    <a:pt x="151" y="149"/>
                    <a:pt x="151" y="149"/>
                  </a:cubicBezTo>
                  <a:cubicBezTo>
                    <a:pt x="151" y="144"/>
                    <a:pt x="149" y="141"/>
                    <a:pt x="145" y="141"/>
                  </a:cubicBezTo>
                  <a:cubicBezTo>
                    <a:pt x="141" y="141"/>
                    <a:pt x="137" y="142"/>
                    <a:pt x="134" y="145"/>
                  </a:cubicBezTo>
                  <a:cubicBezTo>
                    <a:pt x="134" y="140"/>
                    <a:pt x="134" y="140"/>
                    <a:pt x="134" y="140"/>
                  </a:cubicBezTo>
                  <a:cubicBezTo>
                    <a:pt x="137" y="138"/>
                    <a:pt x="141" y="137"/>
                    <a:pt x="145" y="137"/>
                  </a:cubicBezTo>
                  <a:cubicBezTo>
                    <a:pt x="153" y="137"/>
                    <a:pt x="156" y="141"/>
                    <a:pt x="156" y="149"/>
                  </a:cubicBezTo>
                  <a:lnTo>
                    <a:pt x="156" y="169"/>
                  </a:lnTo>
                  <a:close/>
                  <a:moveTo>
                    <a:pt x="161" y="113"/>
                  </a:moveTo>
                  <a:cubicBezTo>
                    <a:pt x="156" y="113"/>
                    <a:pt x="156" y="113"/>
                    <a:pt x="156" y="113"/>
                  </a:cubicBezTo>
                  <a:cubicBezTo>
                    <a:pt x="156" y="108"/>
                    <a:pt x="156" y="108"/>
                    <a:pt x="156" y="108"/>
                  </a:cubicBezTo>
                  <a:cubicBezTo>
                    <a:pt x="156" y="108"/>
                    <a:pt x="156" y="108"/>
                    <a:pt x="156" y="108"/>
                  </a:cubicBezTo>
                  <a:cubicBezTo>
                    <a:pt x="153" y="112"/>
                    <a:pt x="150" y="114"/>
                    <a:pt x="146" y="114"/>
                  </a:cubicBezTo>
                  <a:cubicBezTo>
                    <a:pt x="138" y="114"/>
                    <a:pt x="134" y="110"/>
                    <a:pt x="134" y="101"/>
                  </a:cubicBezTo>
                  <a:cubicBezTo>
                    <a:pt x="134" y="81"/>
                    <a:pt x="134" y="81"/>
                    <a:pt x="134" y="81"/>
                  </a:cubicBezTo>
                  <a:cubicBezTo>
                    <a:pt x="139" y="81"/>
                    <a:pt x="139" y="81"/>
                    <a:pt x="139" y="81"/>
                  </a:cubicBezTo>
                  <a:cubicBezTo>
                    <a:pt x="139" y="100"/>
                    <a:pt x="139" y="100"/>
                    <a:pt x="139" y="100"/>
                  </a:cubicBezTo>
                  <a:cubicBezTo>
                    <a:pt x="139" y="106"/>
                    <a:pt x="142" y="110"/>
                    <a:pt x="147" y="110"/>
                  </a:cubicBezTo>
                  <a:cubicBezTo>
                    <a:pt x="150" y="110"/>
                    <a:pt x="152" y="109"/>
                    <a:pt x="153" y="107"/>
                  </a:cubicBezTo>
                  <a:cubicBezTo>
                    <a:pt x="155" y="105"/>
                    <a:pt x="156" y="103"/>
                    <a:pt x="156" y="100"/>
                  </a:cubicBezTo>
                  <a:cubicBezTo>
                    <a:pt x="156" y="81"/>
                    <a:pt x="156" y="81"/>
                    <a:pt x="156" y="81"/>
                  </a:cubicBezTo>
                  <a:cubicBezTo>
                    <a:pt x="161" y="81"/>
                    <a:pt x="161" y="81"/>
                    <a:pt x="161" y="81"/>
                  </a:cubicBezTo>
                  <a:lnTo>
                    <a:pt x="161" y="113"/>
                  </a:lnTo>
                  <a:close/>
                  <a:moveTo>
                    <a:pt x="188" y="143"/>
                  </a:moveTo>
                  <a:cubicBezTo>
                    <a:pt x="185" y="142"/>
                    <a:pt x="183" y="141"/>
                    <a:pt x="180" y="141"/>
                  </a:cubicBezTo>
                  <a:cubicBezTo>
                    <a:pt x="177" y="141"/>
                    <a:pt x="174" y="142"/>
                    <a:pt x="172" y="144"/>
                  </a:cubicBezTo>
                  <a:cubicBezTo>
                    <a:pt x="170" y="147"/>
                    <a:pt x="169" y="150"/>
                    <a:pt x="169" y="154"/>
                  </a:cubicBezTo>
                  <a:cubicBezTo>
                    <a:pt x="169" y="157"/>
                    <a:pt x="170" y="160"/>
                    <a:pt x="172" y="163"/>
                  </a:cubicBezTo>
                  <a:cubicBezTo>
                    <a:pt x="174" y="165"/>
                    <a:pt x="176" y="166"/>
                    <a:pt x="180" y="166"/>
                  </a:cubicBezTo>
                  <a:cubicBezTo>
                    <a:pt x="182" y="166"/>
                    <a:pt x="185" y="165"/>
                    <a:pt x="188" y="163"/>
                  </a:cubicBezTo>
                  <a:cubicBezTo>
                    <a:pt x="188" y="168"/>
                    <a:pt x="188" y="168"/>
                    <a:pt x="188" y="168"/>
                  </a:cubicBezTo>
                  <a:cubicBezTo>
                    <a:pt x="185" y="169"/>
                    <a:pt x="182" y="170"/>
                    <a:pt x="179" y="170"/>
                  </a:cubicBezTo>
                  <a:cubicBezTo>
                    <a:pt x="174" y="170"/>
                    <a:pt x="171" y="169"/>
                    <a:pt x="168" y="166"/>
                  </a:cubicBezTo>
                  <a:cubicBezTo>
                    <a:pt x="165" y="163"/>
                    <a:pt x="164" y="159"/>
                    <a:pt x="164" y="154"/>
                  </a:cubicBezTo>
                  <a:cubicBezTo>
                    <a:pt x="164" y="149"/>
                    <a:pt x="165" y="145"/>
                    <a:pt x="168" y="141"/>
                  </a:cubicBezTo>
                  <a:cubicBezTo>
                    <a:pt x="171" y="138"/>
                    <a:pt x="175" y="137"/>
                    <a:pt x="180" y="137"/>
                  </a:cubicBezTo>
                  <a:cubicBezTo>
                    <a:pt x="183" y="137"/>
                    <a:pt x="185" y="137"/>
                    <a:pt x="188" y="138"/>
                  </a:cubicBezTo>
                  <a:lnTo>
                    <a:pt x="188" y="143"/>
                  </a:lnTo>
                  <a:close/>
                  <a:moveTo>
                    <a:pt x="195" y="85"/>
                  </a:moveTo>
                  <a:cubicBezTo>
                    <a:pt x="197" y="82"/>
                    <a:pt x="201" y="81"/>
                    <a:pt x="205" y="81"/>
                  </a:cubicBezTo>
                  <a:cubicBezTo>
                    <a:pt x="209" y="81"/>
                    <a:pt x="213" y="82"/>
                    <a:pt x="215" y="85"/>
                  </a:cubicBezTo>
                  <a:cubicBezTo>
                    <a:pt x="217" y="87"/>
                    <a:pt x="218" y="91"/>
                    <a:pt x="218" y="96"/>
                  </a:cubicBezTo>
                  <a:cubicBezTo>
                    <a:pt x="218" y="99"/>
                    <a:pt x="218" y="99"/>
                    <a:pt x="218" y="99"/>
                  </a:cubicBezTo>
                  <a:cubicBezTo>
                    <a:pt x="196" y="99"/>
                    <a:pt x="196" y="99"/>
                    <a:pt x="196" y="99"/>
                  </a:cubicBezTo>
                  <a:cubicBezTo>
                    <a:pt x="196" y="102"/>
                    <a:pt x="197" y="105"/>
                    <a:pt x="199" y="107"/>
                  </a:cubicBezTo>
                  <a:cubicBezTo>
                    <a:pt x="200" y="109"/>
                    <a:pt x="203" y="110"/>
                    <a:pt x="206" y="110"/>
                  </a:cubicBezTo>
                  <a:cubicBezTo>
                    <a:pt x="210" y="110"/>
                    <a:pt x="213" y="109"/>
                    <a:pt x="216" y="106"/>
                  </a:cubicBezTo>
                  <a:cubicBezTo>
                    <a:pt x="216" y="111"/>
                    <a:pt x="216" y="111"/>
                    <a:pt x="216" y="111"/>
                  </a:cubicBezTo>
                  <a:cubicBezTo>
                    <a:pt x="213" y="113"/>
                    <a:pt x="210" y="114"/>
                    <a:pt x="205" y="114"/>
                  </a:cubicBezTo>
                  <a:cubicBezTo>
                    <a:pt x="200" y="114"/>
                    <a:pt x="197" y="113"/>
                    <a:pt x="194" y="110"/>
                  </a:cubicBezTo>
                  <a:cubicBezTo>
                    <a:pt x="192" y="107"/>
                    <a:pt x="190" y="103"/>
                    <a:pt x="190" y="98"/>
                  </a:cubicBezTo>
                  <a:cubicBezTo>
                    <a:pt x="190" y="93"/>
                    <a:pt x="192" y="88"/>
                    <a:pt x="195" y="85"/>
                  </a:cubicBezTo>
                  <a:close/>
                  <a:moveTo>
                    <a:pt x="214" y="169"/>
                  </a:moveTo>
                  <a:cubicBezTo>
                    <a:pt x="200" y="154"/>
                    <a:pt x="200" y="154"/>
                    <a:pt x="200" y="154"/>
                  </a:cubicBezTo>
                  <a:cubicBezTo>
                    <a:pt x="199" y="154"/>
                    <a:pt x="199" y="154"/>
                    <a:pt x="199" y="154"/>
                  </a:cubicBezTo>
                  <a:cubicBezTo>
                    <a:pt x="199" y="169"/>
                    <a:pt x="199" y="169"/>
                    <a:pt x="199" y="169"/>
                  </a:cubicBezTo>
                  <a:cubicBezTo>
                    <a:pt x="194" y="169"/>
                    <a:pt x="194" y="169"/>
                    <a:pt x="194" y="169"/>
                  </a:cubicBezTo>
                  <a:cubicBezTo>
                    <a:pt x="194" y="122"/>
                    <a:pt x="194" y="122"/>
                    <a:pt x="194" y="122"/>
                  </a:cubicBezTo>
                  <a:cubicBezTo>
                    <a:pt x="199" y="122"/>
                    <a:pt x="199" y="122"/>
                    <a:pt x="199" y="122"/>
                  </a:cubicBezTo>
                  <a:cubicBezTo>
                    <a:pt x="199" y="152"/>
                    <a:pt x="199" y="152"/>
                    <a:pt x="199" y="152"/>
                  </a:cubicBezTo>
                  <a:cubicBezTo>
                    <a:pt x="200" y="152"/>
                    <a:pt x="200" y="152"/>
                    <a:pt x="200" y="152"/>
                  </a:cubicBezTo>
                  <a:cubicBezTo>
                    <a:pt x="213" y="137"/>
                    <a:pt x="213" y="137"/>
                    <a:pt x="213" y="137"/>
                  </a:cubicBezTo>
                  <a:cubicBezTo>
                    <a:pt x="220" y="137"/>
                    <a:pt x="220" y="137"/>
                    <a:pt x="220" y="137"/>
                  </a:cubicBezTo>
                  <a:cubicBezTo>
                    <a:pt x="205" y="153"/>
                    <a:pt x="205" y="153"/>
                    <a:pt x="205" y="153"/>
                  </a:cubicBezTo>
                  <a:cubicBezTo>
                    <a:pt x="221" y="169"/>
                    <a:pt x="221" y="169"/>
                    <a:pt x="221" y="169"/>
                  </a:cubicBezTo>
                  <a:lnTo>
                    <a:pt x="214" y="16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608" name="Freeform 15">
              <a:extLst>
                <a:ext uri="{FF2B5EF4-FFF2-40B4-BE49-F238E27FC236}">
                  <a16:creationId xmlns:a16="http://schemas.microsoft.com/office/drawing/2014/main" id="{6704AD3A-FC33-4741-857A-71AD9EDBDB29}"/>
                </a:ext>
              </a:extLst>
            </p:cNvPr>
            <p:cNvSpPr>
              <a:spLocks noEditPoints="1"/>
            </p:cNvSpPr>
            <p:nvPr/>
          </p:nvSpPr>
          <p:spPr bwMode="auto">
            <a:xfrm>
              <a:off x="5076826" y="3752850"/>
              <a:ext cx="354013" cy="1117600"/>
            </a:xfrm>
            <a:custGeom>
              <a:avLst/>
              <a:gdLst>
                <a:gd name="T0" fmla="*/ 223 w 223"/>
                <a:gd name="T1" fmla="*/ 704 h 704"/>
                <a:gd name="T2" fmla="*/ 0 w 223"/>
                <a:gd name="T3" fmla="*/ 0 h 704"/>
                <a:gd name="T4" fmla="*/ 185 w 223"/>
                <a:gd name="T5" fmla="*/ 482 h 704"/>
                <a:gd name="T6" fmla="*/ 126 w 223"/>
                <a:gd name="T7" fmla="*/ 419 h 704"/>
                <a:gd name="T8" fmla="*/ 185 w 223"/>
                <a:gd name="T9" fmla="*/ 482 h 704"/>
                <a:gd name="T10" fmla="*/ 126 w 223"/>
                <a:gd name="T11" fmla="*/ 207 h 704"/>
                <a:gd name="T12" fmla="*/ 185 w 223"/>
                <a:gd name="T13" fmla="*/ 148 h 704"/>
                <a:gd name="T14" fmla="*/ 123 w 223"/>
                <a:gd name="T15" fmla="*/ 57 h 704"/>
                <a:gd name="T16" fmla="*/ 185 w 223"/>
                <a:gd name="T17" fmla="*/ 117 h 704"/>
                <a:gd name="T18" fmla="*/ 123 w 223"/>
                <a:gd name="T19" fmla="*/ 57 h 704"/>
                <a:gd name="T20" fmla="*/ 185 w 223"/>
                <a:gd name="T21" fmla="*/ 238 h 704"/>
                <a:gd name="T22" fmla="*/ 123 w 223"/>
                <a:gd name="T23" fmla="*/ 298 h 704"/>
                <a:gd name="T24" fmla="*/ 123 w 223"/>
                <a:gd name="T25" fmla="*/ 329 h 704"/>
                <a:gd name="T26" fmla="*/ 185 w 223"/>
                <a:gd name="T27" fmla="*/ 391 h 704"/>
                <a:gd name="T28" fmla="*/ 123 w 223"/>
                <a:gd name="T29" fmla="*/ 329 h 704"/>
                <a:gd name="T30" fmla="*/ 185 w 223"/>
                <a:gd name="T31" fmla="*/ 510 h 704"/>
                <a:gd name="T32" fmla="*/ 123 w 223"/>
                <a:gd name="T33" fmla="*/ 570 h 704"/>
                <a:gd name="T34" fmla="*/ 34 w 223"/>
                <a:gd name="T35" fmla="*/ 57 h 704"/>
                <a:gd name="T36" fmla="*/ 95 w 223"/>
                <a:gd name="T37" fmla="*/ 117 h 704"/>
                <a:gd name="T38" fmla="*/ 34 w 223"/>
                <a:gd name="T39" fmla="*/ 57 h 704"/>
                <a:gd name="T40" fmla="*/ 95 w 223"/>
                <a:gd name="T41" fmla="*/ 148 h 704"/>
                <a:gd name="T42" fmla="*/ 34 w 223"/>
                <a:gd name="T43" fmla="*/ 207 h 704"/>
                <a:gd name="T44" fmla="*/ 34 w 223"/>
                <a:gd name="T45" fmla="*/ 238 h 704"/>
                <a:gd name="T46" fmla="*/ 95 w 223"/>
                <a:gd name="T47" fmla="*/ 298 h 704"/>
                <a:gd name="T48" fmla="*/ 34 w 223"/>
                <a:gd name="T49" fmla="*/ 238 h 704"/>
                <a:gd name="T50" fmla="*/ 95 w 223"/>
                <a:gd name="T51" fmla="*/ 329 h 704"/>
                <a:gd name="T52" fmla="*/ 34 w 223"/>
                <a:gd name="T53" fmla="*/ 391 h 704"/>
                <a:gd name="T54" fmla="*/ 34 w 223"/>
                <a:gd name="T55" fmla="*/ 419 h 704"/>
                <a:gd name="T56" fmla="*/ 95 w 223"/>
                <a:gd name="T57" fmla="*/ 482 h 704"/>
                <a:gd name="T58" fmla="*/ 34 w 223"/>
                <a:gd name="T59" fmla="*/ 419 h 704"/>
                <a:gd name="T60" fmla="*/ 95 w 223"/>
                <a:gd name="T61" fmla="*/ 510 h 704"/>
                <a:gd name="T62" fmla="*/ 34 w 223"/>
                <a:gd name="T63" fmla="*/ 572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3" h="704">
                  <a:moveTo>
                    <a:pt x="0" y="704"/>
                  </a:moveTo>
                  <a:lnTo>
                    <a:pt x="223" y="704"/>
                  </a:lnTo>
                  <a:lnTo>
                    <a:pt x="223" y="0"/>
                  </a:lnTo>
                  <a:lnTo>
                    <a:pt x="0" y="0"/>
                  </a:lnTo>
                  <a:lnTo>
                    <a:pt x="0" y="704"/>
                  </a:lnTo>
                  <a:close/>
                  <a:moveTo>
                    <a:pt x="185" y="482"/>
                  </a:moveTo>
                  <a:lnTo>
                    <a:pt x="126" y="482"/>
                  </a:lnTo>
                  <a:lnTo>
                    <a:pt x="126" y="419"/>
                  </a:lnTo>
                  <a:lnTo>
                    <a:pt x="185" y="419"/>
                  </a:lnTo>
                  <a:lnTo>
                    <a:pt x="185" y="482"/>
                  </a:lnTo>
                  <a:close/>
                  <a:moveTo>
                    <a:pt x="185" y="207"/>
                  </a:moveTo>
                  <a:lnTo>
                    <a:pt x="126" y="207"/>
                  </a:lnTo>
                  <a:lnTo>
                    <a:pt x="126" y="148"/>
                  </a:lnTo>
                  <a:lnTo>
                    <a:pt x="185" y="148"/>
                  </a:lnTo>
                  <a:lnTo>
                    <a:pt x="185" y="207"/>
                  </a:lnTo>
                  <a:close/>
                  <a:moveTo>
                    <a:pt x="123" y="57"/>
                  </a:moveTo>
                  <a:lnTo>
                    <a:pt x="185" y="57"/>
                  </a:lnTo>
                  <a:lnTo>
                    <a:pt x="185" y="117"/>
                  </a:lnTo>
                  <a:lnTo>
                    <a:pt x="123" y="117"/>
                  </a:lnTo>
                  <a:lnTo>
                    <a:pt x="123" y="57"/>
                  </a:lnTo>
                  <a:close/>
                  <a:moveTo>
                    <a:pt x="123" y="238"/>
                  </a:moveTo>
                  <a:lnTo>
                    <a:pt x="185" y="238"/>
                  </a:lnTo>
                  <a:lnTo>
                    <a:pt x="185" y="298"/>
                  </a:lnTo>
                  <a:lnTo>
                    <a:pt x="123" y="298"/>
                  </a:lnTo>
                  <a:lnTo>
                    <a:pt x="123" y="238"/>
                  </a:lnTo>
                  <a:close/>
                  <a:moveTo>
                    <a:pt x="123" y="329"/>
                  </a:moveTo>
                  <a:lnTo>
                    <a:pt x="185" y="329"/>
                  </a:lnTo>
                  <a:lnTo>
                    <a:pt x="185" y="391"/>
                  </a:lnTo>
                  <a:lnTo>
                    <a:pt x="123" y="391"/>
                  </a:lnTo>
                  <a:lnTo>
                    <a:pt x="123" y="329"/>
                  </a:lnTo>
                  <a:close/>
                  <a:moveTo>
                    <a:pt x="123" y="510"/>
                  </a:moveTo>
                  <a:lnTo>
                    <a:pt x="185" y="510"/>
                  </a:lnTo>
                  <a:lnTo>
                    <a:pt x="185" y="570"/>
                  </a:lnTo>
                  <a:lnTo>
                    <a:pt x="123" y="570"/>
                  </a:lnTo>
                  <a:lnTo>
                    <a:pt x="123" y="510"/>
                  </a:lnTo>
                  <a:close/>
                  <a:moveTo>
                    <a:pt x="34" y="57"/>
                  </a:moveTo>
                  <a:lnTo>
                    <a:pt x="95" y="57"/>
                  </a:lnTo>
                  <a:lnTo>
                    <a:pt x="95" y="117"/>
                  </a:lnTo>
                  <a:lnTo>
                    <a:pt x="34" y="117"/>
                  </a:lnTo>
                  <a:lnTo>
                    <a:pt x="34" y="57"/>
                  </a:lnTo>
                  <a:close/>
                  <a:moveTo>
                    <a:pt x="34" y="148"/>
                  </a:moveTo>
                  <a:lnTo>
                    <a:pt x="95" y="148"/>
                  </a:lnTo>
                  <a:lnTo>
                    <a:pt x="95" y="207"/>
                  </a:lnTo>
                  <a:lnTo>
                    <a:pt x="34" y="207"/>
                  </a:lnTo>
                  <a:lnTo>
                    <a:pt x="34" y="148"/>
                  </a:lnTo>
                  <a:close/>
                  <a:moveTo>
                    <a:pt x="34" y="238"/>
                  </a:moveTo>
                  <a:lnTo>
                    <a:pt x="95" y="238"/>
                  </a:lnTo>
                  <a:lnTo>
                    <a:pt x="95" y="298"/>
                  </a:lnTo>
                  <a:lnTo>
                    <a:pt x="34" y="298"/>
                  </a:lnTo>
                  <a:lnTo>
                    <a:pt x="34" y="238"/>
                  </a:lnTo>
                  <a:close/>
                  <a:moveTo>
                    <a:pt x="34" y="329"/>
                  </a:moveTo>
                  <a:lnTo>
                    <a:pt x="95" y="329"/>
                  </a:lnTo>
                  <a:lnTo>
                    <a:pt x="95" y="391"/>
                  </a:lnTo>
                  <a:lnTo>
                    <a:pt x="34" y="391"/>
                  </a:lnTo>
                  <a:lnTo>
                    <a:pt x="34" y="329"/>
                  </a:lnTo>
                  <a:close/>
                  <a:moveTo>
                    <a:pt x="34" y="419"/>
                  </a:moveTo>
                  <a:lnTo>
                    <a:pt x="95" y="419"/>
                  </a:lnTo>
                  <a:lnTo>
                    <a:pt x="95" y="482"/>
                  </a:lnTo>
                  <a:lnTo>
                    <a:pt x="34" y="482"/>
                  </a:lnTo>
                  <a:lnTo>
                    <a:pt x="34" y="419"/>
                  </a:lnTo>
                  <a:close/>
                  <a:moveTo>
                    <a:pt x="34" y="510"/>
                  </a:moveTo>
                  <a:lnTo>
                    <a:pt x="95" y="510"/>
                  </a:lnTo>
                  <a:lnTo>
                    <a:pt x="95" y="572"/>
                  </a:lnTo>
                  <a:lnTo>
                    <a:pt x="34" y="572"/>
                  </a:lnTo>
                  <a:lnTo>
                    <a:pt x="34" y="51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609" name="Freeform 16">
              <a:extLst>
                <a:ext uri="{FF2B5EF4-FFF2-40B4-BE49-F238E27FC236}">
                  <a16:creationId xmlns:a16="http://schemas.microsoft.com/office/drawing/2014/main" id="{4324C44E-D85F-426C-8507-35B10787D3A3}"/>
                </a:ext>
              </a:extLst>
            </p:cNvPr>
            <p:cNvSpPr>
              <a:spLocks noEditPoints="1"/>
            </p:cNvSpPr>
            <p:nvPr/>
          </p:nvSpPr>
          <p:spPr bwMode="auto">
            <a:xfrm>
              <a:off x="5476876" y="3786188"/>
              <a:ext cx="292100" cy="1084263"/>
            </a:xfrm>
            <a:custGeom>
              <a:avLst/>
              <a:gdLst>
                <a:gd name="T0" fmla="*/ 159 w 184"/>
                <a:gd name="T1" fmla="*/ 209 h 683"/>
                <a:gd name="T2" fmla="*/ 159 w 184"/>
                <a:gd name="T3" fmla="*/ 137 h 683"/>
                <a:gd name="T4" fmla="*/ 125 w 184"/>
                <a:gd name="T5" fmla="*/ 137 h 683"/>
                <a:gd name="T6" fmla="*/ 125 w 184"/>
                <a:gd name="T7" fmla="*/ 67 h 683"/>
                <a:gd name="T8" fmla="*/ 102 w 184"/>
                <a:gd name="T9" fmla="*/ 67 h 683"/>
                <a:gd name="T10" fmla="*/ 102 w 184"/>
                <a:gd name="T11" fmla="*/ 0 h 683"/>
                <a:gd name="T12" fmla="*/ 82 w 184"/>
                <a:gd name="T13" fmla="*/ 0 h 683"/>
                <a:gd name="T14" fmla="*/ 82 w 184"/>
                <a:gd name="T15" fmla="*/ 67 h 683"/>
                <a:gd name="T16" fmla="*/ 59 w 184"/>
                <a:gd name="T17" fmla="*/ 67 h 683"/>
                <a:gd name="T18" fmla="*/ 59 w 184"/>
                <a:gd name="T19" fmla="*/ 137 h 683"/>
                <a:gd name="T20" fmla="*/ 28 w 184"/>
                <a:gd name="T21" fmla="*/ 137 h 683"/>
                <a:gd name="T22" fmla="*/ 28 w 184"/>
                <a:gd name="T23" fmla="*/ 209 h 683"/>
                <a:gd name="T24" fmla="*/ 0 w 184"/>
                <a:gd name="T25" fmla="*/ 209 h 683"/>
                <a:gd name="T26" fmla="*/ 0 w 184"/>
                <a:gd name="T27" fmla="*/ 683 h 683"/>
                <a:gd name="T28" fmla="*/ 184 w 184"/>
                <a:gd name="T29" fmla="*/ 683 h 683"/>
                <a:gd name="T30" fmla="*/ 184 w 184"/>
                <a:gd name="T31" fmla="*/ 209 h 683"/>
                <a:gd name="T32" fmla="*/ 159 w 184"/>
                <a:gd name="T33" fmla="*/ 209 h 683"/>
                <a:gd name="T34" fmla="*/ 89 w 184"/>
                <a:gd name="T35" fmla="*/ 494 h 683"/>
                <a:gd name="T36" fmla="*/ 30 w 184"/>
                <a:gd name="T37" fmla="*/ 494 h 683"/>
                <a:gd name="T38" fmla="*/ 30 w 184"/>
                <a:gd name="T39" fmla="*/ 432 h 683"/>
                <a:gd name="T40" fmla="*/ 89 w 184"/>
                <a:gd name="T41" fmla="*/ 432 h 683"/>
                <a:gd name="T42" fmla="*/ 89 w 184"/>
                <a:gd name="T43" fmla="*/ 494 h 683"/>
                <a:gd name="T44" fmla="*/ 89 w 184"/>
                <a:gd name="T45" fmla="*/ 308 h 683"/>
                <a:gd name="T46" fmla="*/ 30 w 184"/>
                <a:gd name="T47" fmla="*/ 308 h 683"/>
                <a:gd name="T48" fmla="*/ 30 w 184"/>
                <a:gd name="T49" fmla="*/ 248 h 683"/>
                <a:gd name="T50" fmla="*/ 89 w 184"/>
                <a:gd name="T51" fmla="*/ 248 h 683"/>
                <a:gd name="T52" fmla="*/ 89 w 184"/>
                <a:gd name="T53" fmla="*/ 308 h 683"/>
                <a:gd name="T54" fmla="*/ 161 w 184"/>
                <a:gd name="T55" fmla="*/ 401 h 683"/>
                <a:gd name="T56" fmla="*/ 100 w 184"/>
                <a:gd name="T57" fmla="*/ 401 h 683"/>
                <a:gd name="T58" fmla="*/ 100 w 184"/>
                <a:gd name="T59" fmla="*/ 339 h 683"/>
                <a:gd name="T60" fmla="*/ 161 w 184"/>
                <a:gd name="T61" fmla="*/ 339 h 683"/>
                <a:gd name="T62" fmla="*/ 161 w 184"/>
                <a:gd name="T63" fmla="*/ 401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4" h="683">
                  <a:moveTo>
                    <a:pt x="159" y="209"/>
                  </a:moveTo>
                  <a:lnTo>
                    <a:pt x="159" y="137"/>
                  </a:lnTo>
                  <a:lnTo>
                    <a:pt x="125" y="137"/>
                  </a:lnTo>
                  <a:lnTo>
                    <a:pt x="125" y="67"/>
                  </a:lnTo>
                  <a:lnTo>
                    <a:pt x="102" y="67"/>
                  </a:lnTo>
                  <a:lnTo>
                    <a:pt x="102" y="0"/>
                  </a:lnTo>
                  <a:lnTo>
                    <a:pt x="82" y="0"/>
                  </a:lnTo>
                  <a:lnTo>
                    <a:pt x="82" y="67"/>
                  </a:lnTo>
                  <a:lnTo>
                    <a:pt x="59" y="67"/>
                  </a:lnTo>
                  <a:lnTo>
                    <a:pt x="59" y="137"/>
                  </a:lnTo>
                  <a:lnTo>
                    <a:pt x="28" y="137"/>
                  </a:lnTo>
                  <a:lnTo>
                    <a:pt x="28" y="209"/>
                  </a:lnTo>
                  <a:lnTo>
                    <a:pt x="0" y="209"/>
                  </a:lnTo>
                  <a:lnTo>
                    <a:pt x="0" y="683"/>
                  </a:lnTo>
                  <a:lnTo>
                    <a:pt x="184" y="683"/>
                  </a:lnTo>
                  <a:lnTo>
                    <a:pt x="184" y="209"/>
                  </a:lnTo>
                  <a:lnTo>
                    <a:pt x="159" y="209"/>
                  </a:lnTo>
                  <a:close/>
                  <a:moveTo>
                    <a:pt x="89" y="494"/>
                  </a:moveTo>
                  <a:lnTo>
                    <a:pt x="30" y="494"/>
                  </a:lnTo>
                  <a:lnTo>
                    <a:pt x="30" y="432"/>
                  </a:lnTo>
                  <a:lnTo>
                    <a:pt x="89" y="432"/>
                  </a:lnTo>
                  <a:lnTo>
                    <a:pt x="89" y="494"/>
                  </a:lnTo>
                  <a:close/>
                  <a:moveTo>
                    <a:pt x="89" y="308"/>
                  </a:moveTo>
                  <a:lnTo>
                    <a:pt x="30" y="308"/>
                  </a:lnTo>
                  <a:lnTo>
                    <a:pt x="30" y="248"/>
                  </a:lnTo>
                  <a:lnTo>
                    <a:pt x="89" y="248"/>
                  </a:lnTo>
                  <a:lnTo>
                    <a:pt x="89" y="308"/>
                  </a:lnTo>
                  <a:close/>
                  <a:moveTo>
                    <a:pt x="161" y="401"/>
                  </a:moveTo>
                  <a:lnTo>
                    <a:pt x="100" y="401"/>
                  </a:lnTo>
                  <a:lnTo>
                    <a:pt x="100" y="339"/>
                  </a:lnTo>
                  <a:lnTo>
                    <a:pt x="161" y="339"/>
                  </a:lnTo>
                  <a:lnTo>
                    <a:pt x="161" y="401"/>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610" name="Group 609">
            <a:extLst>
              <a:ext uri="{FF2B5EF4-FFF2-40B4-BE49-F238E27FC236}">
                <a16:creationId xmlns:a16="http://schemas.microsoft.com/office/drawing/2014/main" id="{DA81EA90-2585-4DEA-9DDA-2286E9935B06}"/>
              </a:ext>
            </a:extLst>
          </p:cNvPr>
          <p:cNvGrpSpPr/>
          <p:nvPr/>
        </p:nvGrpSpPr>
        <p:grpSpPr>
          <a:xfrm>
            <a:off x="4488304" y="1886812"/>
            <a:ext cx="1371521" cy="909182"/>
            <a:chOff x="4083051" y="3752850"/>
            <a:chExt cx="1685925" cy="1117601"/>
          </a:xfrm>
          <a:solidFill>
            <a:srgbClr val="002060"/>
          </a:solidFill>
        </p:grpSpPr>
        <p:sp>
          <p:nvSpPr>
            <p:cNvPr id="611" name="Freeform 11">
              <a:extLst>
                <a:ext uri="{FF2B5EF4-FFF2-40B4-BE49-F238E27FC236}">
                  <a16:creationId xmlns:a16="http://schemas.microsoft.com/office/drawing/2014/main" id="{278E3007-6772-49A2-82FD-CB34F8A5AF1B}"/>
                </a:ext>
              </a:extLst>
            </p:cNvPr>
            <p:cNvSpPr>
              <a:spLocks/>
            </p:cNvSpPr>
            <p:nvPr/>
          </p:nvSpPr>
          <p:spPr bwMode="auto">
            <a:xfrm>
              <a:off x="4371386" y="4158659"/>
              <a:ext cx="65088" cy="90488"/>
            </a:xfrm>
            <a:custGeom>
              <a:avLst/>
              <a:gdLst>
                <a:gd name="T0" fmla="*/ 8 w 16"/>
                <a:gd name="T1" fmla="*/ 0 h 22"/>
                <a:gd name="T2" fmla="*/ 8 w 16"/>
                <a:gd name="T3" fmla="*/ 0 h 22"/>
                <a:gd name="T4" fmla="*/ 7 w 16"/>
                <a:gd name="T5" fmla="*/ 3 h 22"/>
                <a:gd name="T6" fmla="*/ 0 w 16"/>
                <a:gd name="T7" fmla="*/ 22 h 22"/>
                <a:gd name="T8" fmla="*/ 16 w 16"/>
                <a:gd name="T9" fmla="*/ 22 h 22"/>
                <a:gd name="T10" fmla="*/ 9 w 16"/>
                <a:gd name="T11" fmla="*/ 3 h 22"/>
                <a:gd name="T12" fmla="*/ 8 w 16"/>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6" h="22">
                  <a:moveTo>
                    <a:pt x="8" y="0"/>
                  </a:moveTo>
                  <a:cubicBezTo>
                    <a:pt x="8" y="0"/>
                    <a:pt x="8" y="0"/>
                    <a:pt x="8" y="0"/>
                  </a:cubicBezTo>
                  <a:cubicBezTo>
                    <a:pt x="8" y="1"/>
                    <a:pt x="8" y="2"/>
                    <a:pt x="7" y="3"/>
                  </a:cubicBezTo>
                  <a:cubicBezTo>
                    <a:pt x="0" y="22"/>
                    <a:pt x="0" y="22"/>
                    <a:pt x="0" y="22"/>
                  </a:cubicBezTo>
                  <a:cubicBezTo>
                    <a:pt x="16" y="22"/>
                    <a:pt x="16" y="22"/>
                    <a:pt x="16" y="22"/>
                  </a:cubicBezTo>
                  <a:cubicBezTo>
                    <a:pt x="9" y="3"/>
                    <a:pt x="9" y="3"/>
                    <a:pt x="9" y="3"/>
                  </a:cubicBezTo>
                  <a:cubicBezTo>
                    <a:pt x="9" y="2"/>
                    <a:pt x="8" y="1"/>
                    <a:pt x="8"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612" name="Freeform 12">
              <a:extLst>
                <a:ext uri="{FF2B5EF4-FFF2-40B4-BE49-F238E27FC236}">
                  <a16:creationId xmlns:a16="http://schemas.microsoft.com/office/drawing/2014/main" id="{B3F00CB6-639C-499D-BB33-3D52D282C004}"/>
                </a:ext>
              </a:extLst>
            </p:cNvPr>
            <p:cNvSpPr>
              <a:spLocks/>
            </p:cNvSpPr>
            <p:nvPr/>
          </p:nvSpPr>
          <p:spPr bwMode="auto">
            <a:xfrm>
              <a:off x="4637088" y="4479925"/>
              <a:ext cx="61913" cy="53975"/>
            </a:xfrm>
            <a:custGeom>
              <a:avLst/>
              <a:gdLst>
                <a:gd name="T0" fmla="*/ 2 w 15"/>
                <a:gd name="T1" fmla="*/ 3 h 13"/>
                <a:gd name="T2" fmla="*/ 0 w 15"/>
                <a:gd name="T3" fmla="*/ 8 h 13"/>
                <a:gd name="T4" fmla="*/ 2 w 15"/>
                <a:gd name="T5" fmla="*/ 11 h 13"/>
                <a:gd name="T6" fmla="*/ 6 w 15"/>
                <a:gd name="T7" fmla="*/ 13 h 13"/>
                <a:gd name="T8" fmla="*/ 13 w 15"/>
                <a:gd name="T9" fmla="*/ 10 h 13"/>
                <a:gd name="T10" fmla="*/ 15 w 15"/>
                <a:gd name="T11" fmla="*/ 3 h 13"/>
                <a:gd name="T12" fmla="*/ 15 w 15"/>
                <a:gd name="T13" fmla="*/ 0 h 13"/>
                <a:gd name="T14" fmla="*/ 7 w 15"/>
                <a:gd name="T15" fmla="*/ 1 h 13"/>
                <a:gd name="T16" fmla="*/ 2 w 15"/>
                <a:gd name="T17" fmla="*/ 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3">
                  <a:moveTo>
                    <a:pt x="2" y="3"/>
                  </a:moveTo>
                  <a:cubicBezTo>
                    <a:pt x="1" y="4"/>
                    <a:pt x="0" y="5"/>
                    <a:pt x="0" y="8"/>
                  </a:cubicBezTo>
                  <a:cubicBezTo>
                    <a:pt x="0" y="9"/>
                    <a:pt x="1" y="10"/>
                    <a:pt x="2" y="11"/>
                  </a:cubicBezTo>
                  <a:cubicBezTo>
                    <a:pt x="3" y="12"/>
                    <a:pt x="5" y="13"/>
                    <a:pt x="6" y="13"/>
                  </a:cubicBezTo>
                  <a:cubicBezTo>
                    <a:pt x="9" y="13"/>
                    <a:pt x="11" y="12"/>
                    <a:pt x="13" y="10"/>
                  </a:cubicBezTo>
                  <a:cubicBezTo>
                    <a:pt x="14" y="8"/>
                    <a:pt x="15" y="6"/>
                    <a:pt x="15" y="3"/>
                  </a:cubicBezTo>
                  <a:cubicBezTo>
                    <a:pt x="15" y="0"/>
                    <a:pt x="15" y="0"/>
                    <a:pt x="15" y="0"/>
                  </a:cubicBezTo>
                  <a:cubicBezTo>
                    <a:pt x="7" y="1"/>
                    <a:pt x="7" y="1"/>
                    <a:pt x="7" y="1"/>
                  </a:cubicBezTo>
                  <a:cubicBezTo>
                    <a:pt x="5" y="2"/>
                    <a:pt x="3" y="2"/>
                    <a:pt x="2" y="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613" name="Freeform 13">
              <a:extLst>
                <a:ext uri="{FF2B5EF4-FFF2-40B4-BE49-F238E27FC236}">
                  <a16:creationId xmlns:a16="http://schemas.microsoft.com/office/drawing/2014/main" id="{81A6D8BF-B127-4DB4-B891-0F73C195621B}"/>
                </a:ext>
              </a:extLst>
            </p:cNvPr>
            <p:cNvSpPr>
              <a:spLocks/>
            </p:cNvSpPr>
            <p:nvPr/>
          </p:nvSpPr>
          <p:spPr bwMode="auto">
            <a:xfrm>
              <a:off x="4884147" y="4203109"/>
              <a:ext cx="69850" cy="38100"/>
            </a:xfrm>
            <a:custGeom>
              <a:avLst/>
              <a:gdLst>
                <a:gd name="T0" fmla="*/ 15 w 17"/>
                <a:gd name="T1" fmla="*/ 2 h 9"/>
                <a:gd name="T2" fmla="*/ 9 w 17"/>
                <a:gd name="T3" fmla="*/ 0 h 9"/>
                <a:gd name="T4" fmla="*/ 3 w 17"/>
                <a:gd name="T5" fmla="*/ 3 h 9"/>
                <a:gd name="T6" fmla="*/ 0 w 17"/>
                <a:gd name="T7" fmla="*/ 9 h 9"/>
                <a:gd name="T8" fmla="*/ 17 w 17"/>
                <a:gd name="T9" fmla="*/ 9 h 9"/>
                <a:gd name="T10" fmla="*/ 15 w 17"/>
                <a:gd name="T11" fmla="*/ 2 h 9"/>
              </a:gdLst>
              <a:ahLst/>
              <a:cxnLst>
                <a:cxn ang="0">
                  <a:pos x="T0" y="T1"/>
                </a:cxn>
                <a:cxn ang="0">
                  <a:pos x="T2" y="T3"/>
                </a:cxn>
                <a:cxn ang="0">
                  <a:pos x="T4" y="T5"/>
                </a:cxn>
                <a:cxn ang="0">
                  <a:pos x="T6" y="T7"/>
                </a:cxn>
                <a:cxn ang="0">
                  <a:pos x="T8" y="T9"/>
                </a:cxn>
                <a:cxn ang="0">
                  <a:pos x="T10" y="T11"/>
                </a:cxn>
              </a:cxnLst>
              <a:rect l="0" t="0" r="r" b="b"/>
              <a:pathLst>
                <a:path w="17" h="9">
                  <a:moveTo>
                    <a:pt x="15" y="2"/>
                  </a:moveTo>
                  <a:cubicBezTo>
                    <a:pt x="14" y="1"/>
                    <a:pt x="12" y="0"/>
                    <a:pt x="9" y="0"/>
                  </a:cubicBezTo>
                  <a:cubicBezTo>
                    <a:pt x="7" y="0"/>
                    <a:pt x="5" y="1"/>
                    <a:pt x="3" y="3"/>
                  </a:cubicBezTo>
                  <a:cubicBezTo>
                    <a:pt x="1" y="4"/>
                    <a:pt x="0" y="7"/>
                    <a:pt x="0" y="9"/>
                  </a:cubicBezTo>
                  <a:cubicBezTo>
                    <a:pt x="17" y="9"/>
                    <a:pt x="17" y="9"/>
                    <a:pt x="17" y="9"/>
                  </a:cubicBezTo>
                  <a:cubicBezTo>
                    <a:pt x="17" y="6"/>
                    <a:pt x="16" y="4"/>
                    <a:pt x="15" y="2"/>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614" name="Freeform 14">
              <a:extLst>
                <a:ext uri="{FF2B5EF4-FFF2-40B4-BE49-F238E27FC236}">
                  <a16:creationId xmlns:a16="http://schemas.microsoft.com/office/drawing/2014/main" id="{1B0183CB-84A9-4686-8215-44DE250E32EF}"/>
                </a:ext>
              </a:extLst>
            </p:cNvPr>
            <p:cNvSpPr>
              <a:spLocks noEditPoints="1"/>
            </p:cNvSpPr>
            <p:nvPr/>
          </p:nvSpPr>
          <p:spPr bwMode="auto">
            <a:xfrm>
              <a:off x="4083051" y="3851275"/>
              <a:ext cx="949325" cy="757238"/>
            </a:xfrm>
            <a:custGeom>
              <a:avLst/>
              <a:gdLst>
                <a:gd name="T0" fmla="*/ 96 w 233"/>
                <a:gd name="T1" fmla="*/ 57 h 184"/>
                <a:gd name="T2" fmla="*/ 0 w 233"/>
                <a:gd name="T3" fmla="*/ 130 h 184"/>
                <a:gd name="T4" fmla="*/ 233 w 233"/>
                <a:gd name="T5" fmla="*/ 26 h 184"/>
                <a:gd name="T6" fmla="*/ 170 w 233"/>
                <a:gd name="T7" fmla="*/ 81 h 184"/>
                <a:gd name="T8" fmla="*/ 176 w 233"/>
                <a:gd name="T9" fmla="*/ 88 h 184"/>
                <a:gd name="T10" fmla="*/ 187 w 233"/>
                <a:gd name="T11" fmla="*/ 81 h 184"/>
                <a:gd name="T12" fmla="*/ 178 w 233"/>
                <a:gd name="T13" fmla="*/ 89 h 184"/>
                <a:gd name="T14" fmla="*/ 170 w 233"/>
                <a:gd name="T15" fmla="*/ 113 h 184"/>
                <a:gd name="T16" fmla="*/ 58 w 233"/>
                <a:gd name="T17" fmla="*/ 113 h 184"/>
                <a:gd name="T18" fmla="*/ 98 w 233"/>
                <a:gd name="T19" fmla="*/ 113 h 184"/>
                <a:gd name="T20" fmla="*/ 69 w 233"/>
                <a:gd name="T21" fmla="*/ 101 h 184"/>
                <a:gd name="T22" fmla="*/ 100 w 233"/>
                <a:gd name="T23" fmla="*/ 167 h 184"/>
                <a:gd name="T24" fmla="*/ 86 w 233"/>
                <a:gd name="T25" fmla="*/ 170 h 184"/>
                <a:gd name="T26" fmla="*/ 78 w 233"/>
                <a:gd name="T27" fmla="*/ 168 h 184"/>
                <a:gd name="T28" fmla="*/ 83 w 233"/>
                <a:gd name="T29" fmla="*/ 164 h 184"/>
                <a:gd name="T30" fmla="*/ 97 w 233"/>
                <a:gd name="T31" fmla="*/ 164 h 184"/>
                <a:gd name="T32" fmla="*/ 96 w 233"/>
                <a:gd name="T33" fmla="*/ 153 h 184"/>
                <a:gd name="T34" fmla="*/ 84 w 233"/>
                <a:gd name="T35" fmla="*/ 146 h 184"/>
                <a:gd name="T36" fmla="*/ 78 w 233"/>
                <a:gd name="T37" fmla="*/ 136 h 184"/>
                <a:gd name="T38" fmla="*/ 88 w 233"/>
                <a:gd name="T39" fmla="*/ 125 h 184"/>
                <a:gd name="T40" fmla="*/ 103 w 233"/>
                <a:gd name="T41" fmla="*/ 131 h 184"/>
                <a:gd name="T42" fmla="*/ 86 w 233"/>
                <a:gd name="T43" fmla="*/ 130 h 184"/>
                <a:gd name="T44" fmla="*/ 84 w 233"/>
                <a:gd name="T45" fmla="*/ 138 h 184"/>
                <a:gd name="T46" fmla="*/ 93 w 233"/>
                <a:gd name="T47" fmla="*/ 145 h 184"/>
                <a:gd name="T48" fmla="*/ 104 w 233"/>
                <a:gd name="T49" fmla="*/ 154 h 184"/>
                <a:gd name="T50" fmla="*/ 126 w 233"/>
                <a:gd name="T51" fmla="*/ 142 h 184"/>
                <a:gd name="T52" fmla="*/ 119 w 233"/>
                <a:gd name="T53" fmla="*/ 164 h 184"/>
                <a:gd name="T54" fmla="*/ 126 w 233"/>
                <a:gd name="T55" fmla="*/ 169 h 184"/>
                <a:gd name="T56" fmla="*/ 113 w 233"/>
                <a:gd name="T57" fmla="*/ 142 h 184"/>
                <a:gd name="T58" fmla="*/ 113 w 233"/>
                <a:gd name="T59" fmla="*/ 137 h 184"/>
                <a:gd name="T60" fmla="*/ 118 w 233"/>
                <a:gd name="T61" fmla="*/ 137 h 184"/>
                <a:gd name="T62" fmla="*/ 128 w 233"/>
                <a:gd name="T63" fmla="*/ 83 h 184"/>
                <a:gd name="T64" fmla="*/ 128 w 233"/>
                <a:gd name="T65" fmla="*/ 113 h 184"/>
                <a:gd name="T66" fmla="*/ 121 w 233"/>
                <a:gd name="T67" fmla="*/ 86 h 184"/>
                <a:gd name="T68" fmla="*/ 128 w 233"/>
                <a:gd name="T69" fmla="*/ 81 h 184"/>
                <a:gd name="T70" fmla="*/ 151 w 233"/>
                <a:gd name="T71" fmla="*/ 169 h 184"/>
                <a:gd name="T72" fmla="*/ 141 w 233"/>
                <a:gd name="T73" fmla="*/ 170 h 184"/>
                <a:gd name="T74" fmla="*/ 142 w 233"/>
                <a:gd name="T75" fmla="*/ 150 h 184"/>
                <a:gd name="T76" fmla="*/ 134 w 233"/>
                <a:gd name="T77" fmla="*/ 145 h 184"/>
                <a:gd name="T78" fmla="*/ 156 w 233"/>
                <a:gd name="T79" fmla="*/ 149 h 184"/>
                <a:gd name="T80" fmla="*/ 156 w 233"/>
                <a:gd name="T81" fmla="*/ 113 h 184"/>
                <a:gd name="T82" fmla="*/ 146 w 233"/>
                <a:gd name="T83" fmla="*/ 114 h 184"/>
                <a:gd name="T84" fmla="*/ 139 w 233"/>
                <a:gd name="T85" fmla="*/ 81 h 184"/>
                <a:gd name="T86" fmla="*/ 153 w 233"/>
                <a:gd name="T87" fmla="*/ 107 h 184"/>
                <a:gd name="T88" fmla="*/ 161 w 233"/>
                <a:gd name="T89" fmla="*/ 81 h 184"/>
                <a:gd name="T90" fmla="*/ 180 w 233"/>
                <a:gd name="T91" fmla="*/ 141 h 184"/>
                <a:gd name="T92" fmla="*/ 172 w 233"/>
                <a:gd name="T93" fmla="*/ 163 h 184"/>
                <a:gd name="T94" fmla="*/ 188 w 233"/>
                <a:gd name="T95" fmla="*/ 168 h 184"/>
                <a:gd name="T96" fmla="*/ 164 w 233"/>
                <a:gd name="T97" fmla="*/ 154 h 184"/>
                <a:gd name="T98" fmla="*/ 188 w 233"/>
                <a:gd name="T99" fmla="*/ 138 h 184"/>
                <a:gd name="T100" fmla="*/ 205 w 233"/>
                <a:gd name="T101" fmla="*/ 81 h 184"/>
                <a:gd name="T102" fmla="*/ 218 w 233"/>
                <a:gd name="T103" fmla="*/ 99 h 184"/>
                <a:gd name="T104" fmla="*/ 206 w 233"/>
                <a:gd name="T105" fmla="*/ 110 h 184"/>
                <a:gd name="T106" fmla="*/ 205 w 233"/>
                <a:gd name="T107" fmla="*/ 114 h 184"/>
                <a:gd name="T108" fmla="*/ 195 w 233"/>
                <a:gd name="T109" fmla="*/ 85 h 184"/>
                <a:gd name="T110" fmla="*/ 199 w 233"/>
                <a:gd name="T111" fmla="*/ 154 h 184"/>
                <a:gd name="T112" fmla="*/ 194 w 233"/>
                <a:gd name="T113" fmla="*/ 122 h 184"/>
                <a:gd name="T114" fmla="*/ 200 w 233"/>
                <a:gd name="T115" fmla="*/ 152 h 184"/>
                <a:gd name="T116" fmla="*/ 205 w 233"/>
                <a:gd name="T117" fmla="*/ 153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184">
                  <a:moveTo>
                    <a:pt x="204" y="32"/>
                  </a:moveTo>
                  <a:cubicBezTo>
                    <a:pt x="194" y="12"/>
                    <a:pt x="174" y="0"/>
                    <a:pt x="154" y="0"/>
                  </a:cubicBezTo>
                  <a:cubicBezTo>
                    <a:pt x="123" y="0"/>
                    <a:pt x="99" y="24"/>
                    <a:pt x="96" y="57"/>
                  </a:cubicBezTo>
                  <a:cubicBezTo>
                    <a:pt x="94" y="56"/>
                    <a:pt x="91" y="56"/>
                    <a:pt x="89" y="56"/>
                  </a:cubicBezTo>
                  <a:cubicBezTo>
                    <a:pt x="74" y="56"/>
                    <a:pt x="61" y="64"/>
                    <a:pt x="52" y="77"/>
                  </a:cubicBezTo>
                  <a:cubicBezTo>
                    <a:pt x="24" y="75"/>
                    <a:pt x="0" y="99"/>
                    <a:pt x="0" y="130"/>
                  </a:cubicBezTo>
                  <a:cubicBezTo>
                    <a:pt x="0" y="160"/>
                    <a:pt x="22" y="184"/>
                    <a:pt x="50" y="184"/>
                  </a:cubicBezTo>
                  <a:cubicBezTo>
                    <a:pt x="151" y="184"/>
                    <a:pt x="204" y="184"/>
                    <a:pt x="233" y="184"/>
                  </a:cubicBezTo>
                  <a:cubicBezTo>
                    <a:pt x="233" y="26"/>
                    <a:pt x="233" y="26"/>
                    <a:pt x="233" y="26"/>
                  </a:cubicBezTo>
                  <a:cubicBezTo>
                    <a:pt x="231" y="26"/>
                    <a:pt x="229" y="25"/>
                    <a:pt x="227" y="25"/>
                  </a:cubicBezTo>
                  <a:cubicBezTo>
                    <a:pt x="219" y="25"/>
                    <a:pt x="211" y="28"/>
                    <a:pt x="204" y="32"/>
                  </a:cubicBezTo>
                  <a:close/>
                  <a:moveTo>
                    <a:pt x="170" y="81"/>
                  </a:moveTo>
                  <a:cubicBezTo>
                    <a:pt x="175" y="81"/>
                    <a:pt x="175" y="81"/>
                    <a:pt x="175" y="81"/>
                  </a:cubicBezTo>
                  <a:cubicBezTo>
                    <a:pt x="175" y="88"/>
                    <a:pt x="175" y="88"/>
                    <a:pt x="175" y="88"/>
                  </a:cubicBezTo>
                  <a:cubicBezTo>
                    <a:pt x="176" y="88"/>
                    <a:pt x="176" y="88"/>
                    <a:pt x="176" y="88"/>
                  </a:cubicBezTo>
                  <a:cubicBezTo>
                    <a:pt x="176" y="86"/>
                    <a:pt x="177" y="84"/>
                    <a:pt x="179" y="83"/>
                  </a:cubicBezTo>
                  <a:cubicBezTo>
                    <a:pt x="180" y="81"/>
                    <a:pt x="182" y="81"/>
                    <a:pt x="184" y="81"/>
                  </a:cubicBezTo>
                  <a:cubicBezTo>
                    <a:pt x="185" y="81"/>
                    <a:pt x="186" y="81"/>
                    <a:pt x="187" y="81"/>
                  </a:cubicBezTo>
                  <a:cubicBezTo>
                    <a:pt x="187" y="87"/>
                    <a:pt x="187" y="87"/>
                    <a:pt x="187" y="87"/>
                  </a:cubicBezTo>
                  <a:cubicBezTo>
                    <a:pt x="186" y="86"/>
                    <a:pt x="185" y="86"/>
                    <a:pt x="183" y="86"/>
                  </a:cubicBezTo>
                  <a:cubicBezTo>
                    <a:pt x="181" y="86"/>
                    <a:pt x="179" y="87"/>
                    <a:pt x="178" y="89"/>
                  </a:cubicBezTo>
                  <a:cubicBezTo>
                    <a:pt x="176" y="91"/>
                    <a:pt x="175" y="94"/>
                    <a:pt x="175" y="97"/>
                  </a:cubicBezTo>
                  <a:cubicBezTo>
                    <a:pt x="175" y="113"/>
                    <a:pt x="175" y="113"/>
                    <a:pt x="175" y="113"/>
                  </a:cubicBezTo>
                  <a:cubicBezTo>
                    <a:pt x="170" y="113"/>
                    <a:pt x="170" y="113"/>
                    <a:pt x="170" y="113"/>
                  </a:cubicBezTo>
                  <a:lnTo>
                    <a:pt x="170" y="81"/>
                  </a:lnTo>
                  <a:close/>
                  <a:moveTo>
                    <a:pt x="64" y="113"/>
                  </a:moveTo>
                  <a:cubicBezTo>
                    <a:pt x="58" y="113"/>
                    <a:pt x="58" y="113"/>
                    <a:pt x="58" y="113"/>
                  </a:cubicBezTo>
                  <a:cubicBezTo>
                    <a:pt x="75" y="69"/>
                    <a:pt x="75" y="69"/>
                    <a:pt x="75" y="69"/>
                  </a:cubicBezTo>
                  <a:cubicBezTo>
                    <a:pt x="81" y="69"/>
                    <a:pt x="81" y="69"/>
                    <a:pt x="81" y="69"/>
                  </a:cubicBezTo>
                  <a:cubicBezTo>
                    <a:pt x="98" y="113"/>
                    <a:pt x="98" y="113"/>
                    <a:pt x="98" y="113"/>
                  </a:cubicBezTo>
                  <a:cubicBezTo>
                    <a:pt x="92" y="113"/>
                    <a:pt x="92" y="113"/>
                    <a:pt x="92" y="113"/>
                  </a:cubicBezTo>
                  <a:cubicBezTo>
                    <a:pt x="88" y="101"/>
                    <a:pt x="88" y="101"/>
                    <a:pt x="88" y="101"/>
                  </a:cubicBezTo>
                  <a:cubicBezTo>
                    <a:pt x="69" y="101"/>
                    <a:pt x="69" y="101"/>
                    <a:pt x="69" y="101"/>
                  </a:cubicBezTo>
                  <a:lnTo>
                    <a:pt x="64" y="113"/>
                  </a:lnTo>
                  <a:close/>
                  <a:moveTo>
                    <a:pt x="103" y="164"/>
                  </a:moveTo>
                  <a:cubicBezTo>
                    <a:pt x="103" y="165"/>
                    <a:pt x="101" y="166"/>
                    <a:pt x="100" y="167"/>
                  </a:cubicBezTo>
                  <a:cubicBezTo>
                    <a:pt x="98" y="168"/>
                    <a:pt x="97" y="169"/>
                    <a:pt x="95" y="170"/>
                  </a:cubicBezTo>
                  <a:cubicBezTo>
                    <a:pt x="93" y="170"/>
                    <a:pt x="91" y="170"/>
                    <a:pt x="89" y="170"/>
                  </a:cubicBezTo>
                  <a:cubicBezTo>
                    <a:pt x="88" y="170"/>
                    <a:pt x="87" y="170"/>
                    <a:pt x="86" y="170"/>
                  </a:cubicBezTo>
                  <a:cubicBezTo>
                    <a:pt x="85" y="170"/>
                    <a:pt x="84" y="170"/>
                    <a:pt x="83" y="169"/>
                  </a:cubicBezTo>
                  <a:cubicBezTo>
                    <a:pt x="82" y="169"/>
                    <a:pt x="81" y="169"/>
                    <a:pt x="80" y="169"/>
                  </a:cubicBezTo>
                  <a:cubicBezTo>
                    <a:pt x="79" y="168"/>
                    <a:pt x="78" y="168"/>
                    <a:pt x="78" y="168"/>
                  </a:cubicBezTo>
                  <a:cubicBezTo>
                    <a:pt x="78" y="161"/>
                    <a:pt x="78" y="161"/>
                    <a:pt x="78" y="161"/>
                  </a:cubicBezTo>
                  <a:cubicBezTo>
                    <a:pt x="78" y="162"/>
                    <a:pt x="79" y="163"/>
                    <a:pt x="80" y="163"/>
                  </a:cubicBezTo>
                  <a:cubicBezTo>
                    <a:pt x="81" y="164"/>
                    <a:pt x="82" y="164"/>
                    <a:pt x="83" y="164"/>
                  </a:cubicBezTo>
                  <a:cubicBezTo>
                    <a:pt x="84" y="165"/>
                    <a:pt x="85" y="165"/>
                    <a:pt x="87" y="165"/>
                  </a:cubicBezTo>
                  <a:cubicBezTo>
                    <a:pt x="88" y="165"/>
                    <a:pt x="89" y="165"/>
                    <a:pt x="90" y="165"/>
                  </a:cubicBezTo>
                  <a:cubicBezTo>
                    <a:pt x="93" y="165"/>
                    <a:pt x="95" y="165"/>
                    <a:pt x="97" y="164"/>
                  </a:cubicBezTo>
                  <a:cubicBezTo>
                    <a:pt x="98" y="162"/>
                    <a:pt x="99" y="161"/>
                    <a:pt x="99" y="158"/>
                  </a:cubicBezTo>
                  <a:cubicBezTo>
                    <a:pt x="99" y="157"/>
                    <a:pt x="99" y="156"/>
                    <a:pt x="98" y="155"/>
                  </a:cubicBezTo>
                  <a:cubicBezTo>
                    <a:pt x="98" y="154"/>
                    <a:pt x="97" y="154"/>
                    <a:pt x="96" y="153"/>
                  </a:cubicBezTo>
                  <a:cubicBezTo>
                    <a:pt x="95" y="152"/>
                    <a:pt x="94" y="151"/>
                    <a:pt x="93" y="151"/>
                  </a:cubicBezTo>
                  <a:cubicBezTo>
                    <a:pt x="92" y="150"/>
                    <a:pt x="90" y="149"/>
                    <a:pt x="89" y="149"/>
                  </a:cubicBezTo>
                  <a:cubicBezTo>
                    <a:pt x="87" y="148"/>
                    <a:pt x="86" y="147"/>
                    <a:pt x="84" y="146"/>
                  </a:cubicBezTo>
                  <a:cubicBezTo>
                    <a:pt x="83" y="145"/>
                    <a:pt x="82" y="144"/>
                    <a:pt x="81" y="143"/>
                  </a:cubicBezTo>
                  <a:cubicBezTo>
                    <a:pt x="80" y="143"/>
                    <a:pt x="79" y="141"/>
                    <a:pt x="79" y="140"/>
                  </a:cubicBezTo>
                  <a:cubicBezTo>
                    <a:pt x="78" y="139"/>
                    <a:pt x="78" y="137"/>
                    <a:pt x="78" y="136"/>
                  </a:cubicBezTo>
                  <a:cubicBezTo>
                    <a:pt x="78" y="134"/>
                    <a:pt x="78" y="132"/>
                    <a:pt x="79" y="130"/>
                  </a:cubicBezTo>
                  <a:cubicBezTo>
                    <a:pt x="80" y="129"/>
                    <a:pt x="81" y="128"/>
                    <a:pt x="83" y="127"/>
                  </a:cubicBezTo>
                  <a:cubicBezTo>
                    <a:pt x="84" y="126"/>
                    <a:pt x="86" y="125"/>
                    <a:pt x="88" y="125"/>
                  </a:cubicBezTo>
                  <a:cubicBezTo>
                    <a:pt x="89" y="124"/>
                    <a:pt x="91" y="124"/>
                    <a:pt x="93" y="124"/>
                  </a:cubicBezTo>
                  <a:cubicBezTo>
                    <a:pt x="98" y="124"/>
                    <a:pt x="101" y="124"/>
                    <a:pt x="103" y="125"/>
                  </a:cubicBezTo>
                  <a:cubicBezTo>
                    <a:pt x="103" y="131"/>
                    <a:pt x="103" y="131"/>
                    <a:pt x="103" y="131"/>
                  </a:cubicBezTo>
                  <a:cubicBezTo>
                    <a:pt x="100" y="130"/>
                    <a:pt x="97" y="129"/>
                    <a:pt x="93" y="129"/>
                  </a:cubicBezTo>
                  <a:cubicBezTo>
                    <a:pt x="92" y="129"/>
                    <a:pt x="90" y="129"/>
                    <a:pt x="89" y="129"/>
                  </a:cubicBezTo>
                  <a:cubicBezTo>
                    <a:pt x="88" y="129"/>
                    <a:pt x="87" y="130"/>
                    <a:pt x="86" y="130"/>
                  </a:cubicBezTo>
                  <a:cubicBezTo>
                    <a:pt x="85" y="131"/>
                    <a:pt x="85" y="131"/>
                    <a:pt x="84" y="132"/>
                  </a:cubicBezTo>
                  <a:cubicBezTo>
                    <a:pt x="83" y="133"/>
                    <a:pt x="83" y="134"/>
                    <a:pt x="83" y="135"/>
                  </a:cubicBezTo>
                  <a:cubicBezTo>
                    <a:pt x="83" y="136"/>
                    <a:pt x="83" y="137"/>
                    <a:pt x="84" y="138"/>
                  </a:cubicBezTo>
                  <a:cubicBezTo>
                    <a:pt x="84" y="139"/>
                    <a:pt x="85" y="140"/>
                    <a:pt x="86" y="141"/>
                  </a:cubicBezTo>
                  <a:cubicBezTo>
                    <a:pt x="87" y="141"/>
                    <a:pt x="88" y="142"/>
                    <a:pt x="89" y="143"/>
                  </a:cubicBezTo>
                  <a:cubicBezTo>
                    <a:pt x="90" y="143"/>
                    <a:pt x="91" y="144"/>
                    <a:pt x="93" y="145"/>
                  </a:cubicBezTo>
                  <a:cubicBezTo>
                    <a:pt x="94" y="146"/>
                    <a:pt x="96" y="146"/>
                    <a:pt x="97" y="147"/>
                  </a:cubicBezTo>
                  <a:cubicBezTo>
                    <a:pt x="99" y="148"/>
                    <a:pt x="100" y="149"/>
                    <a:pt x="101" y="150"/>
                  </a:cubicBezTo>
                  <a:cubicBezTo>
                    <a:pt x="102" y="151"/>
                    <a:pt x="103" y="152"/>
                    <a:pt x="104" y="154"/>
                  </a:cubicBezTo>
                  <a:cubicBezTo>
                    <a:pt x="104" y="155"/>
                    <a:pt x="105" y="156"/>
                    <a:pt x="105" y="158"/>
                  </a:cubicBezTo>
                  <a:cubicBezTo>
                    <a:pt x="105" y="160"/>
                    <a:pt x="104" y="162"/>
                    <a:pt x="103" y="164"/>
                  </a:cubicBezTo>
                  <a:close/>
                  <a:moveTo>
                    <a:pt x="126" y="142"/>
                  </a:moveTo>
                  <a:cubicBezTo>
                    <a:pt x="118" y="142"/>
                    <a:pt x="118" y="142"/>
                    <a:pt x="118" y="142"/>
                  </a:cubicBezTo>
                  <a:cubicBezTo>
                    <a:pt x="118" y="160"/>
                    <a:pt x="118" y="160"/>
                    <a:pt x="118" y="160"/>
                  </a:cubicBezTo>
                  <a:cubicBezTo>
                    <a:pt x="118" y="162"/>
                    <a:pt x="118" y="163"/>
                    <a:pt x="119" y="164"/>
                  </a:cubicBezTo>
                  <a:cubicBezTo>
                    <a:pt x="120" y="165"/>
                    <a:pt x="121" y="166"/>
                    <a:pt x="123" y="166"/>
                  </a:cubicBezTo>
                  <a:cubicBezTo>
                    <a:pt x="124" y="166"/>
                    <a:pt x="125" y="165"/>
                    <a:pt x="126" y="165"/>
                  </a:cubicBezTo>
                  <a:cubicBezTo>
                    <a:pt x="126" y="169"/>
                    <a:pt x="126" y="169"/>
                    <a:pt x="126" y="169"/>
                  </a:cubicBezTo>
                  <a:cubicBezTo>
                    <a:pt x="125" y="170"/>
                    <a:pt x="123" y="170"/>
                    <a:pt x="121" y="170"/>
                  </a:cubicBezTo>
                  <a:cubicBezTo>
                    <a:pt x="116" y="170"/>
                    <a:pt x="113" y="167"/>
                    <a:pt x="113" y="161"/>
                  </a:cubicBezTo>
                  <a:cubicBezTo>
                    <a:pt x="113" y="142"/>
                    <a:pt x="113" y="142"/>
                    <a:pt x="113" y="142"/>
                  </a:cubicBezTo>
                  <a:cubicBezTo>
                    <a:pt x="107" y="142"/>
                    <a:pt x="107" y="142"/>
                    <a:pt x="107" y="142"/>
                  </a:cubicBezTo>
                  <a:cubicBezTo>
                    <a:pt x="107" y="137"/>
                    <a:pt x="107" y="137"/>
                    <a:pt x="107" y="137"/>
                  </a:cubicBezTo>
                  <a:cubicBezTo>
                    <a:pt x="113" y="137"/>
                    <a:pt x="113" y="137"/>
                    <a:pt x="113" y="137"/>
                  </a:cubicBezTo>
                  <a:cubicBezTo>
                    <a:pt x="113" y="130"/>
                    <a:pt x="113" y="130"/>
                    <a:pt x="113" y="130"/>
                  </a:cubicBezTo>
                  <a:cubicBezTo>
                    <a:pt x="118" y="128"/>
                    <a:pt x="118" y="128"/>
                    <a:pt x="118" y="128"/>
                  </a:cubicBezTo>
                  <a:cubicBezTo>
                    <a:pt x="118" y="137"/>
                    <a:pt x="118" y="137"/>
                    <a:pt x="118" y="137"/>
                  </a:cubicBezTo>
                  <a:cubicBezTo>
                    <a:pt x="126" y="137"/>
                    <a:pt x="126" y="137"/>
                    <a:pt x="126" y="137"/>
                  </a:cubicBezTo>
                  <a:lnTo>
                    <a:pt x="126" y="142"/>
                  </a:lnTo>
                  <a:close/>
                  <a:moveTo>
                    <a:pt x="128" y="83"/>
                  </a:moveTo>
                  <a:cubicBezTo>
                    <a:pt x="109" y="109"/>
                    <a:pt x="109" y="109"/>
                    <a:pt x="109" y="109"/>
                  </a:cubicBezTo>
                  <a:cubicBezTo>
                    <a:pt x="128" y="109"/>
                    <a:pt x="128" y="109"/>
                    <a:pt x="128" y="109"/>
                  </a:cubicBezTo>
                  <a:cubicBezTo>
                    <a:pt x="128" y="113"/>
                    <a:pt x="128" y="113"/>
                    <a:pt x="128" y="113"/>
                  </a:cubicBezTo>
                  <a:cubicBezTo>
                    <a:pt x="102" y="113"/>
                    <a:pt x="102" y="113"/>
                    <a:pt x="102" y="113"/>
                  </a:cubicBezTo>
                  <a:cubicBezTo>
                    <a:pt x="102" y="112"/>
                    <a:pt x="102" y="112"/>
                    <a:pt x="102" y="112"/>
                  </a:cubicBezTo>
                  <a:cubicBezTo>
                    <a:pt x="121" y="86"/>
                    <a:pt x="121" y="86"/>
                    <a:pt x="121" y="86"/>
                  </a:cubicBezTo>
                  <a:cubicBezTo>
                    <a:pt x="104" y="86"/>
                    <a:pt x="104" y="86"/>
                    <a:pt x="104" y="86"/>
                  </a:cubicBezTo>
                  <a:cubicBezTo>
                    <a:pt x="104" y="81"/>
                    <a:pt x="104" y="81"/>
                    <a:pt x="104" y="81"/>
                  </a:cubicBezTo>
                  <a:cubicBezTo>
                    <a:pt x="128" y="81"/>
                    <a:pt x="128" y="81"/>
                    <a:pt x="128" y="81"/>
                  </a:cubicBezTo>
                  <a:lnTo>
                    <a:pt x="128" y="83"/>
                  </a:lnTo>
                  <a:close/>
                  <a:moveTo>
                    <a:pt x="156" y="169"/>
                  </a:moveTo>
                  <a:cubicBezTo>
                    <a:pt x="151" y="169"/>
                    <a:pt x="151" y="169"/>
                    <a:pt x="151" y="169"/>
                  </a:cubicBezTo>
                  <a:cubicBezTo>
                    <a:pt x="151" y="164"/>
                    <a:pt x="151" y="164"/>
                    <a:pt x="151" y="164"/>
                  </a:cubicBezTo>
                  <a:cubicBezTo>
                    <a:pt x="151" y="164"/>
                    <a:pt x="151" y="164"/>
                    <a:pt x="151" y="164"/>
                  </a:cubicBezTo>
                  <a:cubicBezTo>
                    <a:pt x="149" y="168"/>
                    <a:pt x="146" y="170"/>
                    <a:pt x="141" y="170"/>
                  </a:cubicBezTo>
                  <a:cubicBezTo>
                    <a:pt x="138" y="170"/>
                    <a:pt x="135" y="169"/>
                    <a:pt x="134" y="168"/>
                  </a:cubicBezTo>
                  <a:cubicBezTo>
                    <a:pt x="132" y="166"/>
                    <a:pt x="131" y="164"/>
                    <a:pt x="131" y="161"/>
                  </a:cubicBezTo>
                  <a:cubicBezTo>
                    <a:pt x="131" y="155"/>
                    <a:pt x="135" y="151"/>
                    <a:pt x="142" y="150"/>
                  </a:cubicBezTo>
                  <a:cubicBezTo>
                    <a:pt x="151" y="149"/>
                    <a:pt x="151" y="149"/>
                    <a:pt x="151" y="149"/>
                  </a:cubicBezTo>
                  <a:cubicBezTo>
                    <a:pt x="151" y="144"/>
                    <a:pt x="149" y="141"/>
                    <a:pt x="145" y="141"/>
                  </a:cubicBezTo>
                  <a:cubicBezTo>
                    <a:pt x="141" y="141"/>
                    <a:pt x="137" y="142"/>
                    <a:pt x="134" y="145"/>
                  </a:cubicBezTo>
                  <a:cubicBezTo>
                    <a:pt x="134" y="140"/>
                    <a:pt x="134" y="140"/>
                    <a:pt x="134" y="140"/>
                  </a:cubicBezTo>
                  <a:cubicBezTo>
                    <a:pt x="137" y="138"/>
                    <a:pt x="141" y="137"/>
                    <a:pt x="145" y="137"/>
                  </a:cubicBezTo>
                  <a:cubicBezTo>
                    <a:pt x="153" y="137"/>
                    <a:pt x="156" y="141"/>
                    <a:pt x="156" y="149"/>
                  </a:cubicBezTo>
                  <a:lnTo>
                    <a:pt x="156" y="169"/>
                  </a:lnTo>
                  <a:close/>
                  <a:moveTo>
                    <a:pt x="161" y="113"/>
                  </a:moveTo>
                  <a:cubicBezTo>
                    <a:pt x="156" y="113"/>
                    <a:pt x="156" y="113"/>
                    <a:pt x="156" y="113"/>
                  </a:cubicBezTo>
                  <a:cubicBezTo>
                    <a:pt x="156" y="108"/>
                    <a:pt x="156" y="108"/>
                    <a:pt x="156" y="108"/>
                  </a:cubicBezTo>
                  <a:cubicBezTo>
                    <a:pt x="156" y="108"/>
                    <a:pt x="156" y="108"/>
                    <a:pt x="156" y="108"/>
                  </a:cubicBezTo>
                  <a:cubicBezTo>
                    <a:pt x="153" y="112"/>
                    <a:pt x="150" y="114"/>
                    <a:pt x="146" y="114"/>
                  </a:cubicBezTo>
                  <a:cubicBezTo>
                    <a:pt x="138" y="114"/>
                    <a:pt x="134" y="110"/>
                    <a:pt x="134" y="101"/>
                  </a:cubicBezTo>
                  <a:cubicBezTo>
                    <a:pt x="134" y="81"/>
                    <a:pt x="134" y="81"/>
                    <a:pt x="134" y="81"/>
                  </a:cubicBezTo>
                  <a:cubicBezTo>
                    <a:pt x="139" y="81"/>
                    <a:pt x="139" y="81"/>
                    <a:pt x="139" y="81"/>
                  </a:cubicBezTo>
                  <a:cubicBezTo>
                    <a:pt x="139" y="100"/>
                    <a:pt x="139" y="100"/>
                    <a:pt x="139" y="100"/>
                  </a:cubicBezTo>
                  <a:cubicBezTo>
                    <a:pt x="139" y="106"/>
                    <a:pt x="142" y="110"/>
                    <a:pt x="147" y="110"/>
                  </a:cubicBezTo>
                  <a:cubicBezTo>
                    <a:pt x="150" y="110"/>
                    <a:pt x="152" y="109"/>
                    <a:pt x="153" y="107"/>
                  </a:cubicBezTo>
                  <a:cubicBezTo>
                    <a:pt x="155" y="105"/>
                    <a:pt x="156" y="103"/>
                    <a:pt x="156" y="100"/>
                  </a:cubicBezTo>
                  <a:cubicBezTo>
                    <a:pt x="156" y="81"/>
                    <a:pt x="156" y="81"/>
                    <a:pt x="156" y="81"/>
                  </a:cubicBezTo>
                  <a:cubicBezTo>
                    <a:pt x="161" y="81"/>
                    <a:pt x="161" y="81"/>
                    <a:pt x="161" y="81"/>
                  </a:cubicBezTo>
                  <a:lnTo>
                    <a:pt x="161" y="113"/>
                  </a:lnTo>
                  <a:close/>
                  <a:moveTo>
                    <a:pt x="188" y="143"/>
                  </a:moveTo>
                  <a:cubicBezTo>
                    <a:pt x="185" y="142"/>
                    <a:pt x="183" y="141"/>
                    <a:pt x="180" y="141"/>
                  </a:cubicBezTo>
                  <a:cubicBezTo>
                    <a:pt x="177" y="141"/>
                    <a:pt x="174" y="142"/>
                    <a:pt x="172" y="144"/>
                  </a:cubicBezTo>
                  <a:cubicBezTo>
                    <a:pt x="170" y="147"/>
                    <a:pt x="169" y="150"/>
                    <a:pt x="169" y="154"/>
                  </a:cubicBezTo>
                  <a:cubicBezTo>
                    <a:pt x="169" y="157"/>
                    <a:pt x="170" y="160"/>
                    <a:pt x="172" y="163"/>
                  </a:cubicBezTo>
                  <a:cubicBezTo>
                    <a:pt x="174" y="165"/>
                    <a:pt x="176" y="166"/>
                    <a:pt x="180" y="166"/>
                  </a:cubicBezTo>
                  <a:cubicBezTo>
                    <a:pt x="182" y="166"/>
                    <a:pt x="185" y="165"/>
                    <a:pt x="188" y="163"/>
                  </a:cubicBezTo>
                  <a:cubicBezTo>
                    <a:pt x="188" y="168"/>
                    <a:pt x="188" y="168"/>
                    <a:pt x="188" y="168"/>
                  </a:cubicBezTo>
                  <a:cubicBezTo>
                    <a:pt x="185" y="169"/>
                    <a:pt x="182" y="170"/>
                    <a:pt x="179" y="170"/>
                  </a:cubicBezTo>
                  <a:cubicBezTo>
                    <a:pt x="174" y="170"/>
                    <a:pt x="171" y="169"/>
                    <a:pt x="168" y="166"/>
                  </a:cubicBezTo>
                  <a:cubicBezTo>
                    <a:pt x="165" y="163"/>
                    <a:pt x="164" y="159"/>
                    <a:pt x="164" y="154"/>
                  </a:cubicBezTo>
                  <a:cubicBezTo>
                    <a:pt x="164" y="149"/>
                    <a:pt x="165" y="145"/>
                    <a:pt x="168" y="141"/>
                  </a:cubicBezTo>
                  <a:cubicBezTo>
                    <a:pt x="171" y="138"/>
                    <a:pt x="175" y="137"/>
                    <a:pt x="180" y="137"/>
                  </a:cubicBezTo>
                  <a:cubicBezTo>
                    <a:pt x="183" y="137"/>
                    <a:pt x="185" y="137"/>
                    <a:pt x="188" y="138"/>
                  </a:cubicBezTo>
                  <a:lnTo>
                    <a:pt x="188" y="143"/>
                  </a:lnTo>
                  <a:close/>
                  <a:moveTo>
                    <a:pt x="195" y="85"/>
                  </a:moveTo>
                  <a:cubicBezTo>
                    <a:pt x="197" y="82"/>
                    <a:pt x="201" y="81"/>
                    <a:pt x="205" y="81"/>
                  </a:cubicBezTo>
                  <a:cubicBezTo>
                    <a:pt x="209" y="81"/>
                    <a:pt x="213" y="82"/>
                    <a:pt x="215" y="85"/>
                  </a:cubicBezTo>
                  <a:cubicBezTo>
                    <a:pt x="217" y="87"/>
                    <a:pt x="218" y="91"/>
                    <a:pt x="218" y="96"/>
                  </a:cubicBezTo>
                  <a:cubicBezTo>
                    <a:pt x="218" y="99"/>
                    <a:pt x="218" y="99"/>
                    <a:pt x="218" y="99"/>
                  </a:cubicBezTo>
                  <a:cubicBezTo>
                    <a:pt x="196" y="99"/>
                    <a:pt x="196" y="99"/>
                    <a:pt x="196" y="99"/>
                  </a:cubicBezTo>
                  <a:cubicBezTo>
                    <a:pt x="196" y="102"/>
                    <a:pt x="197" y="105"/>
                    <a:pt x="199" y="107"/>
                  </a:cubicBezTo>
                  <a:cubicBezTo>
                    <a:pt x="200" y="109"/>
                    <a:pt x="203" y="110"/>
                    <a:pt x="206" y="110"/>
                  </a:cubicBezTo>
                  <a:cubicBezTo>
                    <a:pt x="210" y="110"/>
                    <a:pt x="213" y="109"/>
                    <a:pt x="216" y="106"/>
                  </a:cubicBezTo>
                  <a:cubicBezTo>
                    <a:pt x="216" y="111"/>
                    <a:pt x="216" y="111"/>
                    <a:pt x="216" y="111"/>
                  </a:cubicBezTo>
                  <a:cubicBezTo>
                    <a:pt x="213" y="113"/>
                    <a:pt x="210" y="114"/>
                    <a:pt x="205" y="114"/>
                  </a:cubicBezTo>
                  <a:cubicBezTo>
                    <a:pt x="200" y="114"/>
                    <a:pt x="197" y="113"/>
                    <a:pt x="194" y="110"/>
                  </a:cubicBezTo>
                  <a:cubicBezTo>
                    <a:pt x="192" y="107"/>
                    <a:pt x="190" y="103"/>
                    <a:pt x="190" y="98"/>
                  </a:cubicBezTo>
                  <a:cubicBezTo>
                    <a:pt x="190" y="93"/>
                    <a:pt x="192" y="88"/>
                    <a:pt x="195" y="85"/>
                  </a:cubicBezTo>
                  <a:close/>
                  <a:moveTo>
                    <a:pt x="214" y="169"/>
                  </a:moveTo>
                  <a:cubicBezTo>
                    <a:pt x="200" y="154"/>
                    <a:pt x="200" y="154"/>
                    <a:pt x="200" y="154"/>
                  </a:cubicBezTo>
                  <a:cubicBezTo>
                    <a:pt x="199" y="154"/>
                    <a:pt x="199" y="154"/>
                    <a:pt x="199" y="154"/>
                  </a:cubicBezTo>
                  <a:cubicBezTo>
                    <a:pt x="199" y="169"/>
                    <a:pt x="199" y="169"/>
                    <a:pt x="199" y="169"/>
                  </a:cubicBezTo>
                  <a:cubicBezTo>
                    <a:pt x="194" y="169"/>
                    <a:pt x="194" y="169"/>
                    <a:pt x="194" y="169"/>
                  </a:cubicBezTo>
                  <a:cubicBezTo>
                    <a:pt x="194" y="122"/>
                    <a:pt x="194" y="122"/>
                    <a:pt x="194" y="122"/>
                  </a:cubicBezTo>
                  <a:cubicBezTo>
                    <a:pt x="199" y="122"/>
                    <a:pt x="199" y="122"/>
                    <a:pt x="199" y="122"/>
                  </a:cubicBezTo>
                  <a:cubicBezTo>
                    <a:pt x="199" y="152"/>
                    <a:pt x="199" y="152"/>
                    <a:pt x="199" y="152"/>
                  </a:cubicBezTo>
                  <a:cubicBezTo>
                    <a:pt x="200" y="152"/>
                    <a:pt x="200" y="152"/>
                    <a:pt x="200" y="152"/>
                  </a:cubicBezTo>
                  <a:cubicBezTo>
                    <a:pt x="213" y="137"/>
                    <a:pt x="213" y="137"/>
                    <a:pt x="213" y="137"/>
                  </a:cubicBezTo>
                  <a:cubicBezTo>
                    <a:pt x="220" y="137"/>
                    <a:pt x="220" y="137"/>
                    <a:pt x="220" y="137"/>
                  </a:cubicBezTo>
                  <a:cubicBezTo>
                    <a:pt x="205" y="153"/>
                    <a:pt x="205" y="153"/>
                    <a:pt x="205" y="153"/>
                  </a:cubicBezTo>
                  <a:cubicBezTo>
                    <a:pt x="221" y="169"/>
                    <a:pt x="221" y="169"/>
                    <a:pt x="221" y="169"/>
                  </a:cubicBezTo>
                  <a:lnTo>
                    <a:pt x="214" y="16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615" name="Freeform 15">
              <a:extLst>
                <a:ext uri="{FF2B5EF4-FFF2-40B4-BE49-F238E27FC236}">
                  <a16:creationId xmlns:a16="http://schemas.microsoft.com/office/drawing/2014/main" id="{45434D95-01FF-4FBE-AD43-A6685D78AE33}"/>
                </a:ext>
              </a:extLst>
            </p:cNvPr>
            <p:cNvSpPr>
              <a:spLocks noEditPoints="1"/>
            </p:cNvSpPr>
            <p:nvPr/>
          </p:nvSpPr>
          <p:spPr bwMode="auto">
            <a:xfrm>
              <a:off x="5076826" y="3752850"/>
              <a:ext cx="354013" cy="1117600"/>
            </a:xfrm>
            <a:custGeom>
              <a:avLst/>
              <a:gdLst>
                <a:gd name="T0" fmla="*/ 223 w 223"/>
                <a:gd name="T1" fmla="*/ 704 h 704"/>
                <a:gd name="T2" fmla="*/ 0 w 223"/>
                <a:gd name="T3" fmla="*/ 0 h 704"/>
                <a:gd name="T4" fmla="*/ 185 w 223"/>
                <a:gd name="T5" fmla="*/ 482 h 704"/>
                <a:gd name="T6" fmla="*/ 126 w 223"/>
                <a:gd name="T7" fmla="*/ 419 h 704"/>
                <a:gd name="T8" fmla="*/ 185 w 223"/>
                <a:gd name="T9" fmla="*/ 482 h 704"/>
                <a:gd name="T10" fmla="*/ 126 w 223"/>
                <a:gd name="T11" fmla="*/ 207 h 704"/>
                <a:gd name="T12" fmla="*/ 185 w 223"/>
                <a:gd name="T13" fmla="*/ 148 h 704"/>
                <a:gd name="T14" fmla="*/ 123 w 223"/>
                <a:gd name="T15" fmla="*/ 57 h 704"/>
                <a:gd name="T16" fmla="*/ 185 w 223"/>
                <a:gd name="T17" fmla="*/ 117 h 704"/>
                <a:gd name="T18" fmla="*/ 123 w 223"/>
                <a:gd name="T19" fmla="*/ 57 h 704"/>
                <a:gd name="T20" fmla="*/ 185 w 223"/>
                <a:gd name="T21" fmla="*/ 238 h 704"/>
                <a:gd name="T22" fmla="*/ 123 w 223"/>
                <a:gd name="T23" fmla="*/ 298 h 704"/>
                <a:gd name="T24" fmla="*/ 123 w 223"/>
                <a:gd name="T25" fmla="*/ 329 h 704"/>
                <a:gd name="T26" fmla="*/ 185 w 223"/>
                <a:gd name="T27" fmla="*/ 391 h 704"/>
                <a:gd name="T28" fmla="*/ 123 w 223"/>
                <a:gd name="T29" fmla="*/ 329 h 704"/>
                <a:gd name="T30" fmla="*/ 185 w 223"/>
                <a:gd name="T31" fmla="*/ 510 h 704"/>
                <a:gd name="T32" fmla="*/ 123 w 223"/>
                <a:gd name="T33" fmla="*/ 570 h 704"/>
                <a:gd name="T34" fmla="*/ 34 w 223"/>
                <a:gd name="T35" fmla="*/ 57 h 704"/>
                <a:gd name="T36" fmla="*/ 95 w 223"/>
                <a:gd name="T37" fmla="*/ 117 h 704"/>
                <a:gd name="T38" fmla="*/ 34 w 223"/>
                <a:gd name="T39" fmla="*/ 57 h 704"/>
                <a:gd name="T40" fmla="*/ 95 w 223"/>
                <a:gd name="T41" fmla="*/ 148 h 704"/>
                <a:gd name="T42" fmla="*/ 34 w 223"/>
                <a:gd name="T43" fmla="*/ 207 h 704"/>
                <a:gd name="T44" fmla="*/ 34 w 223"/>
                <a:gd name="T45" fmla="*/ 238 h 704"/>
                <a:gd name="T46" fmla="*/ 95 w 223"/>
                <a:gd name="T47" fmla="*/ 298 h 704"/>
                <a:gd name="T48" fmla="*/ 34 w 223"/>
                <a:gd name="T49" fmla="*/ 238 h 704"/>
                <a:gd name="T50" fmla="*/ 95 w 223"/>
                <a:gd name="T51" fmla="*/ 329 h 704"/>
                <a:gd name="T52" fmla="*/ 34 w 223"/>
                <a:gd name="T53" fmla="*/ 391 h 704"/>
                <a:gd name="T54" fmla="*/ 34 w 223"/>
                <a:gd name="T55" fmla="*/ 419 h 704"/>
                <a:gd name="T56" fmla="*/ 95 w 223"/>
                <a:gd name="T57" fmla="*/ 482 h 704"/>
                <a:gd name="T58" fmla="*/ 34 w 223"/>
                <a:gd name="T59" fmla="*/ 419 h 704"/>
                <a:gd name="T60" fmla="*/ 95 w 223"/>
                <a:gd name="T61" fmla="*/ 510 h 704"/>
                <a:gd name="T62" fmla="*/ 34 w 223"/>
                <a:gd name="T63" fmla="*/ 572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3" h="704">
                  <a:moveTo>
                    <a:pt x="0" y="704"/>
                  </a:moveTo>
                  <a:lnTo>
                    <a:pt x="223" y="704"/>
                  </a:lnTo>
                  <a:lnTo>
                    <a:pt x="223" y="0"/>
                  </a:lnTo>
                  <a:lnTo>
                    <a:pt x="0" y="0"/>
                  </a:lnTo>
                  <a:lnTo>
                    <a:pt x="0" y="704"/>
                  </a:lnTo>
                  <a:close/>
                  <a:moveTo>
                    <a:pt x="185" y="482"/>
                  </a:moveTo>
                  <a:lnTo>
                    <a:pt x="126" y="482"/>
                  </a:lnTo>
                  <a:lnTo>
                    <a:pt x="126" y="419"/>
                  </a:lnTo>
                  <a:lnTo>
                    <a:pt x="185" y="419"/>
                  </a:lnTo>
                  <a:lnTo>
                    <a:pt x="185" y="482"/>
                  </a:lnTo>
                  <a:close/>
                  <a:moveTo>
                    <a:pt x="185" y="207"/>
                  </a:moveTo>
                  <a:lnTo>
                    <a:pt x="126" y="207"/>
                  </a:lnTo>
                  <a:lnTo>
                    <a:pt x="126" y="148"/>
                  </a:lnTo>
                  <a:lnTo>
                    <a:pt x="185" y="148"/>
                  </a:lnTo>
                  <a:lnTo>
                    <a:pt x="185" y="207"/>
                  </a:lnTo>
                  <a:close/>
                  <a:moveTo>
                    <a:pt x="123" y="57"/>
                  </a:moveTo>
                  <a:lnTo>
                    <a:pt x="185" y="57"/>
                  </a:lnTo>
                  <a:lnTo>
                    <a:pt x="185" y="117"/>
                  </a:lnTo>
                  <a:lnTo>
                    <a:pt x="123" y="117"/>
                  </a:lnTo>
                  <a:lnTo>
                    <a:pt x="123" y="57"/>
                  </a:lnTo>
                  <a:close/>
                  <a:moveTo>
                    <a:pt x="123" y="238"/>
                  </a:moveTo>
                  <a:lnTo>
                    <a:pt x="185" y="238"/>
                  </a:lnTo>
                  <a:lnTo>
                    <a:pt x="185" y="298"/>
                  </a:lnTo>
                  <a:lnTo>
                    <a:pt x="123" y="298"/>
                  </a:lnTo>
                  <a:lnTo>
                    <a:pt x="123" y="238"/>
                  </a:lnTo>
                  <a:close/>
                  <a:moveTo>
                    <a:pt x="123" y="329"/>
                  </a:moveTo>
                  <a:lnTo>
                    <a:pt x="185" y="329"/>
                  </a:lnTo>
                  <a:lnTo>
                    <a:pt x="185" y="391"/>
                  </a:lnTo>
                  <a:lnTo>
                    <a:pt x="123" y="391"/>
                  </a:lnTo>
                  <a:lnTo>
                    <a:pt x="123" y="329"/>
                  </a:lnTo>
                  <a:close/>
                  <a:moveTo>
                    <a:pt x="123" y="510"/>
                  </a:moveTo>
                  <a:lnTo>
                    <a:pt x="185" y="510"/>
                  </a:lnTo>
                  <a:lnTo>
                    <a:pt x="185" y="570"/>
                  </a:lnTo>
                  <a:lnTo>
                    <a:pt x="123" y="570"/>
                  </a:lnTo>
                  <a:lnTo>
                    <a:pt x="123" y="510"/>
                  </a:lnTo>
                  <a:close/>
                  <a:moveTo>
                    <a:pt x="34" y="57"/>
                  </a:moveTo>
                  <a:lnTo>
                    <a:pt x="95" y="57"/>
                  </a:lnTo>
                  <a:lnTo>
                    <a:pt x="95" y="117"/>
                  </a:lnTo>
                  <a:lnTo>
                    <a:pt x="34" y="117"/>
                  </a:lnTo>
                  <a:lnTo>
                    <a:pt x="34" y="57"/>
                  </a:lnTo>
                  <a:close/>
                  <a:moveTo>
                    <a:pt x="34" y="148"/>
                  </a:moveTo>
                  <a:lnTo>
                    <a:pt x="95" y="148"/>
                  </a:lnTo>
                  <a:lnTo>
                    <a:pt x="95" y="207"/>
                  </a:lnTo>
                  <a:lnTo>
                    <a:pt x="34" y="207"/>
                  </a:lnTo>
                  <a:lnTo>
                    <a:pt x="34" y="148"/>
                  </a:lnTo>
                  <a:close/>
                  <a:moveTo>
                    <a:pt x="34" y="238"/>
                  </a:moveTo>
                  <a:lnTo>
                    <a:pt x="95" y="238"/>
                  </a:lnTo>
                  <a:lnTo>
                    <a:pt x="95" y="298"/>
                  </a:lnTo>
                  <a:lnTo>
                    <a:pt x="34" y="298"/>
                  </a:lnTo>
                  <a:lnTo>
                    <a:pt x="34" y="238"/>
                  </a:lnTo>
                  <a:close/>
                  <a:moveTo>
                    <a:pt x="34" y="329"/>
                  </a:moveTo>
                  <a:lnTo>
                    <a:pt x="95" y="329"/>
                  </a:lnTo>
                  <a:lnTo>
                    <a:pt x="95" y="391"/>
                  </a:lnTo>
                  <a:lnTo>
                    <a:pt x="34" y="391"/>
                  </a:lnTo>
                  <a:lnTo>
                    <a:pt x="34" y="329"/>
                  </a:lnTo>
                  <a:close/>
                  <a:moveTo>
                    <a:pt x="34" y="419"/>
                  </a:moveTo>
                  <a:lnTo>
                    <a:pt x="95" y="419"/>
                  </a:lnTo>
                  <a:lnTo>
                    <a:pt x="95" y="482"/>
                  </a:lnTo>
                  <a:lnTo>
                    <a:pt x="34" y="482"/>
                  </a:lnTo>
                  <a:lnTo>
                    <a:pt x="34" y="419"/>
                  </a:lnTo>
                  <a:close/>
                  <a:moveTo>
                    <a:pt x="34" y="510"/>
                  </a:moveTo>
                  <a:lnTo>
                    <a:pt x="95" y="510"/>
                  </a:lnTo>
                  <a:lnTo>
                    <a:pt x="95" y="572"/>
                  </a:lnTo>
                  <a:lnTo>
                    <a:pt x="34" y="572"/>
                  </a:lnTo>
                  <a:lnTo>
                    <a:pt x="34" y="51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616" name="Freeform 16">
              <a:extLst>
                <a:ext uri="{FF2B5EF4-FFF2-40B4-BE49-F238E27FC236}">
                  <a16:creationId xmlns:a16="http://schemas.microsoft.com/office/drawing/2014/main" id="{AAD5B77A-A1DA-4354-86AE-70504BA4BA3B}"/>
                </a:ext>
              </a:extLst>
            </p:cNvPr>
            <p:cNvSpPr>
              <a:spLocks noEditPoints="1"/>
            </p:cNvSpPr>
            <p:nvPr/>
          </p:nvSpPr>
          <p:spPr bwMode="auto">
            <a:xfrm>
              <a:off x="5476876" y="3786188"/>
              <a:ext cx="292100" cy="1084263"/>
            </a:xfrm>
            <a:custGeom>
              <a:avLst/>
              <a:gdLst>
                <a:gd name="T0" fmla="*/ 159 w 184"/>
                <a:gd name="T1" fmla="*/ 209 h 683"/>
                <a:gd name="T2" fmla="*/ 159 w 184"/>
                <a:gd name="T3" fmla="*/ 137 h 683"/>
                <a:gd name="T4" fmla="*/ 125 w 184"/>
                <a:gd name="T5" fmla="*/ 137 h 683"/>
                <a:gd name="T6" fmla="*/ 125 w 184"/>
                <a:gd name="T7" fmla="*/ 67 h 683"/>
                <a:gd name="T8" fmla="*/ 102 w 184"/>
                <a:gd name="T9" fmla="*/ 67 h 683"/>
                <a:gd name="T10" fmla="*/ 102 w 184"/>
                <a:gd name="T11" fmla="*/ 0 h 683"/>
                <a:gd name="T12" fmla="*/ 82 w 184"/>
                <a:gd name="T13" fmla="*/ 0 h 683"/>
                <a:gd name="T14" fmla="*/ 82 w 184"/>
                <a:gd name="T15" fmla="*/ 67 h 683"/>
                <a:gd name="T16" fmla="*/ 59 w 184"/>
                <a:gd name="T17" fmla="*/ 67 h 683"/>
                <a:gd name="T18" fmla="*/ 59 w 184"/>
                <a:gd name="T19" fmla="*/ 137 h 683"/>
                <a:gd name="T20" fmla="*/ 28 w 184"/>
                <a:gd name="T21" fmla="*/ 137 h 683"/>
                <a:gd name="T22" fmla="*/ 28 w 184"/>
                <a:gd name="T23" fmla="*/ 209 h 683"/>
                <a:gd name="T24" fmla="*/ 0 w 184"/>
                <a:gd name="T25" fmla="*/ 209 h 683"/>
                <a:gd name="T26" fmla="*/ 0 w 184"/>
                <a:gd name="T27" fmla="*/ 683 h 683"/>
                <a:gd name="T28" fmla="*/ 184 w 184"/>
                <a:gd name="T29" fmla="*/ 683 h 683"/>
                <a:gd name="T30" fmla="*/ 184 w 184"/>
                <a:gd name="T31" fmla="*/ 209 h 683"/>
                <a:gd name="T32" fmla="*/ 159 w 184"/>
                <a:gd name="T33" fmla="*/ 209 h 683"/>
                <a:gd name="T34" fmla="*/ 89 w 184"/>
                <a:gd name="T35" fmla="*/ 494 h 683"/>
                <a:gd name="T36" fmla="*/ 30 w 184"/>
                <a:gd name="T37" fmla="*/ 494 h 683"/>
                <a:gd name="T38" fmla="*/ 30 w 184"/>
                <a:gd name="T39" fmla="*/ 432 h 683"/>
                <a:gd name="T40" fmla="*/ 89 w 184"/>
                <a:gd name="T41" fmla="*/ 432 h 683"/>
                <a:gd name="T42" fmla="*/ 89 w 184"/>
                <a:gd name="T43" fmla="*/ 494 h 683"/>
                <a:gd name="T44" fmla="*/ 89 w 184"/>
                <a:gd name="T45" fmla="*/ 308 h 683"/>
                <a:gd name="T46" fmla="*/ 30 w 184"/>
                <a:gd name="T47" fmla="*/ 308 h 683"/>
                <a:gd name="T48" fmla="*/ 30 w 184"/>
                <a:gd name="T49" fmla="*/ 248 h 683"/>
                <a:gd name="T50" fmla="*/ 89 w 184"/>
                <a:gd name="T51" fmla="*/ 248 h 683"/>
                <a:gd name="T52" fmla="*/ 89 w 184"/>
                <a:gd name="T53" fmla="*/ 308 h 683"/>
                <a:gd name="T54" fmla="*/ 161 w 184"/>
                <a:gd name="T55" fmla="*/ 401 h 683"/>
                <a:gd name="T56" fmla="*/ 100 w 184"/>
                <a:gd name="T57" fmla="*/ 401 h 683"/>
                <a:gd name="T58" fmla="*/ 100 w 184"/>
                <a:gd name="T59" fmla="*/ 339 h 683"/>
                <a:gd name="T60" fmla="*/ 161 w 184"/>
                <a:gd name="T61" fmla="*/ 339 h 683"/>
                <a:gd name="T62" fmla="*/ 161 w 184"/>
                <a:gd name="T63" fmla="*/ 401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4" h="683">
                  <a:moveTo>
                    <a:pt x="159" y="209"/>
                  </a:moveTo>
                  <a:lnTo>
                    <a:pt x="159" y="137"/>
                  </a:lnTo>
                  <a:lnTo>
                    <a:pt x="125" y="137"/>
                  </a:lnTo>
                  <a:lnTo>
                    <a:pt x="125" y="67"/>
                  </a:lnTo>
                  <a:lnTo>
                    <a:pt x="102" y="67"/>
                  </a:lnTo>
                  <a:lnTo>
                    <a:pt x="102" y="0"/>
                  </a:lnTo>
                  <a:lnTo>
                    <a:pt x="82" y="0"/>
                  </a:lnTo>
                  <a:lnTo>
                    <a:pt x="82" y="67"/>
                  </a:lnTo>
                  <a:lnTo>
                    <a:pt x="59" y="67"/>
                  </a:lnTo>
                  <a:lnTo>
                    <a:pt x="59" y="137"/>
                  </a:lnTo>
                  <a:lnTo>
                    <a:pt x="28" y="137"/>
                  </a:lnTo>
                  <a:lnTo>
                    <a:pt x="28" y="209"/>
                  </a:lnTo>
                  <a:lnTo>
                    <a:pt x="0" y="209"/>
                  </a:lnTo>
                  <a:lnTo>
                    <a:pt x="0" y="683"/>
                  </a:lnTo>
                  <a:lnTo>
                    <a:pt x="184" y="683"/>
                  </a:lnTo>
                  <a:lnTo>
                    <a:pt x="184" y="209"/>
                  </a:lnTo>
                  <a:lnTo>
                    <a:pt x="159" y="209"/>
                  </a:lnTo>
                  <a:close/>
                  <a:moveTo>
                    <a:pt x="89" y="494"/>
                  </a:moveTo>
                  <a:lnTo>
                    <a:pt x="30" y="494"/>
                  </a:lnTo>
                  <a:lnTo>
                    <a:pt x="30" y="432"/>
                  </a:lnTo>
                  <a:lnTo>
                    <a:pt x="89" y="432"/>
                  </a:lnTo>
                  <a:lnTo>
                    <a:pt x="89" y="494"/>
                  </a:lnTo>
                  <a:close/>
                  <a:moveTo>
                    <a:pt x="89" y="308"/>
                  </a:moveTo>
                  <a:lnTo>
                    <a:pt x="30" y="308"/>
                  </a:lnTo>
                  <a:lnTo>
                    <a:pt x="30" y="248"/>
                  </a:lnTo>
                  <a:lnTo>
                    <a:pt x="89" y="248"/>
                  </a:lnTo>
                  <a:lnTo>
                    <a:pt x="89" y="308"/>
                  </a:lnTo>
                  <a:close/>
                  <a:moveTo>
                    <a:pt x="161" y="401"/>
                  </a:moveTo>
                  <a:lnTo>
                    <a:pt x="100" y="401"/>
                  </a:lnTo>
                  <a:lnTo>
                    <a:pt x="100" y="339"/>
                  </a:lnTo>
                  <a:lnTo>
                    <a:pt x="161" y="339"/>
                  </a:lnTo>
                  <a:lnTo>
                    <a:pt x="161" y="401"/>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sp>
        <p:nvSpPr>
          <p:cNvPr id="617" name="Oval 616">
            <a:extLst>
              <a:ext uri="{FF2B5EF4-FFF2-40B4-BE49-F238E27FC236}">
                <a16:creationId xmlns:a16="http://schemas.microsoft.com/office/drawing/2014/main" id="{98C481FE-7236-4250-8CA3-4CA63BFA4E61}"/>
              </a:ext>
            </a:extLst>
          </p:cNvPr>
          <p:cNvSpPr/>
          <p:nvPr/>
        </p:nvSpPr>
        <p:spPr bwMode="auto">
          <a:xfrm>
            <a:off x="5352485" y="3001846"/>
            <a:ext cx="124688" cy="124688"/>
          </a:xfrm>
          <a:prstGeom prst="ellipse">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18" name="Line 63">
            <a:extLst>
              <a:ext uri="{FF2B5EF4-FFF2-40B4-BE49-F238E27FC236}">
                <a16:creationId xmlns:a16="http://schemas.microsoft.com/office/drawing/2014/main" id="{A8971A3D-0201-4863-8200-E29608DE6A4C}"/>
              </a:ext>
            </a:extLst>
          </p:cNvPr>
          <p:cNvSpPr>
            <a:spLocks noChangeShapeType="1"/>
          </p:cNvSpPr>
          <p:nvPr/>
        </p:nvSpPr>
        <p:spPr bwMode="auto">
          <a:xfrm>
            <a:off x="2950835" y="951239"/>
            <a:ext cx="1245133" cy="0"/>
          </a:xfrm>
          <a:prstGeom prst="line">
            <a:avLst/>
          </a:prstGeom>
          <a:noFill/>
          <a:ln w="25400" cap="flat">
            <a:solidFill>
              <a:srgbClr val="0078D7"/>
            </a:solidFill>
            <a:prstDash val="solid"/>
            <a:miter lim="800000"/>
            <a:headEnd type="none"/>
            <a:tailEnd type="triangle" w="lg" len="lg"/>
          </a:ln>
          <a:extLst>
            <a:ext uri="{909E8E84-426E-40DD-AFC4-6F175D3DCCD1}">
              <a14:hiddenFill xmlns:a14="http://schemas.microsoft.com/office/drawing/2010/main">
                <a:noFill/>
              </a14:hiddenFill>
            </a:ext>
          </a:extLst>
        </p:spPr>
        <p:txBody>
          <a:bodyPr vert="horz" wrap="square" lIns="89617" tIns="44808" rIns="89617" bIns="44808" numCol="1" anchor="t" anchorCtr="0" compatLnSpc="1">
            <a:prstTxWarp prst="textNoShape">
              <a:avLst/>
            </a:prstTxWarp>
          </a:bodyPr>
          <a:lstStyle/>
          <a:p>
            <a:pPr marL="0" marR="0" lvl="0" indent="0" algn="l" defTabSz="896042"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a:ea typeface="+mn-ea"/>
              <a:cs typeface="+mn-cs"/>
            </a:endParaRPr>
          </a:p>
        </p:txBody>
      </p:sp>
      <p:cxnSp>
        <p:nvCxnSpPr>
          <p:cNvPr id="619" name="Straight Arrow Connector 618">
            <a:extLst>
              <a:ext uri="{FF2B5EF4-FFF2-40B4-BE49-F238E27FC236}">
                <a16:creationId xmlns:a16="http://schemas.microsoft.com/office/drawing/2014/main" id="{7186250A-BAE3-49ED-90B8-1CF30BFB79C6}"/>
              </a:ext>
            </a:extLst>
          </p:cNvPr>
          <p:cNvCxnSpPr/>
          <p:nvPr/>
        </p:nvCxnSpPr>
        <p:spPr>
          <a:xfrm>
            <a:off x="2931979" y="2177327"/>
            <a:ext cx="1214406" cy="19453"/>
          </a:xfrm>
          <a:prstGeom prst="straightConnector1">
            <a:avLst/>
          </a:prstGeom>
          <a:noFill/>
          <a:ln w="25400" cap="flat" cmpd="sng" algn="ctr">
            <a:solidFill>
              <a:srgbClr val="0078D7"/>
            </a:solidFill>
            <a:prstDash val="solid"/>
            <a:headEnd type="none"/>
            <a:tailEnd type="triangle" w="lg" len="lg"/>
          </a:ln>
          <a:effectLst/>
        </p:spPr>
      </p:cxnSp>
      <p:cxnSp>
        <p:nvCxnSpPr>
          <p:cNvPr id="620" name="Straight Connector 619">
            <a:extLst>
              <a:ext uri="{FF2B5EF4-FFF2-40B4-BE49-F238E27FC236}">
                <a16:creationId xmlns:a16="http://schemas.microsoft.com/office/drawing/2014/main" id="{D5A577CA-7D00-4E78-9050-8C435026E685}"/>
              </a:ext>
            </a:extLst>
          </p:cNvPr>
          <p:cNvCxnSpPr/>
          <p:nvPr/>
        </p:nvCxnSpPr>
        <p:spPr>
          <a:xfrm flipH="1" flipV="1">
            <a:off x="1240914" y="2708443"/>
            <a:ext cx="928331" cy="1942582"/>
          </a:xfrm>
          <a:prstGeom prst="line">
            <a:avLst/>
          </a:prstGeom>
          <a:noFill/>
          <a:ln w="25400" cap="flat" cmpd="sng" algn="ctr">
            <a:solidFill>
              <a:srgbClr val="0078D7"/>
            </a:solidFill>
            <a:prstDash val="solid"/>
            <a:headEnd type="none"/>
            <a:tailEnd type="none"/>
          </a:ln>
          <a:effectLst/>
        </p:spPr>
      </p:cxnSp>
      <p:cxnSp>
        <p:nvCxnSpPr>
          <p:cNvPr id="621" name="Straight Connector 620">
            <a:extLst>
              <a:ext uri="{FF2B5EF4-FFF2-40B4-BE49-F238E27FC236}">
                <a16:creationId xmlns:a16="http://schemas.microsoft.com/office/drawing/2014/main" id="{792EE373-6772-4EB7-9963-159C3CF57B4A}"/>
              </a:ext>
            </a:extLst>
          </p:cNvPr>
          <p:cNvCxnSpPr/>
          <p:nvPr/>
        </p:nvCxnSpPr>
        <p:spPr>
          <a:xfrm flipH="1" flipV="1">
            <a:off x="1246163" y="2696638"/>
            <a:ext cx="879996" cy="624377"/>
          </a:xfrm>
          <a:prstGeom prst="line">
            <a:avLst/>
          </a:prstGeom>
          <a:noFill/>
          <a:ln w="25400" cap="flat" cmpd="sng" algn="ctr">
            <a:solidFill>
              <a:srgbClr val="0078D7"/>
            </a:solidFill>
            <a:prstDash val="solid"/>
            <a:headEnd type="none"/>
            <a:tailEnd type="none"/>
          </a:ln>
          <a:effectLst/>
        </p:spPr>
      </p:cxnSp>
      <p:cxnSp>
        <p:nvCxnSpPr>
          <p:cNvPr id="622" name="Straight Connector 621">
            <a:extLst>
              <a:ext uri="{FF2B5EF4-FFF2-40B4-BE49-F238E27FC236}">
                <a16:creationId xmlns:a16="http://schemas.microsoft.com/office/drawing/2014/main" id="{07F9E1A5-E514-40FD-89C8-2C0D34041594}"/>
              </a:ext>
            </a:extLst>
          </p:cNvPr>
          <p:cNvCxnSpPr/>
          <p:nvPr/>
        </p:nvCxnSpPr>
        <p:spPr>
          <a:xfrm flipH="1">
            <a:off x="1258397" y="2155649"/>
            <a:ext cx="891281" cy="541598"/>
          </a:xfrm>
          <a:prstGeom prst="line">
            <a:avLst/>
          </a:prstGeom>
          <a:noFill/>
          <a:ln w="25400" cap="flat" cmpd="sng" algn="ctr">
            <a:solidFill>
              <a:srgbClr val="0078D7"/>
            </a:solidFill>
            <a:prstDash val="solid"/>
            <a:headEnd type="none"/>
            <a:tailEnd type="none"/>
          </a:ln>
          <a:effectLst/>
        </p:spPr>
      </p:cxnSp>
      <p:pic>
        <p:nvPicPr>
          <p:cNvPr id="630" name="Picture 629">
            <a:extLst>
              <a:ext uri="{FF2B5EF4-FFF2-40B4-BE49-F238E27FC236}">
                <a16:creationId xmlns:a16="http://schemas.microsoft.com/office/drawing/2014/main" id="{772AD864-790E-4146-A8C2-15C87E4F6BE3}"/>
              </a:ext>
            </a:extLst>
          </p:cNvPr>
          <p:cNvPicPr>
            <a:picLocks noChangeAspect="1"/>
          </p:cNvPicPr>
          <p:nvPr/>
        </p:nvPicPr>
        <p:blipFill>
          <a:blip r:embed="rId4"/>
          <a:stretch>
            <a:fillRect/>
          </a:stretch>
        </p:blipFill>
        <p:spPr>
          <a:xfrm>
            <a:off x="2278446" y="1674768"/>
            <a:ext cx="577746" cy="738232"/>
          </a:xfrm>
          <a:prstGeom prst="rect">
            <a:avLst/>
          </a:prstGeom>
        </p:spPr>
      </p:pic>
      <p:sp>
        <p:nvSpPr>
          <p:cNvPr id="116" name="Oval 115">
            <a:extLst>
              <a:ext uri="{FF2B5EF4-FFF2-40B4-BE49-F238E27FC236}">
                <a16:creationId xmlns:a16="http://schemas.microsoft.com/office/drawing/2014/main" id="{7E834F8E-6A43-4545-B3A0-255E534002C8}"/>
              </a:ext>
            </a:extLst>
          </p:cNvPr>
          <p:cNvSpPr/>
          <p:nvPr/>
        </p:nvSpPr>
        <p:spPr bwMode="auto">
          <a:xfrm>
            <a:off x="615291" y="5124715"/>
            <a:ext cx="1373748" cy="1371210"/>
          </a:xfrm>
          <a:prstGeom prst="ellipse">
            <a:avLst/>
          </a:prstGeom>
          <a:solidFill>
            <a:schemeClr val="accent1"/>
          </a:solidFill>
          <a:ln w="38100" cap="flat" cmpd="sng" algn="ctr">
            <a:solidFill>
              <a:srgbClr val="FFFFFF"/>
            </a:solidFill>
            <a:prstDash val="solid"/>
            <a:headEnd type="none" w="med" len="med"/>
            <a:tailEnd type="none" w="med" len="med"/>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3348" rtl="0" eaLnBrk="1" fontAlgn="base" latinLnBrk="0" hangingPunct="1">
              <a:lnSpc>
                <a:spcPct val="90000"/>
              </a:lnSpc>
              <a:spcBef>
                <a:spcPct val="0"/>
              </a:spcBef>
              <a:spcAft>
                <a:spcPct val="0"/>
              </a:spcAft>
              <a:buClrTx/>
              <a:buSzTx/>
              <a:buFontTx/>
              <a:buNone/>
              <a:tabLst/>
              <a:defRPr/>
            </a:pPr>
            <a:endParaRPr kumimoji="0" lang="en-US" sz="1762"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grpSp>
        <p:nvGrpSpPr>
          <p:cNvPr id="633" name="Group 632">
            <a:extLst>
              <a:ext uri="{FF2B5EF4-FFF2-40B4-BE49-F238E27FC236}">
                <a16:creationId xmlns:a16="http://schemas.microsoft.com/office/drawing/2014/main" id="{46CB7CA5-9DB5-4F70-8DED-763C15F13ADA}"/>
              </a:ext>
            </a:extLst>
          </p:cNvPr>
          <p:cNvGrpSpPr>
            <a:grpSpLocks noChangeAspect="1"/>
          </p:cNvGrpSpPr>
          <p:nvPr/>
        </p:nvGrpSpPr>
        <p:grpSpPr>
          <a:xfrm>
            <a:off x="1013914" y="5346701"/>
            <a:ext cx="552868" cy="856782"/>
            <a:chOff x="7621675" y="431686"/>
            <a:chExt cx="864158" cy="1339194"/>
          </a:xfrm>
        </p:grpSpPr>
        <p:sp>
          <p:nvSpPr>
            <p:cNvPr id="634" name="Rectangle: Rounded Corners 233">
              <a:extLst>
                <a:ext uri="{FF2B5EF4-FFF2-40B4-BE49-F238E27FC236}">
                  <a16:creationId xmlns:a16="http://schemas.microsoft.com/office/drawing/2014/main" id="{F5BAA199-9295-4136-8834-8B094CA1D178}"/>
                </a:ext>
              </a:extLst>
            </p:cNvPr>
            <p:cNvSpPr/>
            <p:nvPr/>
          </p:nvSpPr>
          <p:spPr bwMode="auto">
            <a:xfrm>
              <a:off x="7621675" y="592853"/>
              <a:ext cx="864158" cy="1178027"/>
            </a:xfrm>
            <a:prstGeom prst="roundRect">
              <a:avLst/>
            </a:prstGeom>
            <a:noFill/>
            <a:ln w="15875" cap="flat" cmpd="sng" algn="ctr">
              <a:solidFill>
                <a:srgbClr val="FFFFFF"/>
              </a:solidFill>
              <a:prstDash val="solid"/>
              <a:headEnd type="none" w="med" len="med"/>
              <a:tailEnd type="none" w="med" len="med"/>
            </a:ln>
            <a:effectLst/>
          </p:spPr>
          <p:txBody>
            <a:bodyPr rot="0" spcFirstLastPara="0" vertOverflow="overflow" horzOverflow="overflow" vert="horz" wrap="square" lIns="179208" tIns="143367" rIns="179208" bIns="143367" numCol="1" spcCol="0" rtlCol="0" fromWordArt="0" anchor="t"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35" name="Rectangle: Rounded Corners 234">
              <a:extLst>
                <a:ext uri="{FF2B5EF4-FFF2-40B4-BE49-F238E27FC236}">
                  <a16:creationId xmlns:a16="http://schemas.microsoft.com/office/drawing/2014/main" id="{005ABE81-51D3-4E85-8D60-9D831E64D8C6}"/>
                </a:ext>
              </a:extLst>
            </p:cNvPr>
            <p:cNvSpPr/>
            <p:nvPr/>
          </p:nvSpPr>
          <p:spPr bwMode="auto">
            <a:xfrm>
              <a:off x="7815943" y="600406"/>
              <a:ext cx="475622" cy="184220"/>
            </a:xfrm>
            <a:prstGeom prst="roundRect">
              <a:avLst/>
            </a:prstGeom>
            <a:noFill/>
            <a:ln w="15875" cap="flat" cmpd="sng" algn="ctr">
              <a:solidFill>
                <a:srgbClr val="FFFFFF"/>
              </a:solidFill>
              <a:prstDash val="solid"/>
              <a:headEnd type="none" w="med" len="med"/>
              <a:tailEnd type="none" w="med" len="med"/>
            </a:ln>
            <a:effectLst/>
          </p:spPr>
          <p:txBody>
            <a:bodyPr rot="0" spcFirstLastPara="0" vertOverflow="overflow" horzOverflow="overflow" vert="horz" wrap="square" lIns="179208" tIns="143367" rIns="179208" bIns="143367" numCol="1" spcCol="0" rtlCol="0" fromWordArt="0" anchor="t"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36" name="Flowchart: Delay 635">
              <a:extLst>
                <a:ext uri="{FF2B5EF4-FFF2-40B4-BE49-F238E27FC236}">
                  <a16:creationId xmlns:a16="http://schemas.microsoft.com/office/drawing/2014/main" id="{E89DA009-7A09-4B8F-BAEC-839EDECDD6B2}"/>
                </a:ext>
              </a:extLst>
            </p:cNvPr>
            <p:cNvSpPr/>
            <p:nvPr/>
          </p:nvSpPr>
          <p:spPr bwMode="auto">
            <a:xfrm rot="16200000">
              <a:off x="7966786" y="347635"/>
              <a:ext cx="168718" cy="336819"/>
            </a:xfrm>
            <a:prstGeom prst="flowChartDelay">
              <a:avLst/>
            </a:prstGeom>
            <a:noFill/>
            <a:ln w="15875" cap="flat" cmpd="sng" algn="ctr">
              <a:solidFill>
                <a:srgbClr val="FFFFFF"/>
              </a:solidFill>
              <a:prstDash val="solid"/>
              <a:headEnd type="none" w="med" len="med"/>
              <a:tailEnd type="none" w="med" len="med"/>
            </a:ln>
            <a:effectLst/>
          </p:spPr>
          <p:txBody>
            <a:bodyPr rot="0" spcFirstLastPara="0" vertOverflow="overflow" horzOverflow="overflow" vert="horz" wrap="square" lIns="179208" tIns="143367" rIns="179208" bIns="143367" numCol="1" spcCol="0" rtlCol="0" fromWordArt="0" anchor="t" anchorCtr="0" forceAA="0" compatLnSpc="1">
              <a:prstTxWarp prst="textNoShape">
                <a:avLst/>
              </a:prstTxWarp>
              <a:noAutofit/>
            </a:bodyPr>
            <a:lstStyle/>
            <a:p>
              <a:pPr marL="0" marR="0" lvl="0" indent="0" algn="ctr" defTabSz="913576" rtl="0"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637" name="Straight Connector 636">
              <a:extLst>
                <a:ext uri="{FF2B5EF4-FFF2-40B4-BE49-F238E27FC236}">
                  <a16:creationId xmlns:a16="http://schemas.microsoft.com/office/drawing/2014/main" id="{B2F9D823-1245-4C55-B4E2-DE907BDD108C}"/>
                </a:ext>
              </a:extLst>
            </p:cNvPr>
            <p:cNvCxnSpPr/>
            <p:nvPr/>
          </p:nvCxnSpPr>
          <p:spPr>
            <a:xfrm>
              <a:off x="7815943" y="1329624"/>
              <a:ext cx="199671" cy="140677"/>
            </a:xfrm>
            <a:prstGeom prst="line">
              <a:avLst/>
            </a:prstGeom>
            <a:noFill/>
            <a:ln w="15875" cap="rnd" cmpd="sng" algn="ctr">
              <a:solidFill>
                <a:srgbClr val="FFFFFF"/>
              </a:solidFill>
              <a:prstDash val="solid"/>
              <a:bevel/>
              <a:headEnd type="none"/>
              <a:tailEnd type="none"/>
            </a:ln>
            <a:effectLst/>
          </p:spPr>
        </p:cxnSp>
        <p:cxnSp>
          <p:nvCxnSpPr>
            <p:cNvPr id="638" name="Straight Connector 637">
              <a:extLst>
                <a:ext uri="{FF2B5EF4-FFF2-40B4-BE49-F238E27FC236}">
                  <a16:creationId xmlns:a16="http://schemas.microsoft.com/office/drawing/2014/main" id="{4BF613F9-4860-448B-A771-CBA2267FA07E}"/>
                </a:ext>
              </a:extLst>
            </p:cNvPr>
            <p:cNvCxnSpPr>
              <a:cxnSpLocks noChangeAspect="1"/>
            </p:cNvCxnSpPr>
            <p:nvPr/>
          </p:nvCxnSpPr>
          <p:spPr>
            <a:xfrm flipV="1">
              <a:off x="8015614" y="1048110"/>
              <a:ext cx="263149" cy="405305"/>
            </a:xfrm>
            <a:prstGeom prst="line">
              <a:avLst/>
            </a:prstGeom>
            <a:noFill/>
            <a:ln w="15875" cap="rnd" cmpd="sng" algn="ctr">
              <a:solidFill>
                <a:srgbClr val="FFFFFF"/>
              </a:solidFill>
              <a:prstDash val="solid"/>
              <a:headEnd type="none"/>
              <a:tailEnd type="none"/>
            </a:ln>
            <a:effectLst/>
          </p:spPr>
        </p:cxnSp>
      </p:grpSp>
    </p:spTree>
    <p:extLst>
      <p:ext uri="{BB962C8B-B14F-4D97-AF65-F5344CB8AC3E}">
        <p14:creationId xmlns:p14="http://schemas.microsoft.com/office/powerpoint/2010/main" val="2219609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Rectangle 104">
            <a:extLst>
              <a:ext uri="{FF2B5EF4-FFF2-40B4-BE49-F238E27FC236}">
                <a16:creationId xmlns:a16="http://schemas.microsoft.com/office/drawing/2014/main" id="{FD234922-5E2D-452C-A28D-3AC227F9A29F}"/>
              </a:ext>
            </a:extLst>
          </p:cNvPr>
          <p:cNvSpPr/>
          <p:nvPr/>
        </p:nvSpPr>
        <p:spPr bwMode="auto">
          <a:xfrm>
            <a:off x="-1" y="5783263"/>
            <a:ext cx="12436475" cy="121126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106" name="Oval 105">
            <a:extLst>
              <a:ext uri="{FF2B5EF4-FFF2-40B4-BE49-F238E27FC236}">
                <a16:creationId xmlns:a16="http://schemas.microsoft.com/office/drawing/2014/main" id="{702FA5D4-99DF-4F31-9CEB-8520A77CBAC7}"/>
              </a:ext>
            </a:extLst>
          </p:cNvPr>
          <p:cNvSpPr/>
          <p:nvPr/>
        </p:nvSpPr>
        <p:spPr bwMode="auto">
          <a:xfrm>
            <a:off x="615291" y="5124715"/>
            <a:ext cx="1373748" cy="1371210"/>
          </a:xfrm>
          <a:prstGeom prst="ellipse">
            <a:avLst/>
          </a:prstGeom>
          <a:solidFill>
            <a:schemeClr val="accent1"/>
          </a:solidFill>
          <a:ln w="38100" cap="flat" cmpd="sng" algn="ctr">
            <a:solidFill>
              <a:srgbClr val="FFFFFF"/>
            </a:solidFill>
            <a:prstDash val="solid"/>
            <a:headEnd type="none" w="med" len="med"/>
            <a:tailEnd type="none" w="med" len="med"/>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3348" rtl="0" eaLnBrk="1" fontAlgn="base" latinLnBrk="0" hangingPunct="1">
              <a:lnSpc>
                <a:spcPct val="90000"/>
              </a:lnSpc>
              <a:spcBef>
                <a:spcPct val="0"/>
              </a:spcBef>
              <a:spcAft>
                <a:spcPct val="0"/>
              </a:spcAft>
              <a:buClrTx/>
              <a:buSzTx/>
              <a:buFontTx/>
              <a:buNone/>
              <a:tabLst/>
              <a:defRPr/>
            </a:pPr>
            <a:endParaRPr kumimoji="0" lang="en-US" sz="1762"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
        <p:nvSpPr>
          <p:cNvPr id="114" name="Rectangle: Rounded Corners 113"/>
          <p:cNvSpPr/>
          <p:nvPr/>
        </p:nvSpPr>
        <p:spPr>
          <a:xfrm>
            <a:off x="2630952" y="1225539"/>
            <a:ext cx="1938599" cy="1976884"/>
          </a:xfrm>
          <a:prstGeom prst="roundRect">
            <a:avLst>
              <a:gd name="adj" fmla="val 5223"/>
            </a:avLst>
          </a:prstGeom>
          <a:solidFill>
            <a:srgbClr val="B9B9B9">
              <a:alpha val="14902"/>
            </a:srgbClr>
          </a:solidFill>
          <a:ln w="15875" cap="flat" cmpd="sng" algn="ctr">
            <a:solidFill>
              <a:srgbClr val="505050">
                <a:lumMod val="40000"/>
                <a:lumOff val="60000"/>
              </a:srgbClr>
            </a:solidFill>
            <a:prstDash val="solid"/>
          </a:ln>
          <a:effectLst/>
        </p:spPr>
        <p:txBody>
          <a:bodyPr rtlCol="0" anchor="ctr"/>
          <a:lstStyle/>
          <a:p>
            <a:pPr marL="0" marR="0" lvl="0" indent="0" algn="ctr" defTabSz="931881" rtl="0" eaLnBrk="1" fontAlgn="auto" latinLnBrk="0" hangingPunct="1">
              <a:lnSpc>
                <a:spcPct val="100000"/>
              </a:lnSpc>
              <a:spcBef>
                <a:spcPts val="0"/>
              </a:spcBef>
              <a:spcAft>
                <a:spcPts val="0"/>
              </a:spcAft>
              <a:buClrTx/>
              <a:buSzTx/>
              <a:buFontTx/>
              <a:buNone/>
              <a:tabLst/>
              <a:defRPr/>
            </a:pPr>
            <a:endParaRPr kumimoji="0" lang="en-US" sz="1197" b="0" i="0" u="none" strike="noStrike" kern="0" cap="none" spc="0" normalizeH="0" baseline="0" noProof="0">
              <a:ln>
                <a:noFill/>
              </a:ln>
              <a:solidFill>
                <a:prstClr val="black"/>
              </a:solidFill>
              <a:effectLst/>
              <a:uLnTx/>
              <a:uFillTx/>
              <a:latin typeface="Segoe UI"/>
              <a:ea typeface="+mn-ea"/>
              <a:cs typeface="+mn-cs"/>
            </a:endParaRPr>
          </a:p>
        </p:txBody>
      </p:sp>
      <p:pic>
        <p:nvPicPr>
          <p:cNvPr id="112" name="Picture 8"/>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351585" y="2599823"/>
            <a:ext cx="452256" cy="452256"/>
          </a:xfrm>
          <a:prstGeom prst="rect">
            <a:avLst/>
          </a:prstGeom>
          <a:solidFill>
            <a:srgbClr val="B9B9B9">
              <a:alpha val="14902"/>
            </a:srgbClr>
          </a:solidFill>
        </p:spPr>
      </p:pic>
      <p:sp>
        <p:nvSpPr>
          <p:cNvPr id="128" name="TextBox 127"/>
          <p:cNvSpPr txBox="1"/>
          <p:nvPr/>
        </p:nvSpPr>
        <p:spPr>
          <a:xfrm>
            <a:off x="296506" y="4182345"/>
            <a:ext cx="1642612" cy="345114"/>
          </a:xfrm>
          <a:prstGeom prst="rect">
            <a:avLst/>
          </a:prstGeom>
          <a:noFill/>
        </p:spPr>
        <p:txBody>
          <a:bodyPr wrap="square" rtlCol="0">
            <a:spAutoFit/>
          </a:bodyPr>
          <a:lstStyle/>
          <a:p>
            <a:pPr marL="0" marR="0" lvl="0" indent="0" algn="ctr" defTabSz="931881" rtl="0" eaLnBrk="1" fontAlgn="auto" latinLnBrk="0" hangingPunct="1">
              <a:lnSpc>
                <a:spcPct val="100000"/>
              </a:lnSpc>
              <a:spcBef>
                <a:spcPts val="0"/>
              </a:spcBef>
              <a:spcAft>
                <a:spcPts val="0"/>
              </a:spcAft>
              <a:buClrTx/>
              <a:buSzTx/>
              <a:buFontTx/>
              <a:buNone/>
              <a:tabLst/>
              <a:defRPr/>
            </a:pPr>
            <a:r>
              <a:rPr kumimoji="0" lang="en-US" sz="1598" b="0" i="0" u="none" strike="noStrike" kern="1200" cap="none" spc="0" normalizeH="0" baseline="0" noProof="0">
                <a:ln>
                  <a:noFill/>
                </a:ln>
                <a:gradFill>
                  <a:gsLst>
                    <a:gs pos="0">
                      <a:srgbClr val="353535">
                        <a:lumMod val="60000"/>
                        <a:lumOff val="40000"/>
                      </a:srgbClr>
                    </a:gs>
                    <a:gs pos="100000">
                      <a:srgbClr val="353535">
                        <a:lumMod val="60000"/>
                        <a:lumOff val="40000"/>
                      </a:srgbClr>
                    </a:gs>
                  </a:gsLst>
                  <a:lin ang="0" scaled="0"/>
                </a:gradFill>
                <a:effectLst/>
                <a:uLnTx/>
                <a:uFillTx/>
                <a:latin typeface="Segoe UI"/>
                <a:ea typeface="+mn-ea"/>
                <a:cs typeface="+mn-cs"/>
              </a:rPr>
              <a:t>Existing app</a:t>
            </a:r>
          </a:p>
        </p:txBody>
      </p:sp>
      <p:grpSp>
        <p:nvGrpSpPr>
          <p:cNvPr id="129" name="Group 128"/>
          <p:cNvGrpSpPr/>
          <p:nvPr/>
        </p:nvGrpSpPr>
        <p:grpSpPr>
          <a:xfrm>
            <a:off x="833110" y="3145196"/>
            <a:ext cx="696990" cy="696990"/>
            <a:chOff x="1973735" y="-521114"/>
            <a:chExt cx="780290" cy="780290"/>
          </a:xfrm>
        </p:grpSpPr>
        <p:sp>
          <p:nvSpPr>
            <p:cNvPr id="130" name="Rectangle 129"/>
            <p:cNvSpPr/>
            <p:nvPr/>
          </p:nvSpPr>
          <p:spPr bwMode="auto">
            <a:xfrm>
              <a:off x="2057400" y="-521114"/>
              <a:ext cx="502920" cy="749713"/>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marL="0" marR="0" lvl="0" indent="0" algn="ctr" defTabSz="931935"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1" name="Rectangle 130"/>
            <p:cNvSpPr/>
            <p:nvPr/>
          </p:nvSpPr>
          <p:spPr bwMode="auto">
            <a:xfrm>
              <a:off x="2169213" y="-354433"/>
              <a:ext cx="502920" cy="577953"/>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marL="0" marR="0" lvl="0" indent="0" algn="ctr" defTabSz="931935"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132" name="Picture 13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73735" y="-521114"/>
              <a:ext cx="780290" cy="780290"/>
            </a:xfrm>
            <a:prstGeom prst="rect">
              <a:avLst/>
            </a:prstGeom>
          </p:spPr>
        </p:pic>
      </p:grpSp>
      <p:grpSp>
        <p:nvGrpSpPr>
          <p:cNvPr id="133" name="Group 132"/>
          <p:cNvGrpSpPr/>
          <p:nvPr/>
        </p:nvGrpSpPr>
        <p:grpSpPr>
          <a:xfrm>
            <a:off x="1170743" y="3403376"/>
            <a:ext cx="696990" cy="696990"/>
            <a:chOff x="1973735" y="-521114"/>
            <a:chExt cx="780290" cy="780290"/>
          </a:xfrm>
        </p:grpSpPr>
        <p:sp>
          <p:nvSpPr>
            <p:cNvPr id="134" name="Rectangle 133"/>
            <p:cNvSpPr/>
            <p:nvPr/>
          </p:nvSpPr>
          <p:spPr bwMode="auto">
            <a:xfrm>
              <a:off x="2057400" y="-521114"/>
              <a:ext cx="502920" cy="749713"/>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marL="0" marR="0" lvl="0" indent="0" algn="ctr" defTabSz="931935"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5" name="Rectangle 134"/>
            <p:cNvSpPr/>
            <p:nvPr/>
          </p:nvSpPr>
          <p:spPr bwMode="auto">
            <a:xfrm>
              <a:off x="2169213" y="-354433"/>
              <a:ext cx="502920" cy="577953"/>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marL="0" marR="0" lvl="0" indent="0" algn="ctr" defTabSz="931935"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136" name="Picture 13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73735" y="-521114"/>
              <a:ext cx="780290" cy="780290"/>
            </a:xfrm>
            <a:prstGeom prst="rect">
              <a:avLst/>
            </a:prstGeom>
          </p:spPr>
        </p:pic>
      </p:grpSp>
      <p:grpSp>
        <p:nvGrpSpPr>
          <p:cNvPr id="137" name="Group 136"/>
          <p:cNvGrpSpPr/>
          <p:nvPr/>
        </p:nvGrpSpPr>
        <p:grpSpPr>
          <a:xfrm>
            <a:off x="519037" y="3392749"/>
            <a:ext cx="696990" cy="696990"/>
            <a:chOff x="1973735" y="-521114"/>
            <a:chExt cx="780290" cy="780290"/>
          </a:xfrm>
        </p:grpSpPr>
        <p:sp>
          <p:nvSpPr>
            <p:cNvPr id="138" name="Rectangle 137"/>
            <p:cNvSpPr/>
            <p:nvPr/>
          </p:nvSpPr>
          <p:spPr bwMode="auto">
            <a:xfrm>
              <a:off x="2057400" y="-521114"/>
              <a:ext cx="502920" cy="749713"/>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marL="0" marR="0" lvl="0" indent="0" algn="ctr" defTabSz="931935"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9" name="Rectangle 138"/>
            <p:cNvSpPr/>
            <p:nvPr/>
          </p:nvSpPr>
          <p:spPr bwMode="auto">
            <a:xfrm>
              <a:off x="2169213" y="-354433"/>
              <a:ext cx="502920" cy="577953"/>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marL="0" marR="0" lvl="0" indent="0" algn="ctr" defTabSz="931935"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140" name="Picture 13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73735" y="-521114"/>
              <a:ext cx="780290" cy="780290"/>
            </a:xfrm>
            <a:prstGeom prst="rect">
              <a:avLst/>
            </a:prstGeom>
          </p:spPr>
        </p:pic>
      </p:grpSp>
      <p:grpSp>
        <p:nvGrpSpPr>
          <p:cNvPr id="92" name="Group 91"/>
          <p:cNvGrpSpPr>
            <a:grpSpLocks noChangeAspect="1"/>
          </p:cNvGrpSpPr>
          <p:nvPr/>
        </p:nvGrpSpPr>
        <p:grpSpPr>
          <a:xfrm>
            <a:off x="1016493" y="5444173"/>
            <a:ext cx="574182" cy="768446"/>
            <a:chOff x="5743456" y="2250148"/>
            <a:chExt cx="722901" cy="967483"/>
          </a:xfrm>
        </p:grpSpPr>
        <p:sp>
          <p:nvSpPr>
            <p:cNvPr id="93" name="Rectangle 17"/>
            <p:cNvSpPr>
              <a:spLocks noChangeArrowheads="1"/>
            </p:cNvSpPr>
            <p:nvPr/>
          </p:nvSpPr>
          <p:spPr bwMode="auto">
            <a:xfrm rot="16200000">
              <a:off x="5389137" y="2604467"/>
              <a:ext cx="967483" cy="258846"/>
            </a:xfrm>
            <a:prstGeom prst="rect">
              <a:avLst/>
            </a:prstGeom>
            <a:noFill/>
            <a:ln w="15875"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88" tIns="45694" rIns="91388" bIns="45694" numCol="1" anchor="t" anchorCtr="0" compatLnSpc="1">
              <a:prstTxWarp prst="textNoShape">
                <a:avLst/>
              </a:prstTxWarp>
            </a:bodyPr>
            <a:lstStyle/>
            <a:p>
              <a:pPr marL="0" marR="0" lvl="0" indent="0" algn="l" defTabSz="913699"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FFFFFF"/>
                </a:solidFill>
                <a:effectLst/>
                <a:uLnTx/>
                <a:uFillTx/>
                <a:latin typeface="Segoe UI"/>
                <a:ea typeface="+mn-ea"/>
                <a:cs typeface="+mn-cs"/>
              </a:endParaRPr>
            </a:p>
          </p:txBody>
        </p:sp>
        <p:sp>
          <p:nvSpPr>
            <p:cNvPr id="94" name="Line 20"/>
            <p:cNvSpPr>
              <a:spLocks noChangeShapeType="1"/>
            </p:cNvSpPr>
            <p:nvPr/>
          </p:nvSpPr>
          <p:spPr bwMode="auto">
            <a:xfrm rot="16200000" flipH="1">
              <a:off x="5642822" y="2901821"/>
              <a:ext cx="455867" cy="0"/>
            </a:xfrm>
            <a:prstGeom prst="line">
              <a:avLst/>
            </a:prstGeom>
            <a:noFill/>
            <a:ln w="15875"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388" tIns="45694" rIns="91388" bIns="45694" numCol="1" anchor="t" anchorCtr="0" compatLnSpc="1">
              <a:prstTxWarp prst="textNoShape">
                <a:avLst/>
              </a:prstTxWarp>
            </a:bodyPr>
            <a:lstStyle/>
            <a:p>
              <a:pPr marL="0" marR="0" lvl="0" indent="0" algn="l" defTabSz="913699"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FFFFFF"/>
                </a:solidFill>
                <a:effectLst/>
                <a:uLnTx/>
                <a:uFillTx/>
                <a:latin typeface="Segoe UI"/>
                <a:ea typeface="+mn-ea"/>
                <a:cs typeface="+mn-cs"/>
              </a:endParaRPr>
            </a:p>
          </p:txBody>
        </p:sp>
        <p:sp>
          <p:nvSpPr>
            <p:cNvPr id="95" name="Rectangle 21"/>
            <p:cNvSpPr>
              <a:spLocks noChangeArrowheads="1"/>
            </p:cNvSpPr>
            <p:nvPr/>
          </p:nvSpPr>
          <p:spPr bwMode="auto">
            <a:xfrm rot="16200000">
              <a:off x="5851071" y="2602346"/>
              <a:ext cx="967483" cy="263088"/>
            </a:xfrm>
            <a:prstGeom prst="rect">
              <a:avLst/>
            </a:prstGeom>
            <a:noFill/>
            <a:ln w="15875"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88" tIns="45694" rIns="91388" bIns="45694" numCol="1" anchor="t" anchorCtr="0" compatLnSpc="1">
              <a:prstTxWarp prst="textNoShape">
                <a:avLst/>
              </a:prstTxWarp>
            </a:bodyPr>
            <a:lstStyle/>
            <a:p>
              <a:pPr marL="0" marR="0" lvl="0" indent="0" algn="l" defTabSz="913699"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FFFFFF"/>
                </a:solidFill>
                <a:effectLst/>
                <a:uLnTx/>
                <a:uFillTx/>
                <a:latin typeface="Segoe UI"/>
                <a:ea typeface="+mn-ea"/>
                <a:cs typeface="+mn-cs"/>
              </a:endParaRPr>
            </a:p>
          </p:txBody>
        </p:sp>
        <p:sp>
          <p:nvSpPr>
            <p:cNvPr id="96" name="Line 30"/>
            <p:cNvSpPr>
              <a:spLocks noChangeShapeType="1"/>
            </p:cNvSpPr>
            <p:nvPr/>
          </p:nvSpPr>
          <p:spPr bwMode="auto">
            <a:xfrm rot="16200000" flipV="1">
              <a:off x="6105067" y="2328759"/>
              <a:ext cx="0" cy="218245"/>
            </a:xfrm>
            <a:prstGeom prst="line">
              <a:avLst/>
            </a:prstGeom>
            <a:noFill/>
            <a:ln w="15875"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388" tIns="45694" rIns="91388" bIns="45694" numCol="1" anchor="t" anchorCtr="0" compatLnSpc="1">
              <a:prstTxWarp prst="textNoShape">
                <a:avLst/>
              </a:prstTxWarp>
            </a:bodyPr>
            <a:lstStyle/>
            <a:p>
              <a:pPr marL="0" marR="0" lvl="0" indent="0" algn="l" defTabSz="913699"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FFFFFF"/>
                </a:solidFill>
                <a:effectLst/>
                <a:uLnTx/>
                <a:uFillTx/>
                <a:latin typeface="Segoe UI"/>
                <a:ea typeface="+mn-ea"/>
                <a:cs typeface="+mn-cs"/>
              </a:endParaRPr>
            </a:p>
          </p:txBody>
        </p:sp>
        <p:sp>
          <p:nvSpPr>
            <p:cNvPr id="97" name="Line 30"/>
            <p:cNvSpPr>
              <a:spLocks noChangeShapeType="1"/>
            </p:cNvSpPr>
            <p:nvPr/>
          </p:nvSpPr>
          <p:spPr bwMode="auto">
            <a:xfrm rot="16200000" flipV="1">
              <a:off x="6102845" y="2930500"/>
              <a:ext cx="0" cy="218245"/>
            </a:xfrm>
            <a:prstGeom prst="line">
              <a:avLst/>
            </a:prstGeom>
            <a:noFill/>
            <a:ln w="15875"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388" tIns="45694" rIns="91388" bIns="45694" numCol="1" anchor="t" anchorCtr="0" compatLnSpc="1">
              <a:prstTxWarp prst="textNoShape">
                <a:avLst/>
              </a:prstTxWarp>
            </a:bodyPr>
            <a:lstStyle/>
            <a:p>
              <a:pPr marL="0" marR="0" lvl="0" indent="0" algn="l" defTabSz="913699"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FFFFFF"/>
                </a:solidFill>
                <a:effectLst/>
                <a:uLnTx/>
                <a:uFillTx/>
                <a:latin typeface="Segoe UI"/>
                <a:ea typeface="+mn-ea"/>
                <a:cs typeface="+mn-cs"/>
              </a:endParaRPr>
            </a:p>
          </p:txBody>
        </p:sp>
        <p:sp>
          <p:nvSpPr>
            <p:cNvPr id="98" name="Line 20"/>
            <p:cNvSpPr>
              <a:spLocks noChangeShapeType="1"/>
            </p:cNvSpPr>
            <p:nvPr/>
          </p:nvSpPr>
          <p:spPr bwMode="auto">
            <a:xfrm rot="16200000" flipH="1">
              <a:off x="6123127" y="2901821"/>
              <a:ext cx="455867" cy="0"/>
            </a:xfrm>
            <a:prstGeom prst="line">
              <a:avLst/>
            </a:prstGeom>
            <a:noFill/>
            <a:ln w="15875"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388" tIns="45694" rIns="91388" bIns="45694" numCol="1" anchor="t" anchorCtr="0" compatLnSpc="1">
              <a:prstTxWarp prst="textNoShape">
                <a:avLst/>
              </a:prstTxWarp>
            </a:bodyPr>
            <a:lstStyle/>
            <a:p>
              <a:pPr marL="0" marR="0" lvl="0" indent="0" algn="l" defTabSz="913699"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FFFFFF"/>
                </a:solidFill>
                <a:effectLst/>
                <a:uLnTx/>
                <a:uFillTx/>
                <a:latin typeface="Segoe UI"/>
                <a:ea typeface="+mn-ea"/>
                <a:cs typeface="+mn-cs"/>
              </a:endParaRPr>
            </a:p>
          </p:txBody>
        </p:sp>
        <p:sp>
          <p:nvSpPr>
            <p:cNvPr id="99" name="Line 20"/>
            <p:cNvSpPr>
              <a:spLocks noChangeShapeType="1"/>
            </p:cNvSpPr>
            <p:nvPr/>
          </p:nvSpPr>
          <p:spPr bwMode="auto">
            <a:xfrm rot="16200000" flipH="1">
              <a:off x="5857484" y="2385587"/>
              <a:ext cx="27432" cy="0"/>
            </a:xfrm>
            <a:prstGeom prst="line">
              <a:avLst/>
            </a:prstGeom>
            <a:noFill/>
            <a:ln w="15875"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388" tIns="45694" rIns="91388" bIns="45694" numCol="1" anchor="t" anchorCtr="0" compatLnSpc="1">
              <a:prstTxWarp prst="textNoShape">
                <a:avLst/>
              </a:prstTxWarp>
            </a:bodyPr>
            <a:lstStyle/>
            <a:p>
              <a:pPr marL="0" marR="0" lvl="0" indent="0" algn="l" defTabSz="913699"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FFFFFF"/>
                </a:solidFill>
                <a:effectLst/>
                <a:uLnTx/>
                <a:uFillTx/>
                <a:latin typeface="Segoe UI"/>
                <a:ea typeface="+mn-ea"/>
                <a:cs typeface="+mn-cs"/>
              </a:endParaRPr>
            </a:p>
          </p:txBody>
        </p:sp>
        <p:sp>
          <p:nvSpPr>
            <p:cNvPr id="100" name="Line 20"/>
            <p:cNvSpPr>
              <a:spLocks noChangeShapeType="1"/>
            </p:cNvSpPr>
            <p:nvPr/>
          </p:nvSpPr>
          <p:spPr bwMode="auto">
            <a:xfrm rot="16200000" flipH="1">
              <a:off x="6337344" y="2385587"/>
              <a:ext cx="27432" cy="0"/>
            </a:xfrm>
            <a:prstGeom prst="line">
              <a:avLst/>
            </a:prstGeom>
            <a:noFill/>
            <a:ln w="15875"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388" tIns="45694" rIns="91388" bIns="45694" numCol="1" anchor="t" anchorCtr="0" compatLnSpc="1">
              <a:prstTxWarp prst="textNoShape">
                <a:avLst/>
              </a:prstTxWarp>
            </a:bodyPr>
            <a:lstStyle/>
            <a:p>
              <a:pPr marL="0" marR="0" lvl="0" indent="0" algn="l" defTabSz="913699"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FFFFFF"/>
                </a:solidFill>
                <a:effectLst/>
                <a:uLnTx/>
                <a:uFillTx/>
                <a:latin typeface="Segoe UI"/>
                <a:ea typeface="+mn-ea"/>
                <a:cs typeface="+mn-cs"/>
              </a:endParaRPr>
            </a:p>
          </p:txBody>
        </p:sp>
      </p:grpSp>
      <p:pic>
        <p:nvPicPr>
          <p:cNvPr id="67" name="Picture 6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2771642" y="1981455"/>
            <a:ext cx="425678" cy="425678"/>
          </a:xfrm>
          <a:prstGeom prst="rect">
            <a:avLst/>
          </a:prstGeom>
        </p:spPr>
      </p:pic>
      <p:pic>
        <p:nvPicPr>
          <p:cNvPr id="68" name="Picture 67"/>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3347224" y="1979079"/>
            <a:ext cx="489719" cy="489719"/>
          </a:xfrm>
          <a:prstGeom prst="rect">
            <a:avLst/>
          </a:prstGeom>
        </p:spPr>
      </p:pic>
      <p:pic>
        <p:nvPicPr>
          <p:cNvPr id="69" name="Picture 68"/>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3339661" y="1409777"/>
            <a:ext cx="508157" cy="508157"/>
          </a:xfrm>
          <a:prstGeom prst="rect">
            <a:avLst/>
          </a:prstGeom>
          <a:noFill/>
        </p:spPr>
      </p:pic>
      <p:sp>
        <p:nvSpPr>
          <p:cNvPr id="70" name="Freeform 69"/>
          <p:cNvSpPr>
            <a:spLocks noChangeAspect="1" noEditPoints="1"/>
          </p:cNvSpPr>
          <p:nvPr/>
        </p:nvSpPr>
        <p:spPr bwMode="auto">
          <a:xfrm>
            <a:off x="2840241" y="1432652"/>
            <a:ext cx="377288" cy="377288"/>
          </a:xfrm>
          <a:custGeom>
            <a:avLst/>
            <a:gdLst>
              <a:gd name="T0" fmla="*/ 0 w 1458"/>
              <a:gd name="T1" fmla="*/ 0 h 1456"/>
              <a:gd name="T2" fmla="*/ 688 w 1458"/>
              <a:gd name="T3" fmla="*/ 0 h 1456"/>
              <a:gd name="T4" fmla="*/ 688 w 1458"/>
              <a:gd name="T5" fmla="*/ 330 h 1456"/>
              <a:gd name="T6" fmla="*/ 587 w 1458"/>
              <a:gd name="T7" fmla="*/ 381 h 1456"/>
              <a:gd name="T8" fmla="*/ 587 w 1458"/>
              <a:gd name="T9" fmla="*/ 101 h 1456"/>
              <a:gd name="T10" fmla="*/ 101 w 1458"/>
              <a:gd name="T11" fmla="*/ 101 h 1456"/>
              <a:gd name="T12" fmla="*/ 101 w 1458"/>
              <a:gd name="T13" fmla="*/ 587 h 1456"/>
              <a:gd name="T14" fmla="*/ 259 w 1458"/>
              <a:gd name="T15" fmla="*/ 587 h 1456"/>
              <a:gd name="T16" fmla="*/ 199 w 1458"/>
              <a:gd name="T17" fmla="*/ 688 h 1456"/>
              <a:gd name="T18" fmla="*/ 0 w 1458"/>
              <a:gd name="T19" fmla="*/ 688 h 1456"/>
              <a:gd name="T20" fmla="*/ 0 w 1458"/>
              <a:gd name="T21" fmla="*/ 0 h 1456"/>
              <a:gd name="T22" fmla="*/ 770 w 1458"/>
              <a:gd name="T23" fmla="*/ 0 h 1456"/>
              <a:gd name="T24" fmla="*/ 1458 w 1458"/>
              <a:gd name="T25" fmla="*/ 0 h 1456"/>
              <a:gd name="T26" fmla="*/ 1458 w 1458"/>
              <a:gd name="T27" fmla="*/ 688 h 1456"/>
              <a:gd name="T28" fmla="*/ 1155 w 1458"/>
              <a:gd name="T29" fmla="*/ 688 h 1456"/>
              <a:gd name="T30" fmla="*/ 1155 w 1458"/>
              <a:gd name="T31" fmla="*/ 673 h 1456"/>
              <a:gd name="T32" fmla="*/ 1145 w 1458"/>
              <a:gd name="T33" fmla="*/ 587 h 1456"/>
              <a:gd name="T34" fmla="*/ 1357 w 1458"/>
              <a:gd name="T35" fmla="*/ 587 h 1456"/>
              <a:gd name="T36" fmla="*/ 1357 w 1458"/>
              <a:gd name="T37" fmla="*/ 101 h 1456"/>
              <a:gd name="T38" fmla="*/ 871 w 1458"/>
              <a:gd name="T39" fmla="*/ 101 h 1456"/>
              <a:gd name="T40" fmla="*/ 871 w 1458"/>
              <a:gd name="T41" fmla="*/ 322 h 1456"/>
              <a:gd name="T42" fmla="*/ 796 w 1458"/>
              <a:gd name="T43" fmla="*/ 314 h 1456"/>
              <a:gd name="T44" fmla="*/ 770 w 1458"/>
              <a:gd name="T45" fmla="*/ 314 h 1456"/>
              <a:gd name="T46" fmla="*/ 770 w 1458"/>
              <a:gd name="T47" fmla="*/ 0 h 1456"/>
              <a:gd name="T48" fmla="*/ 0 w 1458"/>
              <a:gd name="T49" fmla="*/ 768 h 1456"/>
              <a:gd name="T50" fmla="*/ 185 w 1458"/>
              <a:gd name="T51" fmla="*/ 768 h 1456"/>
              <a:gd name="T52" fmla="*/ 185 w 1458"/>
              <a:gd name="T53" fmla="*/ 774 h 1456"/>
              <a:gd name="T54" fmla="*/ 202 w 1458"/>
              <a:gd name="T55" fmla="*/ 869 h 1456"/>
              <a:gd name="T56" fmla="*/ 101 w 1458"/>
              <a:gd name="T57" fmla="*/ 869 h 1456"/>
              <a:gd name="T58" fmla="*/ 101 w 1458"/>
              <a:gd name="T59" fmla="*/ 1355 h 1456"/>
              <a:gd name="T60" fmla="*/ 587 w 1458"/>
              <a:gd name="T61" fmla="*/ 1355 h 1456"/>
              <a:gd name="T62" fmla="*/ 587 w 1458"/>
              <a:gd name="T63" fmla="*/ 1049 h 1456"/>
              <a:gd name="T64" fmla="*/ 688 w 1458"/>
              <a:gd name="T65" fmla="*/ 1049 h 1456"/>
              <a:gd name="T66" fmla="*/ 688 w 1458"/>
              <a:gd name="T67" fmla="*/ 1456 h 1456"/>
              <a:gd name="T68" fmla="*/ 0 w 1458"/>
              <a:gd name="T69" fmla="*/ 1456 h 1456"/>
              <a:gd name="T70" fmla="*/ 0 w 1458"/>
              <a:gd name="T71" fmla="*/ 768 h 1456"/>
              <a:gd name="T72" fmla="*/ 1243 w 1458"/>
              <a:gd name="T73" fmla="*/ 768 h 1456"/>
              <a:gd name="T74" fmla="*/ 1458 w 1458"/>
              <a:gd name="T75" fmla="*/ 768 h 1456"/>
              <a:gd name="T76" fmla="*/ 1458 w 1458"/>
              <a:gd name="T77" fmla="*/ 1456 h 1456"/>
              <a:gd name="T78" fmla="*/ 770 w 1458"/>
              <a:gd name="T79" fmla="*/ 1456 h 1456"/>
              <a:gd name="T80" fmla="*/ 770 w 1458"/>
              <a:gd name="T81" fmla="*/ 1049 h 1456"/>
              <a:gd name="T82" fmla="*/ 871 w 1458"/>
              <a:gd name="T83" fmla="*/ 1049 h 1456"/>
              <a:gd name="T84" fmla="*/ 871 w 1458"/>
              <a:gd name="T85" fmla="*/ 1355 h 1456"/>
              <a:gd name="T86" fmla="*/ 1357 w 1458"/>
              <a:gd name="T87" fmla="*/ 1355 h 1456"/>
              <a:gd name="T88" fmla="*/ 1357 w 1458"/>
              <a:gd name="T89" fmla="*/ 869 h 1456"/>
              <a:gd name="T90" fmla="*/ 1269 w 1458"/>
              <a:gd name="T91" fmla="*/ 869 h 1456"/>
              <a:gd name="T92" fmla="*/ 1269 w 1458"/>
              <a:gd name="T93" fmla="*/ 862 h 1456"/>
              <a:gd name="T94" fmla="*/ 1243 w 1458"/>
              <a:gd name="T95" fmla="*/ 768 h 1456"/>
              <a:gd name="T96" fmla="*/ 1192 w 1458"/>
              <a:gd name="T97" fmla="*/ 864 h 1456"/>
              <a:gd name="T98" fmla="*/ 1084 w 1458"/>
              <a:gd name="T99" fmla="*/ 972 h 1456"/>
              <a:gd name="T100" fmla="*/ 459 w 1458"/>
              <a:gd name="T101" fmla="*/ 972 h 1456"/>
              <a:gd name="T102" fmla="*/ 261 w 1458"/>
              <a:gd name="T103" fmla="*/ 774 h 1456"/>
              <a:gd name="T104" fmla="*/ 459 w 1458"/>
              <a:gd name="T105" fmla="*/ 576 h 1456"/>
              <a:gd name="T106" fmla="*/ 523 w 1458"/>
              <a:gd name="T107" fmla="*/ 586 h 1456"/>
              <a:gd name="T108" fmla="*/ 795 w 1458"/>
              <a:gd name="T109" fmla="*/ 387 h 1456"/>
              <a:gd name="T110" fmla="*/ 1081 w 1458"/>
              <a:gd name="T111" fmla="*/ 673 h 1456"/>
              <a:gd name="T112" fmla="*/ 1069 w 1458"/>
              <a:gd name="T113" fmla="*/ 757 h 1456"/>
              <a:gd name="T114" fmla="*/ 1084 w 1458"/>
              <a:gd name="T115" fmla="*/ 756 h 1456"/>
              <a:gd name="T116" fmla="*/ 1192 w 1458"/>
              <a:gd name="T117" fmla="*/ 864 h 1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58" h="1456">
                <a:moveTo>
                  <a:pt x="0" y="0"/>
                </a:moveTo>
                <a:cubicBezTo>
                  <a:pt x="688" y="0"/>
                  <a:pt x="688" y="0"/>
                  <a:pt x="688" y="0"/>
                </a:cubicBezTo>
                <a:cubicBezTo>
                  <a:pt x="688" y="330"/>
                  <a:pt x="688" y="330"/>
                  <a:pt x="688" y="330"/>
                </a:cubicBezTo>
                <a:cubicBezTo>
                  <a:pt x="652" y="342"/>
                  <a:pt x="618" y="359"/>
                  <a:pt x="587" y="381"/>
                </a:cubicBezTo>
                <a:cubicBezTo>
                  <a:pt x="587" y="101"/>
                  <a:pt x="587" y="101"/>
                  <a:pt x="587" y="101"/>
                </a:cubicBezTo>
                <a:cubicBezTo>
                  <a:pt x="101" y="101"/>
                  <a:pt x="101" y="101"/>
                  <a:pt x="101" y="101"/>
                </a:cubicBezTo>
                <a:cubicBezTo>
                  <a:pt x="101" y="587"/>
                  <a:pt x="101" y="587"/>
                  <a:pt x="101" y="587"/>
                </a:cubicBezTo>
                <a:cubicBezTo>
                  <a:pt x="259" y="587"/>
                  <a:pt x="259" y="587"/>
                  <a:pt x="259" y="587"/>
                </a:cubicBezTo>
                <a:cubicBezTo>
                  <a:pt x="232" y="616"/>
                  <a:pt x="211" y="650"/>
                  <a:pt x="199" y="688"/>
                </a:cubicBezTo>
                <a:cubicBezTo>
                  <a:pt x="0" y="688"/>
                  <a:pt x="0" y="688"/>
                  <a:pt x="0" y="688"/>
                </a:cubicBezTo>
                <a:cubicBezTo>
                  <a:pt x="0" y="0"/>
                  <a:pt x="0" y="0"/>
                  <a:pt x="0" y="0"/>
                </a:cubicBezTo>
                <a:moveTo>
                  <a:pt x="770" y="0"/>
                </a:moveTo>
                <a:cubicBezTo>
                  <a:pt x="1458" y="0"/>
                  <a:pt x="1458" y="0"/>
                  <a:pt x="1458" y="0"/>
                </a:cubicBezTo>
                <a:cubicBezTo>
                  <a:pt x="1458" y="688"/>
                  <a:pt x="1458" y="688"/>
                  <a:pt x="1458" y="688"/>
                </a:cubicBezTo>
                <a:cubicBezTo>
                  <a:pt x="1155" y="688"/>
                  <a:pt x="1155" y="688"/>
                  <a:pt x="1155" y="688"/>
                </a:cubicBezTo>
                <a:cubicBezTo>
                  <a:pt x="1155" y="683"/>
                  <a:pt x="1155" y="678"/>
                  <a:pt x="1155" y="673"/>
                </a:cubicBezTo>
                <a:cubicBezTo>
                  <a:pt x="1155" y="643"/>
                  <a:pt x="1151" y="614"/>
                  <a:pt x="1145" y="587"/>
                </a:cubicBezTo>
                <a:cubicBezTo>
                  <a:pt x="1357" y="587"/>
                  <a:pt x="1357" y="587"/>
                  <a:pt x="1357" y="587"/>
                </a:cubicBezTo>
                <a:cubicBezTo>
                  <a:pt x="1357" y="101"/>
                  <a:pt x="1357" y="101"/>
                  <a:pt x="1357" y="101"/>
                </a:cubicBezTo>
                <a:cubicBezTo>
                  <a:pt x="871" y="101"/>
                  <a:pt x="871" y="101"/>
                  <a:pt x="871" y="101"/>
                </a:cubicBezTo>
                <a:cubicBezTo>
                  <a:pt x="871" y="322"/>
                  <a:pt x="871" y="322"/>
                  <a:pt x="871" y="322"/>
                </a:cubicBezTo>
                <a:cubicBezTo>
                  <a:pt x="847" y="316"/>
                  <a:pt x="822" y="314"/>
                  <a:pt x="796" y="314"/>
                </a:cubicBezTo>
                <a:cubicBezTo>
                  <a:pt x="787" y="314"/>
                  <a:pt x="779" y="314"/>
                  <a:pt x="770" y="314"/>
                </a:cubicBezTo>
                <a:cubicBezTo>
                  <a:pt x="770" y="0"/>
                  <a:pt x="770" y="0"/>
                  <a:pt x="770" y="0"/>
                </a:cubicBezTo>
                <a:moveTo>
                  <a:pt x="0" y="768"/>
                </a:moveTo>
                <a:cubicBezTo>
                  <a:pt x="185" y="768"/>
                  <a:pt x="185" y="768"/>
                  <a:pt x="185" y="768"/>
                </a:cubicBezTo>
                <a:cubicBezTo>
                  <a:pt x="185" y="770"/>
                  <a:pt x="185" y="772"/>
                  <a:pt x="185" y="774"/>
                </a:cubicBezTo>
                <a:cubicBezTo>
                  <a:pt x="185" y="807"/>
                  <a:pt x="191" y="839"/>
                  <a:pt x="202" y="869"/>
                </a:cubicBezTo>
                <a:cubicBezTo>
                  <a:pt x="101" y="869"/>
                  <a:pt x="101" y="869"/>
                  <a:pt x="101" y="869"/>
                </a:cubicBezTo>
                <a:cubicBezTo>
                  <a:pt x="101" y="1355"/>
                  <a:pt x="101" y="1355"/>
                  <a:pt x="101" y="1355"/>
                </a:cubicBezTo>
                <a:cubicBezTo>
                  <a:pt x="587" y="1355"/>
                  <a:pt x="587" y="1355"/>
                  <a:pt x="587" y="1355"/>
                </a:cubicBezTo>
                <a:cubicBezTo>
                  <a:pt x="587" y="1049"/>
                  <a:pt x="587" y="1049"/>
                  <a:pt x="587" y="1049"/>
                </a:cubicBezTo>
                <a:cubicBezTo>
                  <a:pt x="688" y="1049"/>
                  <a:pt x="688" y="1049"/>
                  <a:pt x="688" y="1049"/>
                </a:cubicBezTo>
                <a:cubicBezTo>
                  <a:pt x="688" y="1456"/>
                  <a:pt x="688" y="1456"/>
                  <a:pt x="688" y="1456"/>
                </a:cubicBezTo>
                <a:cubicBezTo>
                  <a:pt x="0" y="1456"/>
                  <a:pt x="0" y="1456"/>
                  <a:pt x="0" y="1456"/>
                </a:cubicBezTo>
                <a:cubicBezTo>
                  <a:pt x="0" y="768"/>
                  <a:pt x="0" y="768"/>
                  <a:pt x="0" y="768"/>
                </a:cubicBezTo>
                <a:moveTo>
                  <a:pt x="1243" y="768"/>
                </a:moveTo>
                <a:cubicBezTo>
                  <a:pt x="1458" y="768"/>
                  <a:pt x="1458" y="768"/>
                  <a:pt x="1458" y="768"/>
                </a:cubicBezTo>
                <a:cubicBezTo>
                  <a:pt x="1458" y="1456"/>
                  <a:pt x="1458" y="1456"/>
                  <a:pt x="1458" y="1456"/>
                </a:cubicBezTo>
                <a:cubicBezTo>
                  <a:pt x="770" y="1456"/>
                  <a:pt x="770" y="1456"/>
                  <a:pt x="770" y="1456"/>
                </a:cubicBezTo>
                <a:cubicBezTo>
                  <a:pt x="770" y="1049"/>
                  <a:pt x="770" y="1049"/>
                  <a:pt x="770" y="1049"/>
                </a:cubicBezTo>
                <a:cubicBezTo>
                  <a:pt x="871" y="1049"/>
                  <a:pt x="871" y="1049"/>
                  <a:pt x="871" y="1049"/>
                </a:cubicBezTo>
                <a:cubicBezTo>
                  <a:pt x="871" y="1355"/>
                  <a:pt x="871" y="1355"/>
                  <a:pt x="871" y="1355"/>
                </a:cubicBezTo>
                <a:cubicBezTo>
                  <a:pt x="1357" y="1355"/>
                  <a:pt x="1357" y="1355"/>
                  <a:pt x="1357" y="1355"/>
                </a:cubicBezTo>
                <a:cubicBezTo>
                  <a:pt x="1357" y="869"/>
                  <a:pt x="1357" y="869"/>
                  <a:pt x="1357" y="869"/>
                </a:cubicBezTo>
                <a:cubicBezTo>
                  <a:pt x="1269" y="869"/>
                  <a:pt x="1269" y="869"/>
                  <a:pt x="1269" y="869"/>
                </a:cubicBezTo>
                <a:cubicBezTo>
                  <a:pt x="1269" y="867"/>
                  <a:pt x="1269" y="865"/>
                  <a:pt x="1269" y="862"/>
                </a:cubicBezTo>
                <a:cubicBezTo>
                  <a:pt x="1269" y="828"/>
                  <a:pt x="1260" y="796"/>
                  <a:pt x="1243" y="768"/>
                </a:cubicBezTo>
                <a:moveTo>
                  <a:pt x="1192" y="864"/>
                </a:moveTo>
                <a:cubicBezTo>
                  <a:pt x="1192" y="923"/>
                  <a:pt x="1144" y="972"/>
                  <a:pt x="1084" y="972"/>
                </a:cubicBezTo>
                <a:cubicBezTo>
                  <a:pt x="1055" y="972"/>
                  <a:pt x="488" y="972"/>
                  <a:pt x="459" y="972"/>
                </a:cubicBezTo>
                <a:cubicBezTo>
                  <a:pt x="351" y="972"/>
                  <a:pt x="261" y="883"/>
                  <a:pt x="261" y="774"/>
                </a:cubicBezTo>
                <a:cubicBezTo>
                  <a:pt x="261" y="665"/>
                  <a:pt x="351" y="576"/>
                  <a:pt x="459" y="576"/>
                </a:cubicBezTo>
                <a:cubicBezTo>
                  <a:pt x="481" y="576"/>
                  <a:pt x="503" y="579"/>
                  <a:pt x="523" y="586"/>
                </a:cubicBezTo>
                <a:cubicBezTo>
                  <a:pt x="560" y="471"/>
                  <a:pt x="669" y="387"/>
                  <a:pt x="795" y="387"/>
                </a:cubicBezTo>
                <a:cubicBezTo>
                  <a:pt x="952" y="387"/>
                  <a:pt x="1081" y="516"/>
                  <a:pt x="1081" y="673"/>
                </a:cubicBezTo>
                <a:cubicBezTo>
                  <a:pt x="1081" y="702"/>
                  <a:pt x="1077" y="730"/>
                  <a:pt x="1069" y="757"/>
                </a:cubicBezTo>
                <a:cubicBezTo>
                  <a:pt x="1074" y="756"/>
                  <a:pt x="1079" y="756"/>
                  <a:pt x="1084" y="756"/>
                </a:cubicBezTo>
                <a:cubicBezTo>
                  <a:pt x="1144" y="756"/>
                  <a:pt x="1192" y="805"/>
                  <a:pt x="1192" y="864"/>
                </a:cubicBezTo>
              </a:path>
            </a:pathLst>
          </a:custGeom>
          <a:solidFill>
            <a:srgbClr val="0079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algn="l" defTabSz="93215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FFFFFF"/>
              </a:solidFill>
              <a:effectLst/>
              <a:uLnTx/>
              <a:uFillTx/>
              <a:latin typeface="Segoe UI"/>
              <a:ea typeface="+mn-ea"/>
              <a:cs typeface="+mn-cs"/>
            </a:endParaRPr>
          </a:p>
        </p:txBody>
      </p:sp>
      <p:sp>
        <p:nvSpPr>
          <p:cNvPr id="6" name="Rectangle 5"/>
          <p:cNvSpPr/>
          <p:nvPr/>
        </p:nvSpPr>
        <p:spPr>
          <a:xfrm>
            <a:off x="2833792" y="3214098"/>
            <a:ext cx="1495148" cy="345114"/>
          </a:xfrm>
          <a:prstGeom prst="rect">
            <a:avLst/>
          </a:prstGeom>
        </p:spPr>
        <p:txBody>
          <a:bodyPr wrap="none">
            <a:spAutoFit/>
          </a:bodyPr>
          <a:lstStyle/>
          <a:p>
            <a:pPr marL="0" marR="0" lvl="0" indent="0" algn="ctr" defTabSz="931881" rtl="0" eaLnBrk="1" fontAlgn="auto" latinLnBrk="0" hangingPunct="1">
              <a:lnSpc>
                <a:spcPct val="100000"/>
              </a:lnSpc>
              <a:spcBef>
                <a:spcPts val="0"/>
              </a:spcBef>
              <a:spcAft>
                <a:spcPts val="0"/>
              </a:spcAft>
              <a:buClrTx/>
              <a:buSzTx/>
              <a:buFontTx/>
              <a:buNone/>
              <a:tabLst/>
              <a:defRPr/>
            </a:pPr>
            <a:r>
              <a:rPr kumimoji="0" lang="en-US" sz="1598" b="0" i="0" u="none" strike="noStrike" kern="1200" cap="none" spc="0" normalizeH="0" baseline="0" noProof="0">
                <a:ln>
                  <a:noFill/>
                </a:ln>
                <a:gradFill>
                  <a:gsLst>
                    <a:gs pos="0">
                      <a:srgbClr val="353535">
                        <a:lumMod val="60000"/>
                        <a:lumOff val="40000"/>
                      </a:srgbClr>
                    </a:gs>
                    <a:gs pos="100000">
                      <a:srgbClr val="353535">
                        <a:lumMod val="60000"/>
                        <a:lumOff val="40000"/>
                      </a:srgbClr>
                    </a:gs>
                  </a:gsLst>
                  <a:lin ang="0" scaled="0"/>
                </a:gradFill>
                <a:effectLst/>
                <a:uLnTx/>
                <a:uFillTx/>
                <a:latin typeface="Segoe UI"/>
                <a:ea typeface="+mn-ea"/>
                <a:cs typeface="+mn-cs"/>
              </a:rPr>
              <a:t>Azure services</a:t>
            </a:r>
          </a:p>
        </p:txBody>
      </p:sp>
      <p:pic>
        <p:nvPicPr>
          <p:cNvPr id="72" name="Picture 71"/>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2746516" y="2575797"/>
            <a:ext cx="506739" cy="506739"/>
          </a:xfrm>
          <a:prstGeom prst="rect">
            <a:avLst/>
          </a:prstGeom>
        </p:spPr>
      </p:pic>
      <p:sp>
        <p:nvSpPr>
          <p:cNvPr id="74" name="Freeform 5"/>
          <p:cNvSpPr>
            <a:spLocks noChangeAspect="1" noEditPoints="1"/>
          </p:cNvSpPr>
          <p:nvPr/>
        </p:nvSpPr>
        <p:spPr bwMode="auto">
          <a:xfrm>
            <a:off x="3965729" y="2561346"/>
            <a:ext cx="347723" cy="493542"/>
          </a:xfrm>
          <a:custGeom>
            <a:avLst/>
            <a:gdLst>
              <a:gd name="T0" fmla="*/ 64 w 88"/>
              <a:gd name="T1" fmla="*/ 30 h 126"/>
              <a:gd name="T2" fmla="*/ 64 w 88"/>
              <a:gd name="T3" fmla="*/ 11 h 126"/>
              <a:gd name="T4" fmla="*/ 64 w 88"/>
              <a:gd name="T5" fmla="*/ 50 h 126"/>
              <a:gd name="T6" fmla="*/ 69 w 88"/>
              <a:gd name="T7" fmla="*/ 56 h 126"/>
              <a:gd name="T8" fmla="*/ 88 w 88"/>
              <a:gd name="T9" fmla="*/ 30 h 126"/>
              <a:gd name="T10" fmla="*/ 69 w 88"/>
              <a:gd name="T11" fmla="*/ 5 h 126"/>
              <a:gd name="T12" fmla="*/ 69 w 88"/>
              <a:gd name="T13" fmla="*/ 56 h 126"/>
              <a:gd name="T14" fmla="*/ 30 w 88"/>
              <a:gd name="T15" fmla="*/ 44 h 126"/>
              <a:gd name="T16" fmla="*/ 30 w 88"/>
              <a:gd name="T17" fmla="*/ 17 h 126"/>
              <a:gd name="T18" fmla="*/ 16 w 88"/>
              <a:gd name="T19" fmla="*/ 30 h 126"/>
              <a:gd name="T20" fmla="*/ 19 w 88"/>
              <a:gd name="T21" fmla="*/ 56 h 126"/>
              <a:gd name="T22" fmla="*/ 19 w 88"/>
              <a:gd name="T23" fmla="*/ 5 h 126"/>
              <a:gd name="T24" fmla="*/ 0 w 88"/>
              <a:gd name="T25" fmla="*/ 30 h 126"/>
              <a:gd name="T26" fmla="*/ 19 w 88"/>
              <a:gd name="T27" fmla="*/ 56 h 126"/>
              <a:gd name="T28" fmla="*/ 32 w 88"/>
              <a:gd name="T29" fmla="*/ 30 h 126"/>
              <a:gd name="T30" fmla="*/ 56 w 88"/>
              <a:gd name="T31" fmla="*/ 30 h 126"/>
              <a:gd name="T32" fmla="*/ 84 w 88"/>
              <a:gd name="T33" fmla="*/ 113 h 126"/>
              <a:gd name="T34" fmla="*/ 69 w 88"/>
              <a:gd name="T35" fmla="*/ 98 h 126"/>
              <a:gd name="T36" fmla="*/ 48 w 88"/>
              <a:gd name="T37" fmla="*/ 126 h 126"/>
              <a:gd name="T38" fmla="*/ 40 w 88"/>
              <a:gd name="T39" fmla="*/ 109 h 126"/>
              <a:gd name="T40" fmla="*/ 12 w 88"/>
              <a:gd name="T41" fmla="*/ 120 h 126"/>
              <a:gd name="T42" fmla="*/ 36 w 88"/>
              <a:gd name="T43" fmla="*/ 39 h 126"/>
              <a:gd name="T44" fmla="*/ 56 w 88"/>
              <a:gd name="T45" fmla="*/ 68 h 126"/>
              <a:gd name="T46" fmla="*/ 48 w 88"/>
              <a:gd name="T47" fmla="*/ 72 h 126"/>
              <a:gd name="T48" fmla="*/ 32 w 88"/>
              <a:gd name="T49" fmla="*/ 68 h 126"/>
              <a:gd name="T50" fmla="*/ 40 w 88"/>
              <a:gd name="T51" fmla="*/ 49 h 126"/>
              <a:gd name="T52" fmla="*/ 40 w 88"/>
              <a:gd name="T53" fmla="*/ 81 h 126"/>
              <a:gd name="T54" fmla="*/ 23 w 88"/>
              <a:gd name="T55" fmla="*/ 92 h 126"/>
              <a:gd name="T56" fmla="*/ 66 w 88"/>
              <a:gd name="T57" fmla="*/ 91 h 126"/>
              <a:gd name="T58" fmla="*/ 48 w 88"/>
              <a:gd name="T59" fmla="*/ 81 h 126"/>
              <a:gd name="T60" fmla="*/ 66 w 88"/>
              <a:gd name="T61" fmla="*/ 91 h 126"/>
              <a:gd name="T62" fmla="*/ 44 w 88"/>
              <a:gd name="T63" fmla="*/ 34 h 126"/>
              <a:gd name="T64" fmla="*/ 44 w 88"/>
              <a:gd name="T65" fmla="*/ 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8" h="126">
                <a:moveTo>
                  <a:pt x="58" y="44"/>
                </a:moveTo>
                <a:cubicBezTo>
                  <a:pt x="62" y="40"/>
                  <a:pt x="64" y="36"/>
                  <a:pt x="64" y="30"/>
                </a:cubicBezTo>
                <a:cubicBezTo>
                  <a:pt x="64" y="25"/>
                  <a:pt x="62" y="20"/>
                  <a:pt x="58" y="17"/>
                </a:cubicBezTo>
                <a:cubicBezTo>
                  <a:pt x="64" y="11"/>
                  <a:pt x="64" y="11"/>
                  <a:pt x="64" y="11"/>
                </a:cubicBezTo>
                <a:cubicBezTo>
                  <a:pt x="69" y="16"/>
                  <a:pt x="72" y="23"/>
                  <a:pt x="72" y="30"/>
                </a:cubicBezTo>
                <a:cubicBezTo>
                  <a:pt x="72" y="38"/>
                  <a:pt x="69" y="45"/>
                  <a:pt x="64" y="50"/>
                </a:cubicBezTo>
                <a:lnTo>
                  <a:pt x="58" y="44"/>
                </a:lnTo>
                <a:close/>
                <a:moveTo>
                  <a:pt x="69" y="56"/>
                </a:moveTo>
                <a:cubicBezTo>
                  <a:pt x="75" y="61"/>
                  <a:pt x="75" y="61"/>
                  <a:pt x="75" y="61"/>
                </a:cubicBezTo>
                <a:cubicBezTo>
                  <a:pt x="83" y="53"/>
                  <a:pt x="88" y="42"/>
                  <a:pt x="88" y="30"/>
                </a:cubicBezTo>
                <a:cubicBezTo>
                  <a:pt x="88" y="19"/>
                  <a:pt x="83" y="8"/>
                  <a:pt x="75" y="0"/>
                </a:cubicBezTo>
                <a:cubicBezTo>
                  <a:pt x="69" y="5"/>
                  <a:pt x="69" y="5"/>
                  <a:pt x="69" y="5"/>
                </a:cubicBezTo>
                <a:cubicBezTo>
                  <a:pt x="76" y="12"/>
                  <a:pt x="80" y="21"/>
                  <a:pt x="80" y="30"/>
                </a:cubicBezTo>
                <a:cubicBezTo>
                  <a:pt x="80" y="40"/>
                  <a:pt x="76" y="49"/>
                  <a:pt x="69" y="56"/>
                </a:cubicBezTo>
                <a:close/>
                <a:moveTo>
                  <a:pt x="24" y="50"/>
                </a:moveTo>
                <a:cubicBezTo>
                  <a:pt x="30" y="44"/>
                  <a:pt x="30" y="44"/>
                  <a:pt x="30" y="44"/>
                </a:cubicBezTo>
                <a:cubicBezTo>
                  <a:pt x="26" y="40"/>
                  <a:pt x="24" y="36"/>
                  <a:pt x="24" y="30"/>
                </a:cubicBezTo>
                <a:cubicBezTo>
                  <a:pt x="24" y="25"/>
                  <a:pt x="26" y="20"/>
                  <a:pt x="30" y="17"/>
                </a:cubicBezTo>
                <a:cubicBezTo>
                  <a:pt x="24" y="11"/>
                  <a:pt x="24" y="11"/>
                  <a:pt x="24" y="11"/>
                </a:cubicBezTo>
                <a:cubicBezTo>
                  <a:pt x="19" y="16"/>
                  <a:pt x="16" y="23"/>
                  <a:pt x="16" y="30"/>
                </a:cubicBezTo>
                <a:cubicBezTo>
                  <a:pt x="16" y="38"/>
                  <a:pt x="19" y="45"/>
                  <a:pt x="24" y="50"/>
                </a:cubicBezTo>
                <a:close/>
                <a:moveTo>
                  <a:pt x="19" y="56"/>
                </a:moveTo>
                <a:cubicBezTo>
                  <a:pt x="12" y="49"/>
                  <a:pt x="8" y="40"/>
                  <a:pt x="8" y="30"/>
                </a:cubicBezTo>
                <a:cubicBezTo>
                  <a:pt x="8" y="21"/>
                  <a:pt x="12" y="12"/>
                  <a:pt x="19" y="5"/>
                </a:cubicBezTo>
                <a:cubicBezTo>
                  <a:pt x="13" y="0"/>
                  <a:pt x="13" y="0"/>
                  <a:pt x="13" y="0"/>
                </a:cubicBezTo>
                <a:cubicBezTo>
                  <a:pt x="5" y="8"/>
                  <a:pt x="0" y="19"/>
                  <a:pt x="0" y="30"/>
                </a:cubicBezTo>
                <a:cubicBezTo>
                  <a:pt x="0" y="42"/>
                  <a:pt x="5" y="53"/>
                  <a:pt x="13" y="61"/>
                </a:cubicBezTo>
                <a:lnTo>
                  <a:pt x="19" y="56"/>
                </a:lnTo>
                <a:close/>
                <a:moveTo>
                  <a:pt x="36" y="39"/>
                </a:moveTo>
                <a:cubicBezTo>
                  <a:pt x="33" y="37"/>
                  <a:pt x="32" y="34"/>
                  <a:pt x="32" y="30"/>
                </a:cubicBezTo>
                <a:cubicBezTo>
                  <a:pt x="32" y="24"/>
                  <a:pt x="37" y="18"/>
                  <a:pt x="44" y="18"/>
                </a:cubicBezTo>
                <a:cubicBezTo>
                  <a:pt x="51" y="18"/>
                  <a:pt x="56" y="24"/>
                  <a:pt x="56" y="30"/>
                </a:cubicBezTo>
                <a:cubicBezTo>
                  <a:pt x="56" y="34"/>
                  <a:pt x="55" y="37"/>
                  <a:pt x="53" y="39"/>
                </a:cubicBezTo>
                <a:cubicBezTo>
                  <a:pt x="84" y="113"/>
                  <a:pt x="84" y="113"/>
                  <a:pt x="84" y="113"/>
                </a:cubicBezTo>
                <a:cubicBezTo>
                  <a:pt x="76" y="116"/>
                  <a:pt x="76" y="116"/>
                  <a:pt x="76" y="116"/>
                </a:cubicBezTo>
                <a:cubicBezTo>
                  <a:pt x="69" y="98"/>
                  <a:pt x="69" y="98"/>
                  <a:pt x="69" y="98"/>
                </a:cubicBezTo>
                <a:cubicBezTo>
                  <a:pt x="48" y="109"/>
                  <a:pt x="48" y="109"/>
                  <a:pt x="48" y="109"/>
                </a:cubicBezTo>
                <a:cubicBezTo>
                  <a:pt x="48" y="126"/>
                  <a:pt x="48" y="126"/>
                  <a:pt x="48" y="126"/>
                </a:cubicBezTo>
                <a:cubicBezTo>
                  <a:pt x="40" y="126"/>
                  <a:pt x="40" y="126"/>
                  <a:pt x="40" y="126"/>
                </a:cubicBezTo>
                <a:cubicBezTo>
                  <a:pt x="40" y="109"/>
                  <a:pt x="40" y="109"/>
                  <a:pt x="40" y="109"/>
                </a:cubicBezTo>
                <a:cubicBezTo>
                  <a:pt x="20" y="99"/>
                  <a:pt x="20" y="99"/>
                  <a:pt x="20" y="99"/>
                </a:cubicBezTo>
                <a:cubicBezTo>
                  <a:pt x="12" y="120"/>
                  <a:pt x="12" y="120"/>
                  <a:pt x="12" y="120"/>
                </a:cubicBezTo>
                <a:cubicBezTo>
                  <a:pt x="4" y="117"/>
                  <a:pt x="4" y="117"/>
                  <a:pt x="4" y="117"/>
                </a:cubicBezTo>
                <a:lnTo>
                  <a:pt x="36" y="39"/>
                </a:lnTo>
                <a:close/>
                <a:moveTo>
                  <a:pt x="48" y="72"/>
                </a:moveTo>
                <a:cubicBezTo>
                  <a:pt x="56" y="68"/>
                  <a:pt x="56" y="68"/>
                  <a:pt x="56" y="68"/>
                </a:cubicBezTo>
                <a:cubicBezTo>
                  <a:pt x="48" y="49"/>
                  <a:pt x="48" y="49"/>
                  <a:pt x="48" y="49"/>
                </a:cubicBezTo>
                <a:lnTo>
                  <a:pt x="48" y="72"/>
                </a:lnTo>
                <a:close/>
                <a:moveTo>
                  <a:pt x="40" y="49"/>
                </a:moveTo>
                <a:cubicBezTo>
                  <a:pt x="32" y="68"/>
                  <a:pt x="32" y="68"/>
                  <a:pt x="32" y="68"/>
                </a:cubicBezTo>
                <a:cubicBezTo>
                  <a:pt x="40" y="72"/>
                  <a:pt x="40" y="72"/>
                  <a:pt x="40" y="72"/>
                </a:cubicBezTo>
                <a:lnTo>
                  <a:pt x="40" y="49"/>
                </a:lnTo>
                <a:close/>
                <a:moveTo>
                  <a:pt x="40" y="100"/>
                </a:moveTo>
                <a:cubicBezTo>
                  <a:pt x="40" y="81"/>
                  <a:pt x="40" y="81"/>
                  <a:pt x="40" y="81"/>
                </a:cubicBezTo>
                <a:cubicBezTo>
                  <a:pt x="29" y="76"/>
                  <a:pt x="29" y="76"/>
                  <a:pt x="29" y="76"/>
                </a:cubicBezTo>
                <a:cubicBezTo>
                  <a:pt x="23" y="92"/>
                  <a:pt x="23" y="92"/>
                  <a:pt x="23" y="92"/>
                </a:cubicBezTo>
                <a:lnTo>
                  <a:pt x="40" y="100"/>
                </a:lnTo>
                <a:close/>
                <a:moveTo>
                  <a:pt x="66" y="91"/>
                </a:moveTo>
                <a:cubicBezTo>
                  <a:pt x="59" y="75"/>
                  <a:pt x="59" y="75"/>
                  <a:pt x="59" y="75"/>
                </a:cubicBezTo>
                <a:cubicBezTo>
                  <a:pt x="48" y="81"/>
                  <a:pt x="48" y="81"/>
                  <a:pt x="48" y="81"/>
                </a:cubicBezTo>
                <a:cubicBezTo>
                  <a:pt x="48" y="100"/>
                  <a:pt x="48" y="100"/>
                  <a:pt x="48" y="100"/>
                </a:cubicBezTo>
                <a:lnTo>
                  <a:pt x="66" y="91"/>
                </a:lnTo>
                <a:close/>
                <a:moveTo>
                  <a:pt x="40" y="30"/>
                </a:moveTo>
                <a:cubicBezTo>
                  <a:pt x="40" y="33"/>
                  <a:pt x="42" y="34"/>
                  <a:pt x="44" y="34"/>
                </a:cubicBezTo>
                <a:cubicBezTo>
                  <a:pt x="46" y="34"/>
                  <a:pt x="48" y="33"/>
                  <a:pt x="48" y="30"/>
                </a:cubicBezTo>
                <a:cubicBezTo>
                  <a:pt x="48" y="28"/>
                  <a:pt x="46" y="26"/>
                  <a:pt x="44" y="26"/>
                </a:cubicBezTo>
                <a:cubicBezTo>
                  <a:pt x="42" y="26"/>
                  <a:pt x="40" y="28"/>
                  <a:pt x="40" y="30"/>
                </a:cubicBezTo>
                <a:close/>
              </a:path>
            </a:pathLst>
          </a:custGeom>
          <a:solidFill>
            <a:srgbClr val="0079D6"/>
          </a:solidFill>
          <a:ln>
            <a:noFill/>
          </a:ln>
        </p:spPr>
        <p:txBody>
          <a:bodyPr vert="horz" wrap="square" lIns="91401" tIns="45700" rIns="91401" bIns="45700" numCol="1" anchor="t" anchorCtr="0" compatLnSpc="1">
            <a:prstTxWarp prst="textNoShape">
              <a:avLst/>
            </a:prstTxWarp>
          </a:bodyPr>
          <a:lstStyle/>
          <a:p>
            <a:pPr marL="0" marR="0" lvl="0" indent="0" algn="l" defTabSz="93215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FFFFFF"/>
              </a:solidFill>
              <a:effectLst/>
              <a:uLnTx/>
              <a:uFillTx/>
              <a:latin typeface="Segoe UI"/>
              <a:ea typeface="+mn-ea"/>
              <a:cs typeface="+mn-cs"/>
            </a:endParaRPr>
          </a:p>
        </p:txBody>
      </p:sp>
      <p:sp>
        <p:nvSpPr>
          <p:cNvPr id="75" name="Freeform 9"/>
          <p:cNvSpPr>
            <a:spLocks noChangeAspect="1" noEditPoints="1"/>
          </p:cNvSpPr>
          <p:nvPr/>
        </p:nvSpPr>
        <p:spPr bwMode="auto">
          <a:xfrm>
            <a:off x="3966022" y="2008234"/>
            <a:ext cx="395377" cy="395377"/>
          </a:xfrm>
          <a:custGeom>
            <a:avLst/>
            <a:gdLst>
              <a:gd name="T0" fmla="*/ 134 w 268"/>
              <a:gd name="T1" fmla="*/ 0 h 268"/>
              <a:gd name="T2" fmla="*/ 40 w 268"/>
              <a:gd name="T3" fmla="*/ 59 h 268"/>
              <a:gd name="T4" fmla="*/ 0 w 268"/>
              <a:gd name="T5" fmla="*/ 59 h 268"/>
              <a:gd name="T6" fmla="*/ 0 w 268"/>
              <a:gd name="T7" fmla="*/ 268 h 268"/>
              <a:gd name="T8" fmla="*/ 268 w 268"/>
              <a:gd name="T9" fmla="*/ 268 h 268"/>
              <a:gd name="T10" fmla="*/ 268 w 268"/>
              <a:gd name="T11" fmla="*/ 59 h 268"/>
              <a:gd name="T12" fmla="*/ 228 w 268"/>
              <a:gd name="T13" fmla="*/ 59 h 268"/>
              <a:gd name="T14" fmla="*/ 134 w 268"/>
              <a:gd name="T15" fmla="*/ 0 h 268"/>
              <a:gd name="T16" fmla="*/ 50 w 268"/>
              <a:gd name="T17" fmla="*/ 84 h 268"/>
              <a:gd name="T18" fmla="*/ 126 w 268"/>
              <a:gd name="T19" fmla="*/ 138 h 268"/>
              <a:gd name="T20" fmla="*/ 126 w 268"/>
              <a:gd name="T21" fmla="*/ 212 h 268"/>
              <a:gd name="T22" fmla="*/ 50 w 268"/>
              <a:gd name="T23" fmla="*/ 159 h 268"/>
              <a:gd name="T24" fmla="*/ 50 w 268"/>
              <a:gd name="T25" fmla="*/ 84 h 268"/>
              <a:gd name="T26" fmla="*/ 142 w 268"/>
              <a:gd name="T27" fmla="*/ 138 h 268"/>
              <a:gd name="T28" fmla="*/ 218 w 268"/>
              <a:gd name="T29" fmla="*/ 84 h 268"/>
              <a:gd name="T30" fmla="*/ 218 w 268"/>
              <a:gd name="T31" fmla="*/ 159 h 268"/>
              <a:gd name="T32" fmla="*/ 142 w 268"/>
              <a:gd name="T33" fmla="*/ 212 h 268"/>
              <a:gd name="T34" fmla="*/ 142 w 268"/>
              <a:gd name="T35" fmla="*/ 138 h 268"/>
              <a:gd name="T36" fmla="*/ 212 w 268"/>
              <a:gd name="T37" fmla="*/ 69 h 268"/>
              <a:gd name="T38" fmla="*/ 134 w 268"/>
              <a:gd name="T39" fmla="*/ 124 h 268"/>
              <a:gd name="T40" fmla="*/ 56 w 268"/>
              <a:gd name="T41" fmla="*/ 69 h 268"/>
              <a:gd name="T42" fmla="*/ 134 w 268"/>
              <a:gd name="T43" fmla="*/ 19 h 268"/>
              <a:gd name="T44" fmla="*/ 212 w 268"/>
              <a:gd name="T45" fmla="*/ 69 h 268"/>
              <a:gd name="T46" fmla="*/ 251 w 268"/>
              <a:gd name="T47" fmla="*/ 251 h 268"/>
              <a:gd name="T48" fmla="*/ 17 w 268"/>
              <a:gd name="T49" fmla="*/ 251 h 268"/>
              <a:gd name="T50" fmla="*/ 17 w 268"/>
              <a:gd name="T51" fmla="*/ 75 h 268"/>
              <a:gd name="T52" fmla="*/ 33 w 268"/>
              <a:gd name="T53" fmla="*/ 75 h 268"/>
              <a:gd name="T54" fmla="*/ 33 w 268"/>
              <a:gd name="T55" fmla="*/ 168 h 268"/>
              <a:gd name="T56" fmla="*/ 134 w 268"/>
              <a:gd name="T57" fmla="*/ 237 h 268"/>
              <a:gd name="T58" fmla="*/ 235 w 268"/>
              <a:gd name="T59" fmla="*/ 168 h 268"/>
              <a:gd name="T60" fmla="*/ 235 w 268"/>
              <a:gd name="T61" fmla="*/ 75 h 268"/>
              <a:gd name="T62" fmla="*/ 251 w 268"/>
              <a:gd name="T63" fmla="*/ 75 h 268"/>
              <a:gd name="T64" fmla="*/ 251 w 268"/>
              <a:gd name="T65" fmla="*/ 251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8" h="268">
                <a:moveTo>
                  <a:pt x="134" y="0"/>
                </a:moveTo>
                <a:lnTo>
                  <a:pt x="40" y="59"/>
                </a:lnTo>
                <a:lnTo>
                  <a:pt x="0" y="59"/>
                </a:lnTo>
                <a:lnTo>
                  <a:pt x="0" y="268"/>
                </a:lnTo>
                <a:lnTo>
                  <a:pt x="268" y="268"/>
                </a:lnTo>
                <a:lnTo>
                  <a:pt x="268" y="59"/>
                </a:lnTo>
                <a:lnTo>
                  <a:pt x="228" y="59"/>
                </a:lnTo>
                <a:lnTo>
                  <a:pt x="134" y="0"/>
                </a:lnTo>
                <a:close/>
                <a:moveTo>
                  <a:pt x="50" y="84"/>
                </a:moveTo>
                <a:lnTo>
                  <a:pt x="126" y="138"/>
                </a:lnTo>
                <a:lnTo>
                  <a:pt x="126" y="212"/>
                </a:lnTo>
                <a:lnTo>
                  <a:pt x="50" y="159"/>
                </a:lnTo>
                <a:lnTo>
                  <a:pt x="50" y="84"/>
                </a:lnTo>
                <a:close/>
                <a:moveTo>
                  <a:pt x="142" y="138"/>
                </a:moveTo>
                <a:lnTo>
                  <a:pt x="218" y="84"/>
                </a:lnTo>
                <a:lnTo>
                  <a:pt x="218" y="159"/>
                </a:lnTo>
                <a:lnTo>
                  <a:pt x="142" y="212"/>
                </a:lnTo>
                <a:lnTo>
                  <a:pt x="142" y="138"/>
                </a:lnTo>
                <a:close/>
                <a:moveTo>
                  <a:pt x="212" y="69"/>
                </a:moveTo>
                <a:lnTo>
                  <a:pt x="134" y="124"/>
                </a:lnTo>
                <a:lnTo>
                  <a:pt x="56" y="69"/>
                </a:lnTo>
                <a:lnTo>
                  <a:pt x="134" y="19"/>
                </a:lnTo>
                <a:lnTo>
                  <a:pt x="212" y="69"/>
                </a:lnTo>
                <a:close/>
                <a:moveTo>
                  <a:pt x="251" y="251"/>
                </a:moveTo>
                <a:lnTo>
                  <a:pt x="17" y="251"/>
                </a:lnTo>
                <a:lnTo>
                  <a:pt x="17" y="75"/>
                </a:lnTo>
                <a:lnTo>
                  <a:pt x="33" y="75"/>
                </a:lnTo>
                <a:lnTo>
                  <a:pt x="33" y="168"/>
                </a:lnTo>
                <a:lnTo>
                  <a:pt x="134" y="237"/>
                </a:lnTo>
                <a:lnTo>
                  <a:pt x="235" y="168"/>
                </a:lnTo>
                <a:lnTo>
                  <a:pt x="235" y="75"/>
                </a:lnTo>
                <a:lnTo>
                  <a:pt x="251" y="75"/>
                </a:lnTo>
                <a:lnTo>
                  <a:pt x="251" y="251"/>
                </a:lnTo>
                <a:close/>
              </a:path>
            </a:pathLst>
          </a:custGeom>
          <a:solidFill>
            <a:srgbClr val="0079D6"/>
          </a:solidFill>
          <a:ln>
            <a:noFill/>
          </a:ln>
        </p:spPr>
        <p:txBody>
          <a:bodyPr vert="horz" wrap="square" lIns="91401" tIns="45700" rIns="91401" bIns="45700" numCol="1" anchor="t" anchorCtr="0" compatLnSpc="1">
            <a:prstTxWarp prst="textNoShape">
              <a:avLst/>
            </a:prstTxWarp>
          </a:bodyPr>
          <a:lstStyle/>
          <a:p>
            <a:pPr marL="0" marR="0" lvl="0" indent="0" algn="l" defTabSz="93215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FFFFFF"/>
              </a:solidFill>
              <a:effectLst/>
              <a:uLnTx/>
              <a:uFillTx/>
              <a:latin typeface="Segoe UI"/>
              <a:ea typeface="+mn-ea"/>
              <a:cs typeface="+mn-cs"/>
            </a:endParaRPr>
          </a:p>
        </p:txBody>
      </p:sp>
      <p:grpSp>
        <p:nvGrpSpPr>
          <p:cNvPr id="71" name="Group 70"/>
          <p:cNvGrpSpPr/>
          <p:nvPr/>
        </p:nvGrpSpPr>
        <p:grpSpPr>
          <a:xfrm>
            <a:off x="5295808" y="857757"/>
            <a:ext cx="1362902" cy="830492"/>
            <a:chOff x="2559479" y="1048889"/>
            <a:chExt cx="1255713" cy="765175"/>
          </a:xfrm>
          <a:solidFill>
            <a:schemeClr val="accent1"/>
          </a:solidFill>
        </p:grpSpPr>
        <p:sp>
          <p:nvSpPr>
            <p:cNvPr id="73" name="Freeform 5"/>
            <p:cNvSpPr>
              <a:spLocks noEditPoints="1"/>
            </p:cNvSpPr>
            <p:nvPr/>
          </p:nvSpPr>
          <p:spPr bwMode="auto">
            <a:xfrm>
              <a:off x="2559479" y="1048889"/>
              <a:ext cx="1255713" cy="765175"/>
            </a:xfrm>
            <a:custGeom>
              <a:avLst/>
              <a:gdLst>
                <a:gd name="T0" fmla="*/ 283 w 308"/>
                <a:gd name="T1" fmla="*/ 86 h 185"/>
                <a:gd name="T2" fmla="*/ 204 w 308"/>
                <a:gd name="T3" fmla="*/ 32 h 185"/>
                <a:gd name="T4" fmla="*/ 97 w 308"/>
                <a:gd name="T5" fmla="*/ 58 h 185"/>
                <a:gd name="T6" fmla="*/ 53 w 308"/>
                <a:gd name="T7" fmla="*/ 78 h 185"/>
                <a:gd name="T8" fmla="*/ 50 w 308"/>
                <a:gd name="T9" fmla="*/ 185 h 185"/>
                <a:gd name="T10" fmla="*/ 273 w 308"/>
                <a:gd name="T11" fmla="*/ 182 h 185"/>
                <a:gd name="T12" fmla="*/ 283 w 308"/>
                <a:gd name="T13" fmla="*/ 92 h 185"/>
                <a:gd name="T14" fmla="*/ 93 w 308"/>
                <a:gd name="T15" fmla="*/ 130 h 185"/>
                <a:gd name="T16" fmla="*/ 65 w 308"/>
                <a:gd name="T17" fmla="*/ 145 h 185"/>
                <a:gd name="T18" fmla="*/ 78 w 308"/>
                <a:gd name="T19" fmla="*/ 92 h 185"/>
                <a:gd name="T20" fmla="*/ 105 w 308"/>
                <a:gd name="T21" fmla="*/ 145 h 185"/>
                <a:gd name="T22" fmla="*/ 141 w 308"/>
                <a:gd name="T23" fmla="*/ 109 h 185"/>
                <a:gd name="T24" fmla="*/ 141 w 308"/>
                <a:gd name="T25" fmla="*/ 140 h 185"/>
                <a:gd name="T26" fmla="*/ 110 w 308"/>
                <a:gd name="T27" fmla="*/ 145 h 185"/>
                <a:gd name="T28" fmla="*/ 132 w 308"/>
                <a:gd name="T29" fmla="*/ 113 h 185"/>
                <a:gd name="T30" fmla="*/ 112 w 308"/>
                <a:gd name="T31" fmla="*/ 107 h 185"/>
                <a:gd name="T32" fmla="*/ 141 w 308"/>
                <a:gd name="T33" fmla="*/ 109 h 185"/>
                <a:gd name="T34" fmla="*/ 173 w 308"/>
                <a:gd name="T35" fmla="*/ 145 h 185"/>
                <a:gd name="T36" fmla="*/ 173 w 308"/>
                <a:gd name="T37" fmla="*/ 139 h 185"/>
                <a:gd name="T38" fmla="*/ 148 w 308"/>
                <a:gd name="T39" fmla="*/ 130 h 185"/>
                <a:gd name="T40" fmla="*/ 154 w 308"/>
                <a:gd name="T41" fmla="*/ 107 h 185"/>
                <a:gd name="T42" fmla="*/ 163 w 308"/>
                <a:gd name="T43" fmla="*/ 141 h 185"/>
                <a:gd name="T44" fmla="*/ 173 w 308"/>
                <a:gd name="T45" fmla="*/ 129 h 185"/>
                <a:gd name="T46" fmla="*/ 180 w 308"/>
                <a:gd name="T47" fmla="*/ 107 h 185"/>
                <a:gd name="T48" fmla="*/ 211 w 308"/>
                <a:gd name="T49" fmla="*/ 114 h 185"/>
                <a:gd name="T50" fmla="*/ 200 w 308"/>
                <a:gd name="T51" fmla="*/ 116 h 185"/>
                <a:gd name="T52" fmla="*/ 197 w 308"/>
                <a:gd name="T53" fmla="*/ 145 h 185"/>
                <a:gd name="T54" fmla="*/ 191 w 308"/>
                <a:gd name="T55" fmla="*/ 107 h 185"/>
                <a:gd name="T56" fmla="*/ 197 w 308"/>
                <a:gd name="T57" fmla="*/ 115 h 185"/>
                <a:gd name="T58" fmla="*/ 201 w 308"/>
                <a:gd name="T59" fmla="*/ 109 h 185"/>
                <a:gd name="T60" fmla="*/ 211 w 308"/>
                <a:gd name="T61" fmla="*/ 107 h 185"/>
                <a:gd name="T62" fmla="*/ 248 w 308"/>
                <a:gd name="T63" fmla="*/ 128 h 185"/>
                <a:gd name="T64" fmla="*/ 224 w 308"/>
                <a:gd name="T65" fmla="*/ 138 h 185"/>
                <a:gd name="T66" fmla="*/ 245 w 308"/>
                <a:gd name="T67" fmla="*/ 137 h 185"/>
                <a:gd name="T68" fmla="*/ 232 w 308"/>
                <a:gd name="T69" fmla="*/ 146 h 185"/>
                <a:gd name="T70" fmla="*/ 215 w 308"/>
                <a:gd name="T71" fmla="*/ 127 h 185"/>
                <a:gd name="T72" fmla="*/ 232 w 308"/>
                <a:gd name="T73" fmla="*/ 106 h 185"/>
                <a:gd name="T74" fmla="*/ 248 w 308"/>
                <a:gd name="T75" fmla="*/ 12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8" h="185">
                  <a:moveTo>
                    <a:pt x="283" y="92"/>
                  </a:moveTo>
                  <a:cubicBezTo>
                    <a:pt x="283" y="90"/>
                    <a:pt x="283" y="89"/>
                    <a:pt x="283" y="86"/>
                  </a:cubicBezTo>
                  <a:cubicBezTo>
                    <a:pt x="283" y="53"/>
                    <a:pt x="259" y="26"/>
                    <a:pt x="227" y="26"/>
                  </a:cubicBezTo>
                  <a:cubicBezTo>
                    <a:pt x="220" y="26"/>
                    <a:pt x="211" y="28"/>
                    <a:pt x="204" y="32"/>
                  </a:cubicBezTo>
                  <a:cubicBezTo>
                    <a:pt x="194" y="12"/>
                    <a:pt x="175" y="0"/>
                    <a:pt x="154" y="0"/>
                  </a:cubicBezTo>
                  <a:cubicBezTo>
                    <a:pt x="123" y="0"/>
                    <a:pt x="99" y="25"/>
                    <a:pt x="97" y="58"/>
                  </a:cubicBezTo>
                  <a:cubicBezTo>
                    <a:pt x="94" y="57"/>
                    <a:pt x="92" y="57"/>
                    <a:pt x="89" y="57"/>
                  </a:cubicBezTo>
                  <a:cubicBezTo>
                    <a:pt x="75" y="57"/>
                    <a:pt x="61" y="64"/>
                    <a:pt x="53" y="78"/>
                  </a:cubicBezTo>
                  <a:cubicBezTo>
                    <a:pt x="25" y="75"/>
                    <a:pt x="0" y="100"/>
                    <a:pt x="0" y="130"/>
                  </a:cubicBezTo>
                  <a:cubicBezTo>
                    <a:pt x="0" y="160"/>
                    <a:pt x="22" y="185"/>
                    <a:pt x="50" y="185"/>
                  </a:cubicBezTo>
                  <a:cubicBezTo>
                    <a:pt x="266" y="185"/>
                    <a:pt x="266" y="185"/>
                    <a:pt x="266" y="185"/>
                  </a:cubicBezTo>
                  <a:cubicBezTo>
                    <a:pt x="273" y="182"/>
                    <a:pt x="273" y="182"/>
                    <a:pt x="273" y="182"/>
                  </a:cubicBezTo>
                  <a:cubicBezTo>
                    <a:pt x="293" y="177"/>
                    <a:pt x="308" y="158"/>
                    <a:pt x="308" y="135"/>
                  </a:cubicBezTo>
                  <a:cubicBezTo>
                    <a:pt x="308" y="117"/>
                    <a:pt x="298" y="101"/>
                    <a:pt x="283" y="92"/>
                  </a:cubicBezTo>
                  <a:close/>
                  <a:moveTo>
                    <a:pt x="98" y="145"/>
                  </a:moveTo>
                  <a:cubicBezTo>
                    <a:pt x="93" y="130"/>
                    <a:pt x="93" y="130"/>
                    <a:pt x="93" y="130"/>
                  </a:cubicBezTo>
                  <a:cubicBezTo>
                    <a:pt x="70" y="130"/>
                    <a:pt x="70" y="130"/>
                    <a:pt x="70" y="130"/>
                  </a:cubicBezTo>
                  <a:cubicBezTo>
                    <a:pt x="65" y="145"/>
                    <a:pt x="65" y="145"/>
                    <a:pt x="65" y="145"/>
                  </a:cubicBezTo>
                  <a:cubicBezTo>
                    <a:pt x="58" y="145"/>
                    <a:pt x="58" y="145"/>
                    <a:pt x="58" y="145"/>
                  </a:cubicBezTo>
                  <a:cubicBezTo>
                    <a:pt x="78" y="92"/>
                    <a:pt x="78" y="92"/>
                    <a:pt x="78" y="92"/>
                  </a:cubicBezTo>
                  <a:cubicBezTo>
                    <a:pt x="85" y="92"/>
                    <a:pt x="85" y="92"/>
                    <a:pt x="85" y="92"/>
                  </a:cubicBezTo>
                  <a:cubicBezTo>
                    <a:pt x="105" y="145"/>
                    <a:pt x="105" y="145"/>
                    <a:pt x="105" y="145"/>
                  </a:cubicBezTo>
                  <a:lnTo>
                    <a:pt x="98" y="145"/>
                  </a:lnTo>
                  <a:close/>
                  <a:moveTo>
                    <a:pt x="141" y="109"/>
                  </a:moveTo>
                  <a:cubicBezTo>
                    <a:pt x="119" y="140"/>
                    <a:pt x="119" y="140"/>
                    <a:pt x="119" y="140"/>
                  </a:cubicBezTo>
                  <a:cubicBezTo>
                    <a:pt x="141" y="140"/>
                    <a:pt x="141" y="140"/>
                    <a:pt x="141" y="140"/>
                  </a:cubicBezTo>
                  <a:cubicBezTo>
                    <a:pt x="141" y="145"/>
                    <a:pt x="141" y="145"/>
                    <a:pt x="141" y="145"/>
                  </a:cubicBezTo>
                  <a:cubicBezTo>
                    <a:pt x="110" y="145"/>
                    <a:pt x="110" y="145"/>
                    <a:pt x="110" y="145"/>
                  </a:cubicBezTo>
                  <a:cubicBezTo>
                    <a:pt x="110" y="143"/>
                    <a:pt x="110" y="143"/>
                    <a:pt x="110" y="143"/>
                  </a:cubicBezTo>
                  <a:cubicBezTo>
                    <a:pt x="132" y="113"/>
                    <a:pt x="132" y="113"/>
                    <a:pt x="132" y="113"/>
                  </a:cubicBezTo>
                  <a:cubicBezTo>
                    <a:pt x="112" y="113"/>
                    <a:pt x="112" y="113"/>
                    <a:pt x="112" y="113"/>
                  </a:cubicBezTo>
                  <a:cubicBezTo>
                    <a:pt x="112" y="107"/>
                    <a:pt x="112" y="107"/>
                    <a:pt x="112" y="107"/>
                  </a:cubicBezTo>
                  <a:cubicBezTo>
                    <a:pt x="141" y="107"/>
                    <a:pt x="141" y="107"/>
                    <a:pt x="141" y="107"/>
                  </a:cubicBezTo>
                  <a:lnTo>
                    <a:pt x="141" y="109"/>
                  </a:lnTo>
                  <a:close/>
                  <a:moveTo>
                    <a:pt x="180" y="145"/>
                  </a:moveTo>
                  <a:cubicBezTo>
                    <a:pt x="173" y="145"/>
                    <a:pt x="173" y="145"/>
                    <a:pt x="173" y="145"/>
                  </a:cubicBezTo>
                  <a:cubicBezTo>
                    <a:pt x="173" y="139"/>
                    <a:pt x="173" y="139"/>
                    <a:pt x="173" y="139"/>
                  </a:cubicBezTo>
                  <a:cubicBezTo>
                    <a:pt x="173" y="139"/>
                    <a:pt x="173" y="139"/>
                    <a:pt x="173" y="139"/>
                  </a:cubicBezTo>
                  <a:cubicBezTo>
                    <a:pt x="171" y="144"/>
                    <a:pt x="167" y="146"/>
                    <a:pt x="162" y="146"/>
                  </a:cubicBezTo>
                  <a:cubicBezTo>
                    <a:pt x="153" y="146"/>
                    <a:pt x="148" y="141"/>
                    <a:pt x="148" y="130"/>
                  </a:cubicBezTo>
                  <a:cubicBezTo>
                    <a:pt x="148" y="107"/>
                    <a:pt x="148" y="107"/>
                    <a:pt x="148" y="107"/>
                  </a:cubicBezTo>
                  <a:cubicBezTo>
                    <a:pt x="154" y="107"/>
                    <a:pt x="154" y="107"/>
                    <a:pt x="154" y="107"/>
                  </a:cubicBezTo>
                  <a:cubicBezTo>
                    <a:pt x="154" y="129"/>
                    <a:pt x="154" y="129"/>
                    <a:pt x="154" y="129"/>
                  </a:cubicBezTo>
                  <a:cubicBezTo>
                    <a:pt x="154" y="137"/>
                    <a:pt x="157" y="141"/>
                    <a:pt x="163" y="141"/>
                  </a:cubicBezTo>
                  <a:cubicBezTo>
                    <a:pt x="166" y="141"/>
                    <a:pt x="169" y="140"/>
                    <a:pt x="171" y="138"/>
                  </a:cubicBezTo>
                  <a:cubicBezTo>
                    <a:pt x="172" y="136"/>
                    <a:pt x="173" y="133"/>
                    <a:pt x="173" y="129"/>
                  </a:cubicBezTo>
                  <a:cubicBezTo>
                    <a:pt x="173" y="107"/>
                    <a:pt x="173" y="107"/>
                    <a:pt x="173" y="107"/>
                  </a:cubicBezTo>
                  <a:cubicBezTo>
                    <a:pt x="180" y="107"/>
                    <a:pt x="180" y="107"/>
                    <a:pt x="180" y="107"/>
                  </a:cubicBezTo>
                  <a:lnTo>
                    <a:pt x="180" y="145"/>
                  </a:lnTo>
                  <a:close/>
                  <a:moveTo>
                    <a:pt x="211" y="114"/>
                  </a:moveTo>
                  <a:cubicBezTo>
                    <a:pt x="210" y="113"/>
                    <a:pt x="208" y="112"/>
                    <a:pt x="206" y="112"/>
                  </a:cubicBezTo>
                  <a:cubicBezTo>
                    <a:pt x="203" y="112"/>
                    <a:pt x="201" y="114"/>
                    <a:pt x="200" y="116"/>
                  </a:cubicBezTo>
                  <a:cubicBezTo>
                    <a:pt x="198" y="118"/>
                    <a:pt x="197" y="122"/>
                    <a:pt x="197" y="126"/>
                  </a:cubicBezTo>
                  <a:cubicBezTo>
                    <a:pt x="197" y="145"/>
                    <a:pt x="197" y="145"/>
                    <a:pt x="197" y="145"/>
                  </a:cubicBezTo>
                  <a:cubicBezTo>
                    <a:pt x="191" y="145"/>
                    <a:pt x="191" y="145"/>
                    <a:pt x="191" y="145"/>
                  </a:cubicBezTo>
                  <a:cubicBezTo>
                    <a:pt x="191" y="107"/>
                    <a:pt x="191" y="107"/>
                    <a:pt x="191" y="107"/>
                  </a:cubicBezTo>
                  <a:cubicBezTo>
                    <a:pt x="197" y="107"/>
                    <a:pt x="197" y="107"/>
                    <a:pt x="197" y="107"/>
                  </a:cubicBezTo>
                  <a:cubicBezTo>
                    <a:pt x="197" y="115"/>
                    <a:pt x="197" y="115"/>
                    <a:pt x="197" y="115"/>
                  </a:cubicBezTo>
                  <a:cubicBezTo>
                    <a:pt x="197" y="115"/>
                    <a:pt x="197" y="115"/>
                    <a:pt x="197" y="115"/>
                  </a:cubicBezTo>
                  <a:cubicBezTo>
                    <a:pt x="198" y="113"/>
                    <a:pt x="199" y="110"/>
                    <a:pt x="201" y="109"/>
                  </a:cubicBezTo>
                  <a:cubicBezTo>
                    <a:pt x="203" y="107"/>
                    <a:pt x="205" y="107"/>
                    <a:pt x="207" y="107"/>
                  </a:cubicBezTo>
                  <a:cubicBezTo>
                    <a:pt x="209" y="107"/>
                    <a:pt x="210" y="107"/>
                    <a:pt x="211" y="107"/>
                  </a:cubicBezTo>
                  <a:lnTo>
                    <a:pt x="211" y="114"/>
                  </a:lnTo>
                  <a:close/>
                  <a:moveTo>
                    <a:pt x="248" y="128"/>
                  </a:moveTo>
                  <a:cubicBezTo>
                    <a:pt x="221" y="128"/>
                    <a:pt x="221" y="128"/>
                    <a:pt x="221" y="128"/>
                  </a:cubicBezTo>
                  <a:cubicBezTo>
                    <a:pt x="221" y="132"/>
                    <a:pt x="222" y="135"/>
                    <a:pt x="224" y="138"/>
                  </a:cubicBezTo>
                  <a:cubicBezTo>
                    <a:pt x="226" y="140"/>
                    <a:pt x="229" y="141"/>
                    <a:pt x="233" y="141"/>
                  </a:cubicBezTo>
                  <a:cubicBezTo>
                    <a:pt x="238" y="141"/>
                    <a:pt x="241" y="140"/>
                    <a:pt x="245" y="137"/>
                  </a:cubicBezTo>
                  <a:cubicBezTo>
                    <a:pt x="245" y="143"/>
                    <a:pt x="245" y="143"/>
                    <a:pt x="245" y="143"/>
                  </a:cubicBezTo>
                  <a:cubicBezTo>
                    <a:pt x="242" y="145"/>
                    <a:pt x="237" y="146"/>
                    <a:pt x="232" y="146"/>
                  </a:cubicBezTo>
                  <a:cubicBezTo>
                    <a:pt x="226" y="146"/>
                    <a:pt x="222" y="145"/>
                    <a:pt x="219" y="141"/>
                  </a:cubicBezTo>
                  <a:cubicBezTo>
                    <a:pt x="216" y="138"/>
                    <a:pt x="215" y="133"/>
                    <a:pt x="215" y="127"/>
                  </a:cubicBezTo>
                  <a:cubicBezTo>
                    <a:pt x="215" y="121"/>
                    <a:pt x="216" y="116"/>
                    <a:pt x="220" y="112"/>
                  </a:cubicBezTo>
                  <a:cubicBezTo>
                    <a:pt x="223" y="108"/>
                    <a:pt x="227" y="106"/>
                    <a:pt x="232" y="106"/>
                  </a:cubicBezTo>
                  <a:cubicBezTo>
                    <a:pt x="237" y="106"/>
                    <a:pt x="241" y="108"/>
                    <a:pt x="244" y="111"/>
                  </a:cubicBezTo>
                  <a:cubicBezTo>
                    <a:pt x="246" y="115"/>
                    <a:pt x="248" y="119"/>
                    <a:pt x="248" y="125"/>
                  </a:cubicBezTo>
                  <a:lnTo>
                    <a:pt x="248"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algn="l" defTabSz="93220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76" name="Freeform 6"/>
            <p:cNvSpPr>
              <a:spLocks/>
            </p:cNvSpPr>
            <p:nvPr/>
          </p:nvSpPr>
          <p:spPr bwMode="auto">
            <a:xfrm>
              <a:off x="3461179" y="1512442"/>
              <a:ext cx="80963" cy="46038"/>
            </a:xfrm>
            <a:custGeom>
              <a:avLst/>
              <a:gdLst>
                <a:gd name="T0" fmla="*/ 11 w 20"/>
                <a:gd name="T1" fmla="*/ 0 h 11"/>
                <a:gd name="T2" fmla="*/ 4 w 20"/>
                <a:gd name="T3" fmla="*/ 3 h 11"/>
                <a:gd name="T4" fmla="*/ 0 w 20"/>
                <a:gd name="T5" fmla="*/ 11 h 11"/>
                <a:gd name="T6" fmla="*/ 20 w 20"/>
                <a:gd name="T7" fmla="*/ 11 h 11"/>
                <a:gd name="T8" fmla="*/ 18 w 20"/>
                <a:gd name="T9" fmla="*/ 3 h 11"/>
                <a:gd name="T10" fmla="*/ 11 w 20"/>
                <a:gd name="T11" fmla="*/ 0 h 11"/>
              </a:gdLst>
              <a:ahLst/>
              <a:cxnLst>
                <a:cxn ang="0">
                  <a:pos x="T0" y="T1"/>
                </a:cxn>
                <a:cxn ang="0">
                  <a:pos x="T2" y="T3"/>
                </a:cxn>
                <a:cxn ang="0">
                  <a:pos x="T4" y="T5"/>
                </a:cxn>
                <a:cxn ang="0">
                  <a:pos x="T6" y="T7"/>
                </a:cxn>
                <a:cxn ang="0">
                  <a:pos x="T8" y="T9"/>
                </a:cxn>
                <a:cxn ang="0">
                  <a:pos x="T10" y="T11"/>
                </a:cxn>
              </a:cxnLst>
              <a:rect l="0" t="0" r="r" b="b"/>
              <a:pathLst>
                <a:path w="20" h="11">
                  <a:moveTo>
                    <a:pt x="11" y="0"/>
                  </a:moveTo>
                  <a:cubicBezTo>
                    <a:pt x="8" y="0"/>
                    <a:pt x="6" y="1"/>
                    <a:pt x="4" y="3"/>
                  </a:cubicBezTo>
                  <a:cubicBezTo>
                    <a:pt x="2" y="5"/>
                    <a:pt x="0" y="7"/>
                    <a:pt x="0" y="11"/>
                  </a:cubicBezTo>
                  <a:cubicBezTo>
                    <a:pt x="20" y="11"/>
                    <a:pt x="20" y="11"/>
                    <a:pt x="20" y="11"/>
                  </a:cubicBezTo>
                  <a:cubicBezTo>
                    <a:pt x="20" y="7"/>
                    <a:pt x="20" y="5"/>
                    <a:pt x="18" y="3"/>
                  </a:cubicBezTo>
                  <a:cubicBezTo>
                    <a:pt x="16" y="1"/>
                    <a:pt x="14" y="0"/>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algn="l" defTabSz="93220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77" name="Freeform 7"/>
            <p:cNvSpPr>
              <a:spLocks/>
            </p:cNvSpPr>
            <p:nvPr/>
          </p:nvSpPr>
          <p:spPr bwMode="auto">
            <a:xfrm>
              <a:off x="2853167" y="1458466"/>
              <a:ext cx="77788" cy="107950"/>
            </a:xfrm>
            <a:custGeom>
              <a:avLst/>
              <a:gdLst>
                <a:gd name="T0" fmla="*/ 10 w 19"/>
                <a:gd name="T1" fmla="*/ 0 h 26"/>
                <a:gd name="T2" fmla="*/ 9 w 19"/>
                <a:gd name="T3" fmla="*/ 0 h 26"/>
                <a:gd name="T4" fmla="*/ 9 w 19"/>
                <a:gd name="T5" fmla="*/ 3 h 26"/>
                <a:gd name="T6" fmla="*/ 0 w 19"/>
                <a:gd name="T7" fmla="*/ 26 h 26"/>
                <a:gd name="T8" fmla="*/ 19 w 19"/>
                <a:gd name="T9" fmla="*/ 26 h 26"/>
                <a:gd name="T10" fmla="*/ 10 w 19"/>
                <a:gd name="T11" fmla="*/ 3 h 26"/>
                <a:gd name="T12" fmla="*/ 10 w 19"/>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19" h="26">
                  <a:moveTo>
                    <a:pt x="10" y="0"/>
                  </a:moveTo>
                  <a:cubicBezTo>
                    <a:pt x="9" y="0"/>
                    <a:pt x="9" y="0"/>
                    <a:pt x="9" y="0"/>
                  </a:cubicBezTo>
                  <a:cubicBezTo>
                    <a:pt x="9" y="1"/>
                    <a:pt x="9" y="2"/>
                    <a:pt x="9" y="3"/>
                  </a:cubicBezTo>
                  <a:cubicBezTo>
                    <a:pt x="0" y="26"/>
                    <a:pt x="0" y="26"/>
                    <a:pt x="0" y="26"/>
                  </a:cubicBezTo>
                  <a:cubicBezTo>
                    <a:pt x="19" y="26"/>
                    <a:pt x="19" y="26"/>
                    <a:pt x="19" y="26"/>
                  </a:cubicBezTo>
                  <a:cubicBezTo>
                    <a:pt x="10" y="3"/>
                    <a:pt x="10" y="3"/>
                    <a:pt x="10" y="3"/>
                  </a:cubicBezTo>
                  <a:cubicBezTo>
                    <a:pt x="10" y="2"/>
                    <a:pt x="10"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algn="l" defTabSz="93220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78" name="Group 77"/>
          <p:cNvGrpSpPr/>
          <p:nvPr/>
        </p:nvGrpSpPr>
        <p:grpSpPr>
          <a:xfrm>
            <a:off x="4976069" y="3100558"/>
            <a:ext cx="1631898" cy="1081775"/>
            <a:chOff x="4083050" y="3752850"/>
            <a:chExt cx="1685926" cy="1117601"/>
          </a:xfrm>
          <a:solidFill>
            <a:srgbClr val="002060"/>
          </a:solidFill>
        </p:grpSpPr>
        <p:sp>
          <p:nvSpPr>
            <p:cNvPr id="79" name="Freeform 11"/>
            <p:cNvSpPr>
              <a:spLocks/>
            </p:cNvSpPr>
            <p:nvPr/>
          </p:nvSpPr>
          <p:spPr bwMode="auto">
            <a:xfrm>
              <a:off x="4371386" y="4158659"/>
              <a:ext cx="65088" cy="90488"/>
            </a:xfrm>
            <a:custGeom>
              <a:avLst/>
              <a:gdLst>
                <a:gd name="T0" fmla="*/ 8 w 16"/>
                <a:gd name="T1" fmla="*/ 0 h 22"/>
                <a:gd name="T2" fmla="*/ 8 w 16"/>
                <a:gd name="T3" fmla="*/ 0 h 22"/>
                <a:gd name="T4" fmla="*/ 7 w 16"/>
                <a:gd name="T5" fmla="*/ 3 h 22"/>
                <a:gd name="T6" fmla="*/ 0 w 16"/>
                <a:gd name="T7" fmla="*/ 22 h 22"/>
                <a:gd name="T8" fmla="*/ 16 w 16"/>
                <a:gd name="T9" fmla="*/ 22 h 22"/>
                <a:gd name="T10" fmla="*/ 9 w 16"/>
                <a:gd name="T11" fmla="*/ 3 h 22"/>
                <a:gd name="T12" fmla="*/ 8 w 16"/>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6" h="22">
                  <a:moveTo>
                    <a:pt x="8" y="0"/>
                  </a:moveTo>
                  <a:cubicBezTo>
                    <a:pt x="8" y="0"/>
                    <a:pt x="8" y="0"/>
                    <a:pt x="8" y="0"/>
                  </a:cubicBezTo>
                  <a:cubicBezTo>
                    <a:pt x="8" y="1"/>
                    <a:pt x="8" y="2"/>
                    <a:pt x="7" y="3"/>
                  </a:cubicBezTo>
                  <a:cubicBezTo>
                    <a:pt x="0" y="22"/>
                    <a:pt x="0" y="22"/>
                    <a:pt x="0" y="22"/>
                  </a:cubicBezTo>
                  <a:cubicBezTo>
                    <a:pt x="16" y="22"/>
                    <a:pt x="16" y="22"/>
                    <a:pt x="16" y="22"/>
                  </a:cubicBezTo>
                  <a:cubicBezTo>
                    <a:pt x="9" y="3"/>
                    <a:pt x="9" y="3"/>
                    <a:pt x="9" y="3"/>
                  </a:cubicBezTo>
                  <a:cubicBezTo>
                    <a:pt x="9" y="2"/>
                    <a:pt x="8" y="1"/>
                    <a:pt x="8"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algn="l" defTabSz="93220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80" name="Freeform 12"/>
            <p:cNvSpPr>
              <a:spLocks/>
            </p:cNvSpPr>
            <p:nvPr/>
          </p:nvSpPr>
          <p:spPr bwMode="auto">
            <a:xfrm>
              <a:off x="4637088" y="4479925"/>
              <a:ext cx="61913" cy="53975"/>
            </a:xfrm>
            <a:custGeom>
              <a:avLst/>
              <a:gdLst>
                <a:gd name="T0" fmla="*/ 2 w 15"/>
                <a:gd name="T1" fmla="*/ 3 h 13"/>
                <a:gd name="T2" fmla="*/ 0 w 15"/>
                <a:gd name="T3" fmla="*/ 8 h 13"/>
                <a:gd name="T4" fmla="*/ 2 w 15"/>
                <a:gd name="T5" fmla="*/ 11 h 13"/>
                <a:gd name="T6" fmla="*/ 6 w 15"/>
                <a:gd name="T7" fmla="*/ 13 h 13"/>
                <a:gd name="T8" fmla="*/ 13 w 15"/>
                <a:gd name="T9" fmla="*/ 10 h 13"/>
                <a:gd name="T10" fmla="*/ 15 w 15"/>
                <a:gd name="T11" fmla="*/ 3 h 13"/>
                <a:gd name="T12" fmla="*/ 15 w 15"/>
                <a:gd name="T13" fmla="*/ 0 h 13"/>
                <a:gd name="T14" fmla="*/ 7 w 15"/>
                <a:gd name="T15" fmla="*/ 1 h 13"/>
                <a:gd name="T16" fmla="*/ 2 w 15"/>
                <a:gd name="T17" fmla="*/ 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3">
                  <a:moveTo>
                    <a:pt x="2" y="3"/>
                  </a:moveTo>
                  <a:cubicBezTo>
                    <a:pt x="1" y="4"/>
                    <a:pt x="0" y="5"/>
                    <a:pt x="0" y="8"/>
                  </a:cubicBezTo>
                  <a:cubicBezTo>
                    <a:pt x="0" y="9"/>
                    <a:pt x="1" y="10"/>
                    <a:pt x="2" y="11"/>
                  </a:cubicBezTo>
                  <a:cubicBezTo>
                    <a:pt x="3" y="12"/>
                    <a:pt x="5" y="13"/>
                    <a:pt x="6" y="13"/>
                  </a:cubicBezTo>
                  <a:cubicBezTo>
                    <a:pt x="9" y="13"/>
                    <a:pt x="11" y="12"/>
                    <a:pt x="13" y="10"/>
                  </a:cubicBezTo>
                  <a:cubicBezTo>
                    <a:pt x="14" y="8"/>
                    <a:pt x="15" y="6"/>
                    <a:pt x="15" y="3"/>
                  </a:cubicBezTo>
                  <a:cubicBezTo>
                    <a:pt x="15" y="0"/>
                    <a:pt x="15" y="0"/>
                    <a:pt x="15" y="0"/>
                  </a:cubicBezTo>
                  <a:cubicBezTo>
                    <a:pt x="7" y="1"/>
                    <a:pt x="7" y="1"/>
                    <a:pt x="7" y="1"/>
                  </a:cubicBezTo>
                  <a:cubicBezTo>
                    <a:pt x="5" y="2"/>
                    <a:pt x="3" y="2"/>
                    <a:pt x="2" y="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algn="l" defTabSz="93220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81" name="Freeform 13"/>
            <p:cNvSpPr>
              <a:spLocks/>
            </p:cNvSpPr>
            <p:nvPr/>
          </p:nvSpPr>
          <p:spPr bwMode="auto">
            <a:xfrm>
              <a:off x="4884147" y="4203109"/>
              <a:ext cx="69850" cy="38100"/>
            </a:xfrm>
            <a:custGeom>
              <a:avLst/>
              <a:gdLst>
                <a:gd name="T0" fmla="*/ 15 w 17"/>
                <a:gd name="T1" fmla="*/ 2 h 9"/>
                <a:gd name="T2" fmla="*/ 9 w 17"/>
                <a:gd name="T3" fmla="*/ 0 h 9"/>
                <a:gd name="T4" fmla="*/ 3 w 17"/>
                <a:gd name="T5" fmla="*/ 3 h 9"/>
                <a:gd name="T6" fmla="*/ 0 w 17"/>
                <a:gd name="T7" fmla="*/ 9 h 9"/>
                <a:gd name="T8" fmla="*/ 17 w 17"/>
                <a:gd name="T9" fmla="*/ 9 h 9"/>
                <a:gd name="T10" fmla="*/ 15 w 17"/>
                <a:gd name="T11" fmla="*/ 2 h 9"/>
              </a:gdLst>
              <a:ahLst/>
              <a:cxnLst>
                <a:cxn ang="0">
                  <a:pos x="T0" y="T1"/>
                </a:cxn>
                <a:cxn ang="0">
                  <a:pos x="T2" y="T3"/>
                </a:cxn>
                <a:cxn ang="0">
                  <a:pos x="T4" y="T5"/>
                </a:cxn>
                <a:cxn ang="0">
                  <a:pos x="T6" y="T7"/>
                </a:cxn>
                <a:cxn ang="0">
                  <a:pos x="T8" y="T9"/>
                </a:cxn>
                <a:cxn ang="0">
                  <a:pos x="T10" y="T11"/>
                </a:cxn>
              </a:cxnLst>
              <a:rect l="0" t="0" r="r" b="b"/>
              <a:pathLst>
                <a:path w="17" h="9">
                  <a:moveTo>
                    <a:pt x="15" y="2"/>
                  </a:moveTo>
                  <a:cubicBezTo>
                    <a:pt x="14" y="1"/>
                    <a:pt x="12" y="0"/>
                    <a:pt x="9" y="0"/>
                  </a:cubicBezTo>
                  <a:cubicBezTo>
                    <a:pt x="7" y="0"/>
                    <a:pt x="5" y="1"/>
                    <a:pt x="3" y="3"/>
                  </a:cubicBezTo>
                  <a:cubicBezTo>
                    <a:pt x="1" y="4"/>
                    <a:pt x="0" y="7"/>
                    <a:pt x="0" y="9"/>
                  </a:cubicBezTo>
                  <a:cubicBezTo>
                    <a:pt x="17" y="9"/>
                    <a:pt x="17" y="9"/>
                    <a:pt x="17" y="9"/>
                  </a:cubicBezTo>
                  <a:cubicBezTo>
                    <a:pt x="17" y="6"/>
                    <a:pt x="16" y="4"/>
                    <a:pt x="15" y="2"/>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algn="l" defTabSz="93220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82" name="Freeform 14"/>
            <p:cNvSpPr>
              <a:spLocks noEditPoints="1"/>
            </p:cNvSpPr>
            <p:nvPr/>
          </p:nvSpPr>
          <p:spPr bwMode="auto">
            <a:xfrm>
              <a:off x="4083050" y="3851275"/>
              <a:ext cx="949325" cy="757238"/>
            </a:xfrm>
            <a:custGeom>
              <a:avLst/>
              <a:gdLst>
                <a:gd name="T0" fmla="*/ 96 w 233"/>
                <a:gd name="T1" fmla="*/ 57 h 184"/>
                <a:gd name="T2" fmla="*/ 0 w 233"/>
                <a:gd name="T3" fmla="*/ 130 h 184"/>
                <a:gd name="T4" fmla="*/ 233 w 233"/>
                <a:gd name="T5" fmla="*/ 26 h 184"/>
                <a:gd name="T6" fmla="*/ 170 w 233"/>
                <a:gd name="T7" fmla="*/ 81 h 184"/>
                <a:gd name="T8" fmla="*/ 176 w 233"/>
                <a:gd name="T9" fmla="*/ 88 h 184"/>
                <a:gd name="T10" fmla="*/ 187 w 233"/>
                <a:gd name="T11" fmla="*/ 81 h 184"/>
                <a:gd name="T12" fmla="*/ 178 w 233"/>
                <a:gd name="T13" fmla="*/ 89 h 184"/>
                <a:gd name="T14" fmla="*/ 170 w 233"/>
                <a:gd name="T15" fmla="*/ 113 h 184"/>
                <a:gd name="T16" fmla="*/ 58 w 233"/>
                <a:gd name="T17" fmla="*/ 113 h 184"/>
                <a:gd name="T18" fmla="*/ 98 w 233"/>
                <a:gd name="T19" fmla="*/ 113 h 184"/>
                <a:gd name="T20" fmla="*/ 69 w 233"/>
                <a:gd name="T21" fmla="*/ 101 h 184"/>
                <a:gd name="T22" fmla="*/ 100 w 233"/>
                <a:gd name="T23" fmla="*/ 167 h 184"/>
                <a:gd name="T24" fmla="*/ 86 w 233"/>
                <a:gd name="T25" fmla="*/ 170 h 184"/>
                <a:gd name="T26" fmla="*/ 78 w 233"/>
                <a:gd name="T27" fmla="*/ 168 h 184"/>
                <a:gd name="T28" fmla="*/ 83 w 233"/>
                <a:gd name="T29" fmla="*/ 164 h 184"/>
                <a:gd name="T30" fmla="*/ 97 w 233"/>
                <a:gd name="T31" fmla="*/ 164 h 184"/>
                <a:gd name="T32" fmla="*/ 96 w 233"/>
                <a:gd name="T33" fmla="*/ 153 h 184"/>
                <a:gd name="T34" fmla="*/ 84 w 233"/>
                <a:gd name="T35" fmla="*/ 146 h 184"/>
                <a:gd name="T36" fmla="*/ 78 w 233"/>
                <a:gd name="T37" fmla="*/ 136 h 184"/>
                <a:gd name="T38" fmla="*/ 88 w 233"/>
                <a:gd name="T39" fmla="*/ 125 h 184"/>
                <a:gd name="T40" fmla="*/ 103 w 233"/>
                <a:gd name="T41" fmla="*/ 131 h 184"/>
                <a:gd name="T42" fmla="*/ 86 w 233"/>
                <a:gd name="T43" fmla="*/ 130 h 184"/>
                <a:gd name="T44" fmla="*/ 84 w 233"/>
                <a:gd name="T45" fmla="*/ 138 h 184"/>
                <a:gd name="T46" fmla="*/ 93 w 233"/>
                <a:gd name="T47" fmla="*/ 145 h 184"/>
                <a:gd name="T48" fmla="*/ 104 w 233"/>
                <a:gd name="T49" fmla="*/ 154 h 184"/>
                <a:gd name="T50" fmla="*/ 126 w 233"/>
                <a:gd name="T51" fmla="*/ 142 h 184"/>
                <a:gd name="T52" fmla="*/ 119 w 233"/>
                <a:gd name="T53" fmla="*/ 164 h 184"/>
                <a:gd name="T54" fmla="*/ 126 w 233"/>
                <a:gd name="T55" fmla="*/ 169 h 184"/>
                <a:gd name="T56" fmla="*/ 113 w 233"/>
                <a:gd name="T57" fmla="*/ 142 h 184"/>
                <a:gd name="T58" fmla="*/ 113 w 233"/>
                <a:gd name="T59" fmla="*/ 137 h 184"/>
                <a:gd name="T60" fmla="*/ 118 w 233"/>
                <a:gd name="T61" fmla="*/ 137 h 184"/>
                <a:gd name="T62" fmla="*/ 128 w 233"/>
                <a:gd name="T63" fmla="*/ 83 h 184"/>
                <a:gd name="T64" fmla="*/ 128 w 233"/>
                <a:gd name="T65" fmla="*/ 113 h 184"/>
                <a:gd name="T66" fmla="*/ 121 w 233"/>
                <a:gd name="T67" fmla="*/ 86 h 184"/>
                <a:gd name="T68" fmla="*/ 128 w 233"/>
                <a:gd name="T69" fmla="*/ 81 h 184"/>
                <a:gd name="T70" fmla="*/ 151 w 233"/>
                <a:gd name="T71" fmla="*/ 169 h 184"/>
                <a:gd name="T72" fmla="*/ 141 w 233"/>
                <a:gd name="T73" fmla="*/ 170 h 184"/>
                <a:gd name="T74" fmla="*/ 142 w 233"/>
                <a:gd name="T75" fmla="*/ 150 h 184"/>
                <a:gd name="T76" fmla="*/ 134 w 233"/>
                <a:gd name="T77" fmla="*/ 145 h 184"/>
                <a:gd name="T78" fmla="*/ 156 w 233"/>
                <a:gd name="T79" fmla="*/ 149 h 184"/>
                <a:gd name="T80" fmla="*/ 156 w 233"/>
                <a:gd name="T81" fmla="*/ 113 h 184"/>
                <a:gd name="T82" fmla="*/ 146 w 233"/>
                <a:gd name="T83" fmla="*/ 114 h 184"/>
                <a:gd name="T84" fmla="*/ 139 w 233"/>
                <a:gd name="T85" fmla="*/ 81 h 184"/>
                <a:gd name="T86" fmla="*/ 153 w 233"/>
                <a:gd name="T87" fmla="*/ 107 h 184"/>
                <a:gd name="T88" fmla="*/ 161 w 233"/>
                <a:gd name="T89" fmla="*/ 81 h 184"/>
                <a:gd name="T90" fmla="*/ 180 w 233"/>
                <a:gd name="T91" fmla="*/ 141 h 184"/>
                <a:gd name="T92" fmla="*/ 172 w 233"/>
                <a:gd name="T93" fmla="*/ 163 h 184"/>
                <a:gd name="T94" fmla="*/ 188 w 233"/>
                <a:gd name="T95" fmla="*/ 168 h 184"/>
                <a:gd name="T96" fmla="*/ 164 w 233"/>
                <a:gd name="T97" fmla="*/ 154 h 184"/>
                <a:gd name="T98" fmla="*/ 188 w 233"/>
                <a:gd name="T99" fmla="*/ 138 h 184"/>
                <a:gd name="T100" fmla="*/ 205 w 233"/>
                <a:gd name="T101" fmla="*/ 81 h 184"/>
                <a:gd name="T102" fmla="*/ 218 w 233"/>
                <a:gd name="T103" fmla="*/ 99 h 184"/>
                <a:gd name="T104" fmla="*/ 206 w 233"/>
                <a:gd name="T105" fmla="*/ 110 h 184"/>
                <a:gd name="T106" fmla="*/ 205 w 233"/>
                <a:gd name="T107" fmla="*/ 114 h 184"/>
                <a:gd name="T108" fmla="*/ 195 w 233"/>
                <a:gd name="T109" fmla="*/ 85 h 184"/>
                <a:gd name="T110" fmla="*/ 199 w 233"/>
                <a:gd name="T111" fmla="*/ 154 h 184"/>
                <a:gd name="T112" fmla="*/ 194 w 233"/>
                <a:gd name="T113" fmla="*/ 122 h 184"/>
                <a:gd name="T114" fmla="*/ 200 w 233"/>
                <a:gd name="T115" fmla="*/ 152 h 184"/>
                <a:gd name="T116" fmla="*/ 205 w 233"/>
                <a:gd name="T117" fmla="*/ 153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184">
                  <a:moveTo>
                    <a:pt x="204" y="32"/>
                  </a:moveTo>
                  <a:cubicBezTo>
                    <a:pt x="194" y="12"/>
                    <a:pt x="174" y="0"/>
                    <a:pt x="154" y="0"/>
                  </a:cubicBezTo>
                  <a:cubicBezTo>
                    <a:pt x="123" y="0"/>
                    <a:pt x="99" y="24"/>
                    <a:pt x="96" y="57"/>
                  </a:cubicBezTo>
                  <a:cubicBezTo>
                    <a:pt x="94" y="56"/>
                    <a:pt x="91" y="56"/>
                    <a:pt x="89" y="56"/>
                  </a:cubicBezTo>
                  <a:cubicBezTo>
                    <a:pt x="74" y="56"/>
                    <a:pt x="61" y="64"/>
                    <a:pt x="52" y="77"/>
                  </a:cubicBezTo>
                  <a:cubicBezTo>
                    <a:pt x="24" y="75"/>
                    <a:pt x="0" y="99"/>
                    <a:pt x="0" y="130"/>
                  </a:cubicBezTo>
                  <a:cubicBezTo>
                    <a:pt x="0" y="160"/>
                    <a:pt x="22" y="184"/>
                    <a:pt x="50" y="184"/>
                  </a:cubicBezTo>
                  <a:cubicBezTo>
                    <a:pt x="151" y="184"/>
                    <a:pt x="204" y="184"/>
                    <a:pt x="233" y="184"/>
                  </a:cubicBezTo>
                  <a:cubicBezTo>
                    <a:pt x="233" y="26"/>
                    <a:pt x="233" y="26"/>
                    <a:pt x="233" y="26"/>
                  </a:cubicBezTo>
                  <a:cubicBezTo>
                    <a:pt x="231" y="26"/>
                    <a:pt x="229" y="25"/>
                    <a:pt x="227" y="25"/>
                  </a:cubicBezTo>
                  <a:cubicBezTo>
                    <a:pt x="219" y="25"/>
                    <a:pt x="211" y="28"/>
                    <a:pt x="204" y="32"/>
                  </a:cubicBezTo>
                  <a:close/>
                  <a:moveTo>
                    <a:pt x="170" y="81"/>
                  </a:moveTo>
                  <a:cubicBezTo>
                    <a:pt x="175" y="81"/>
                    <a:pt x="175" y="81"/>
                    <a:pt x="175" y="81"/>
                  </a:cubicBezTo>
                  <a:cubicBezTo>
                    <a:pt x="175" y="88"/>
                    <a:pt x="175" y="88"/>
                    <a:pt x="175" y="88"/>
                  </a:cubicBezTo>
                  <a:cubicBezTo>
                    <a:pt x="176" y="88"/>
                    <a:pt x="176" y="88"/>
                    <a:pt x="176" y="88"/>
                  </a:cubicBezTo>
                  <a:cubicBezTo>
                    <a:pt x="176" y="86"/>
                    <a:pt x="177" y="84"/>
                    <a:pt x="179" y="83"/>
                  </a:cubicBezTo>
                  <a:cubicBezTo>
                    <a:pt x="180" y="81"/>
                    <a:pt x="182" y="81"/>
                    <a:pt x="184" y="81"/>
                  </a:cubicBezTo>
                  <a:cubicBezTo>
                    <a:pt x="185" y="81"/>
                    <a:pt x="186" y="81"/>
                    <a:pt x="187" y="81"/>
                  </a:cubicBezTo>
                  <a:cubicBezTo>
                    <a:pt x="187" y="87"/>
                    <a:pt x="187" y="87"/>
                    <a:pt x="187" y="87"/>
                  </a:cubicBezTo>
                  <a:cubicBezTo>
                    <a:pt x="186" y="86"/>
                    <a:pt x="185" y="86"/>
                    <a:pt x="183" y="86"/>
                  </a:cubicBezTo>
                  <a:cubicBezTo>
                    <a:pt x="181" y="86"/>
                    <a:pt x="179" y="87"/>
                    <a:pt x="178" y="89"/>
                  </a:cubicBezTo>
                  <a:cubicBezTo>
                    <a:pt x="176" y="91"/>
                    <a:pt x="175" y="94"/>
                    <a:pt x="175" y="97"/>
                  </a:cubicBezTo>
                  <a:cubicBezTo>
                    <a:pt x="175" y="113"/>
                    <a:pt x="175" y="113"/>
                    <a:pt x="175" y="113"/>
                  </a:cubicBezTo>
                  <a:cubicBezTo>
                    <a:pt x="170" y="113"/>
                    <a:pt x="170" y="113"/>
                    <a:pt x="170" y="113"/>
                  </a:cubicBezTo>
                  <a:lnTo>
                    <a:pt x="170" y="81"/>
                  </a:lnTo>
                  <a:close/>
                  <a:moveTo>
                    <a:pt x="64" y="113"/>
                  </a:moveTo>
                  <a:cubicBezTo>
                    <a:pt x="58" y="113"/>
                    <a:pt x="58" y="113"/>
                    <a:pt x="58" y="113"/>
                  </a:cubicBezTo>
                  <a:cubicBezTo>
                    <a:pt x="75" y="69"/>
                    <a:pt x="75" y="69"/>
                    <a:pt x="75" y="69"/>
                  </a:cubicBezTo>
                  <a:cubicBezTo>
                    <a:pt x="81" y="69"/>
                    <a:pt x="81" y="69"/>
                    <a:pt x="81" y="69"/>
                  </a:cubicBezTo>
                  <a:cubicBezTo>
                    <a:pt x="98" y="113"/>
                    <a:pt x="98" y="113"/>
                    <a:pt x="98" y="113"/>
                  </a:cubicBezTo>
                  <a:cubicBezTo>
                    <a:pt x="92" y="113"/>
                    <a:pt x="92" y="113"/>
                    <a:pt x="92" y="113"/>
                  </a:cubicBezTo>
                  <a:cubicBezTo>
                    <a:pt x="88" y="101"/>
                    <a:pt x="88" y="101"/>
                    <a:pt x="88" y="101"/>
                  </a:cubicBezTo>
                  <a:cubicBezTo>
                    <a:pt x="69" y="101"/>
                    <a:pt x="69" y="101"/>
                    <a:pt x="69" y="101"/>
                  </a:cubicBezTo>
                  <a:lnTo>
                    <a:pt x="64" y="113"/>
                  </a:lnTo>
                  <a:close/>
                  <a:moveTo>
                    <a:pt x="103" y="164"/>
                  </a:moveTo>
                  <a:cubicBezTo>
                    <a:pt x="103" y="165"/>
                    <a:pt x="101" y="166"/>
                    <a:pt x="100" y="167"/>
                  </a:cubicBezTo>
                  <a:cubicBezTo>
                    <a:pt x="98" y="168"/>
                    <a:pt x="97" y="169"/>
                    <a:pt x="95" y="170"/>
                  </a:cubicBezTo>
                  <a:cubicBezTo>
                    <a:pt x="93" y="170"/>
                    <a:pt x="91" y="170"/>
                    <a:pt x="89" y="170"/>
                  </a:cubicBezTo>
                  <a:cubicBezTo>
                    <a:pt x="88" y="170"/>
                    <a:pt x="87" y="170"/>
                    <a:pt x="86" y="170"/>
                  </a:cubicBezTo>
                  <a:cubicBezTo>
                    <a:pt x="85" y="170"/>
                    <a:pt x="84" y="170"/>
                    <a:pt x="83" y="169"/>
                  </a:cubicBezTo>
                  <a:cubicBezTo>
                    <a:pt x="82" y="169"/>
                    <a:pt x="81" y="169"/>
                    <a:pt x="80" y="169"/>
                  </a:cubicBezTo>
                  <a:cubicBezTo>
                    <a:pt x="79" y="168"/>
                    <a:pt x="78" y="168"/>
                    <a:pt x="78" y="168"/>
                  </a:cubicBezTo>
                  <a:cubicBezTo>
                    <a:pt x="78" y="161"/>
                    <a:pt x="78" y="161"/>
                    <a:pt x="78" y="161"/>
                  </a:cubicBezTo>
                  <a:cubicBezTo>
                    <a:pt x="78" y="162"/>
                    <a:pt x="79" y="163"/>
                    <a:pt x="80" y="163"/>
                  </a:cubicBezTo>
                  <a:cubicBezTo>
                    <a:pt x="81" y="164"/>
                    <a:pt x="82" y="164"/>
                    <a:pt x="83" y="164"/>
                  </a:cubicBezTo>
                  <a:cubicBezTo>
                    <a:pt x="84" y="165"/>
                    <a:pt x="85" y="165"/>
                    <a:pt x="87" y="165"/>
                  </a:cubicBezTo>
                  <a:cubicBezTo>
                    <a:pt x="88" y="165"/>
                    <a:pt x="89" y="165"/>
                    <a:pt x="90" y="165"/>
                  </a:cubicBezTo>
                  <a:cubicBezTo>
                    <a:pt x="93" y="165"/>
                    <a:pt x="95" y="165"/>
                    <a:pt x="97" y="164"/>
                  </a:cubicBezTo>
                  <a:cubicBezTo>
                    <a:pt x="98" y="162"/>
                    <a:pt x="99" y="161"/>
                    <a:pt x="99" y="158"/>
                  </a:cubicBezTo>
                  <a:cubicBezTo>
                    <a:pt x="99" y="157"/>
                    <a:pt x="99" y="156"/>
                    <a:pt x="98" y="155"/>
                  </a:cubicBezTo>
                  <a:cubicBezTo>
                    <a:pt x="98" y="154"/>
                    <a:pt x="97" y="154"/>
                    <a:pt x="96" y="153"/>
                  </a:cubicBezTo>
                  <a:cubicBezTo>
                    <a:pt x="95" y="152"/>
                    <a:pt x="94" y="151"/>
                    <a:pt x="93" y="151"/>
                  </a:cubicBezTo>
                  <a:cubicBezTo>
                    <a:pt x="92" y="150"/>
                    <a:pt x="90" y="149"/>
                    <a:pt x="89" y="149"/>
                  </a:cubicBezTo>
                  <a:cubicBezTo>
                    <a:pt x="87" y="148"/>
                    <a:pt x="86" y="147"/>
                    <a:pt x="84" y="146"/>
                  </a:cubicBezTo>
                  <a:cubicBezTo>
                    <a:pt x="83" y="145"/>
                    <a:pt x="82" y="144"/>
                    <a:pt x="81" y="143"/>
                  </a:cubicBezTo>
                  <a:cubicBezTo>
                    <a:pt x="80" y="143"/>
                    <a:pt x="79" y="141"/>
                    <a:pt x="79" y="140"/>
                  </a:cubicBezTo>
                  <a:cubicBezTo>
                    <a:pt x="78" y="139"/>
                    <a:pt x="78" y="137"/>
                    <a:pt x="78" y="136"/>
                  </a:cubicBezTo>
                  <a:cubicBezTo>
                    <a:pt x="78" y="134"/>
                    <a:pt x="78" y="132"/>
                    <a:pt x="79" y="130"/>
                  </a:cubicBezTo>
                  <a:cubicBezTo>
                    <a:pt x="80" y="129"/>
                    <a:pt x="81" y="128"/>
                    <a:pt x="83" y="127"/>
                  </a:cubicBezTo>
                  <a:cubicBezTo>
                    <a:pt x="84" y="126"/>
                    <a:pt x="86" y="125"/>
                    <a:pt x="88" y="125"/>
                  </a:cubicBezTo>
                  <a:cubicBezTo>
                    <a:pt x="89" y="124"/>
                    <a:pt x="91" y="124"/>
                    <a:pt x="93" y="124"/>
                  </a:cubicBezTo>
                  <a:cubicBezTo>
                    <a:pt x="98" y="124"/>
                    <a:pt x="101" y="124"/>
                    <a:pt x="103" y="125"/>
                  </a:cubicBezTo>
                  <a:cubicBezTo>
                    <a:pt x="103" y="131"/>
                    <a:pt x="103" y="131"/>
                    <a:pt x="103" y="131"/>
                  </a:cubicBezTo>
                  <a:cubicBezTo>
                    <a:pt x="100" y="130"/>
                    <a:pt x="97" y="129"/>
                    <a:pt x="93" y="129"/>
                  </a:cubicBezTo>
                  <a:cubicBezTo>
                    <a:pt x="92" y="129"/>
                    <a:pt x="90" y="129"/>
                    <a:pt x="89" y="129"/>
                  </a:cubicBezTo>
                  <a:cubicBezTo>
                    <a:pt x="88" y="129"/>
                    <a:pt x="87" y="130"/>
                    <a:pt x="86" y="130"/>
                  </a:cubicBezTo>
                  <a:cubicBezTo>
                    <a:pt x="85" y="131"/>
                    <a:pt x="85" y="131"/>
                    <a:pt x="84" y="132"/>
                  </a:cubicBezTo>
                  <a:cubicBezTo>
                    <a:pt x="83" y="133"/>
                    <a:pt x="83" y="134"/>
                    <a:pt x="83" y="135"/>
                  </a:cubicBezTo>
                  <a:cubicBezTo>
                    <a:pt x="83" y="136"/>
                    <a:pt x="83" y="137"/>
                    <a:pt x="84" y="138"/>
                  </a:cubicBezTo>
                  <a:cubicBezTo>
                    <a:pt x="84" y="139"/>
                    <a:pt x="85" y="140"/>
                    <a:pt x="86" y="141"/>
                  </a:cubicBezTo>
                  <a:cubicBezTo>
                    <a:pt x="87" y="141"/>
                    <a:pt x="88" y="142"/>
                    <a:pt x="89" y="143"/>
                  </a:cubicBezTo>
                  <a:cubicBezTo>
                    <a:pt x="90" y="143"/>
                    <a:pt x="91" y="144"/>
                    <a:pt x="93" y="145"/>
                  </a:cubicBezTo>
                  <a:cubicBezTo>
                    <a:pt x="94" y="146"/>
                    <a:pt x="96" y="146"/>
                    <a:pt x="97" y="147"/>
                  </a:cubicBezTo>
                  <a:cubicBezTo>
                    <a:pt x="99" y="148"/>
                    <a:pt x="100" y="149"/>
                    <a:pt x="101" y="150"/>
                  </a:cubicBezTo>
                  <a:cubicBezTo>
                    <a:pt x="102" y="151"/>
                    <a:pt x="103" y="152"/>
                    <a:pt x="104" y="154"/>
                  </a:cubicBezTo>
                  <a:cubicBezTo>
                    <a:pt x="104" y="155"/>
                    <a:pt x="105" y="156"/>
                    <a:pt x="105" y="158"/>
                  </a:cubicBezTo>
                  <a:cubicBezTo>
                    <a:pt x="105" y="160"/>
                    <a:pt x="104" y="162"/>
                    <a:pt x="103" y="164"/>
                  </a:cubicBezTo>
                  <a:close/>
                  <a:moveTo>
                    <a:pt x="126" y="142"/>
                  </a:moveTo>
                  <a:cubicBezTo>
                    <a:pt x="118" y="142"/>
                    <a:pt x="118" y="142"/>
                    <a:pt x="118" y="142"/>
                  </a:cubicBezTo>
                  <a:cubicBezTo>
                    <a:pt x="118" y="160"/>
                    <a:pt x="118" y="160"/>
                    <a:pt x="118" y="160"/>
                  </a:cubicBezTo>
                  <a:cubicBezTo>
                    <a:pt x="118" y="162"/>
                    <a:pt x="118" y="163"/>
                    <a:pt x="119" y="164"/>
                  </a:cubicBezTo>
                  <a:cubicBezTo>
                    <a:pt x="120" y="165"/>
                    <a:pt x="121" y="166"/>
                    <a:pt x="123" y="166"/>
                  </a:cubicBezTo>
                  <a:cubicBezTo>
                    <a:pt x="124" y="166"/>
                    <a:pt x="125" y="165"/>
                    <a:pt x="126" y="165"/>
                  </a:cubicBezTo>
                  <a:cubicBezTo>
                    <a:pt x="126" y="169"/>
                    <a:pt x="126" y="169"/>
                    <a:pt x="126" y="169"/>
                  </a:cubicBezTo>
                  <a:cubicBezTo>
                    <a:pt x="125" y="170"/>
                    <a:pt x="123" y="170"/>
                    <a:pt x="121" y="170"/>
                  </a:cubicBezTo>
                  <a:cubicBezTo>
                    <a:pt x="116" y="170"/>
                    <a:pt x="113" y="167"/>
                    <a:pt x="113" y="161"/>
                  </a:cubicBezTo>
                  <a:cubicBezTo>
                    <a:pt x="113" y="142"/>
                    <a:pt x="113" y="142"/>
                    <a:pt x="113" y="142"/>
                  </a:cubicBezTo>
                  <a:cubicBezTo>
                    <a:pt x="107" y="142"/>
                    <a:pt x="107" y="142"/>
                    <a:pt x="107" y="142"/>
                  </a:cubicBezTo>
                  <a:cubicBezTo>
                    <a:pt x="107" y="137"/>
                    <a:pt x="107" y="137"/>
                    <a:pt x="107" y="137"/>
                  </a:cubicBezTo>
                  <a:cubicBezTo>
                    <a:pt x="113" y="137"/>
                    <a:pt x="113" y="137"/>
                    <a:pt x="113" y="137"/>
                  </a:cubicBezTo>
                  <a:cubicBezTo>
                    <a:pt x="113" y="130"/>
                    <a:pt x="113" y="130"/>
                    <a:pt x="113" y="130"/>
                  </a:cubicBezTo>
                  <a:cubicBezTo>
                    <a:pt x="118" y="128"/>
                    <a:pt x="118" y="128"/>
                    <a:pt x="118" y="128"/>
                  </a:cubicBezTo>
                  <a:cubicBezTo>
                    <a:pt x="118" y="137"/>
                    <a:pt x="118" y="137"/>
                    <a:pt x="118" y="137"/>
                  </a:cubicBezTo>
                  <a:cubicBezTo>
                    <a:pt x="126" y="137"/>
                    <a:pt x="126" y="137"/>
                    <a:pt x="126" y="137"/>
                  </a:cubicBezTo>
                  <a:lnTo>
                    <a:pt x="126" y="142"/>
                  </a:lnTo>
                  <a:close/>
                  <a:moveTo>
                    <a:pt x="128" y="83"/>
                  </a:moveTo>
                  <a:cubicBezTo>
                    <a:pt x="109" y="109"/>
                    <a:pt x="109" y="109"/>
                    <a:pt x="109" y="109"/>
                  </a:cubicBezTo>
                  <a:cubicBezTo>
                    <a:pt x="128" y="109"/>
                    <a:pt x="128" y="109"/>
                    <a:pt x="128" y="109"/>
                  </a:cubicBezTo>
                  <a:cubicBezTo>
                    <a:pt x="128" y="113"/>
                    <a:pt x="128" y="113"/>
                    <a:pt x="128" y="113"/>
                  </a:cubicBezTo>
                  <a:cubicBezTo>
                    <a:pt x="102" y="113"/>
                    <a:pt x="102" y="113"/>
                    <a:pt x="102" y="113"/>
                  </a:cubicBezTo>
                  <a:cubicBezTo>
                    <a:pt x="102" y="112"/>
                    <a:pt x="102" y="112"/>
                    <a:pt x="102" y="112"/>
                  </a:cubicBezTo>
                  <a:cubicBezTo>
                    <a:pt x="121" y="86"/>
                    <a:pt x="121" y="86"/>
                    <a:pt x="121" y="86"/>
                  </a:cubicBezTo>
                  <a:cubicBezTo>
                    <a:pt x="104" y="86"/>
                    <a:pt x="104" y="86"/>
                    <a:pt x="104" y="86"/>
                  </a:cubicBezTo>
                  <a:cubicBezTo>
                    <a:pt x="104" y="81"/>
                    <a:pt x="104" y="81"/>
                    <a:pt x="104" y="81"/>
                  </a:cubicBezTo>
                  <a:cubicBezTo>
                    <a:pt x="128" y="81"/>
                    <a:pt x="128" y="81"/>
                    <a:pt x="128" y="81"/>
                  </a:cubicBezTo>
                  <a:lnTo>
                    <a:pt x="128" y="83"/>
                  </a:lnTo>
                  <a:close/>
                  <a:moveTo>
                    <a:pt x="156" y="169"/>
                  </a:moveTo>
                  <a:cubicBezTo>
                    <a:pt x="151" y="169"/>
                    <a:pt x="151" y="169"/>
                    <a:pt x="151" y="169"/>
                  </a:cubicBezTo>
                  <a:cubicBezTo>
                    <a:pt x="151" y="164"/>
                    <a:pt x="151" y="164"/>
                    <a:pt x="151" y="164"/>
                  </a:cubicBezTo>
                  <a:cubicBezTo>
                    <a:pt x="151" y="164"/>
                    <a:pt x="151" y="164"/>
                    <a:pt x="151" y="164"/>
                  </a:cubicBezTo>
                  <a:cubicBezTo>
                    <a:pt x="149" y="168"/>
                    <a:pt x="146" y="170"/>
                    <a:pt x="141" y="170"/>
                  </a:cubicBezTo>
                  <a:cubicBezTo>
                    <a:pt x="138" y="170"/>
                    <a:pt x="135" y="169"/>
                    <a:pt x="134" y="168"/>
                  </a:cubicBezTo>
                  <a:cubicBezTo>
                    <a:pt x="132" y="166"/>
                    <a:pt x="131" y="164"/>
                    <a:pt x="131" y="161"/>
                  </a:cubicBezTo>
                  <a:cubicBezTo>
                    <a:pt x="131" y="155"/>
                    <a:pt x="135" y="151"/>
                    <a:pt x="142" y="150"/>
                  </a:cubicBezTo>
                  <a:cubicBezTo>
                    <a:pt x="151" y="149"/>
                    <a:pt x="151" y="149"/>
                    <a:pt x="151" y="149"/>
                  </a:cubicBezTo>
                  <a:cubicBezTo>
                    <a:pt x="151" y="144"/>
                    <a:pt x="149" y="141"/>
                    <a:pt x="145" y="141"/>
                  </a:cubicBezTo>
                  <a:cubicBezTo>
                    <a:pt x="141" y="141"/>
                    <a:pt x="137" y="142"/>
                    <a:pt x="134" y="145"/>
                  </a:cubicBezTo>
                  <a:cubicBezTo>
                    <a:pt x="134" y="140"/>
                    <a:pt x="134" y="140"/>
                    <a:pt x="134" y="140"/>
                  </a:cubicBezTo>
                  <a:cubicBezTo>
                    <a:pt x="137" y="138"/>
                    <a:pt x="141" y="137"/>
                    <a:pt x="145" y="137"/>
                  </a:cubicBezTo>
                  <a:cubicBezTo>
                    <a:pt x="153" y="137"/>
                    <a:pt x="156" y="141"/>
                    <a:pt x="156" y="149"/>
                  </a:cubicBezTo>
                  <a:lnTo>
                    <a:pt x="156" y="169"/>
                  </a:lnTo>
                  <a:close/>
                  <a:moveTo>
                    <a:pt x="161" y="113"/>
                  </a:moveTo>
                  <a:cubicBezTo>
                    <a:pt x="156" y="113"/>
                    <a:pt x="156" y="113"/>
                    <a:pt x="156" y="113"/>
                  </a:cubicBezTo>
                  <a:cubicBezTo>
                    <a:pt x="156" y="108"/>
                    <a:pt x="156" y="108"/>
                    <a:pt x="156" y="108"/>
                  </a:cubicBezTo>
                  <a:cubicBezTo>
                    <a:pt x="156" y="108"/>
                    <a:pt x="156" y="108"/>
                    <a:pt x="156" y="108"/>
                  </a:cubicBezTo>
                  <a:cubicBezTo>
                    <a:pt x="153" y="112"/>
                    <a:pt x="150" y="114"/>
                    <a:pt x="146" y="114"/>
                  </a:cubicBezTo>
                  <a:cubicBezTo>
                    <a:pt x="138" y="114"/>
                    <a:pt x="134" y="110"/>
                    <a:pt x="134" y="101"/>
                  </a:cubicBezTo>
                  <a:cubicBezTo>
                    <a:pt x="134" y="81"/>
                    <a:pt x="134" y="81"/>
                    <a:pt x="134" y="81"/>
                  </a:cubicBezTo>
                  <a:cubicBezTo>
                    <a:pt x="139" y="81"/>
                    <a:pt x="139" y="81"/>
                    <a:pt x="139" y="81"/>
                  </a:cubicBezTo>
                  <a:cubicBezTo>
                    <a:pt x="139" y="100"/>
                    <a:pt x="139" y="100"/>
                    <a:pt x="139" y="100"/>
                  </a:cubicBezTo>
                  <a:cubicBezTo>
                    <a:pt x="139" y="106"/>
                    <a:pt x="142" y="110"/>
                    <a:pt x="147" y="110"/>
                  </a:cubicBezTo>
                  <a:cubicBezTo>
                    <a:pt x="150" y="110"/>
                    <a:pt x="152" y="109"/>
                    <a:pt x="153" y="107"/>
                  </a:cubicBezTo>
                  <a:cubicBezTo>
                    <a:pt x="155" y="105"/>
                    <a:pt x="156" y="103"/>
                    <a:pt x="156" y="100"/>
                  </a:cubicBezTo>
                  <a:cubicBezTo>
                    <a:pt x="156" y="81"/>
                    <a:pt x="156" y="81"/>
                    <a:pt x="156" y="81"/>
                  </a:cubicBezTo>
                  <a:cubicBezTo>
                    <a:pt x="161" y="81"/>
                    <a:pt x="161" y="81"/>
                    <a:pt x="161" y="81"/>
                  </a:cubicBezTo>
                  <a:lnTo>
                    <a:pt x="161" y="113"/>
                  </a:lnTo>
                  <a:close/>
                  <a:moveTo>
                    <a:pt x="188" y="143"/>
                  </a:moveTo>
                  <a:cubicBezTo>
                    <a:pt x="185" y="142"/>
                    <a:pt x="183" y="141"/>
                    <a:pt x="180" y="141"/>
                  </a:cubicBezTo>
                  <a:cubicBezTo>
                    <a:pt x="177" y="141"/>
                    <a:pt x="174" y="142"/>
                    <a:pt x="172" y="144"/>
                  </a:cubicBezTo>
                  <a:cubicBezTo>
                    <a:pt x="170" y="147"/>
                    <a:pt x="169" y="150"/>
                    <a:pt x="169" y="154"/>
                  </a:cubicBezTo>
                  <a:cubicBezTo>
                    <a:pt x="169" y="157"/>
                    <a:pt x="170" y="160"/>
                    <a:pt x="172" y="163"/>
                  </a:cubicBezTo>
                  <a:cubicBezTo>
                    <a:pt x="174" y="165"/>
                    <a:pt x="176" y="166"/>
                    <a:pt x="180" y="166"/>
                  </a:cubicBezTo>
                  <a:cubicBezTo>
                    <a:pt x="182" y="166"/>
                    <a:pt x="185" y="165"/>
                    <a:pt x="188" y="163"/>
                  </a:cubicBezTo>
                  <a:cubicBezTo>
                    <a:pt x="188" y="168"/>
                    <a:pt x="188" y="168"/>
                    <a:pt x="188" y="168"/>
                  </a:cubicBezTo>
                  <a:cubicBezTo>
                    <a:pt x="185" y="169"/>
                    <a:pt x="182" y="170"/>
                    <a:pt x="179" y="170"/>
                  </a:cubicBezTo>
                  <a:cubicBezTo>
                    <a:pt x="174" y="170"/>
                    <a:pt x="171" y="169"/>
                    <a:pt x="168" y="166"/>
                  </a:cubicBezTo>
                  <a:cubicBezTo>
                    <a:pt x="165" y="163"/>
                    <a:pt x="164" y="159"/>
                    <a:pt x="164" y="154"/>
                  </a:cubicBezTo>
                  <a:cubicBezTo>
                    <a:pt x="164" y="149"/>
                    <a:pt x="165" y="145"/>
                    <a:pt x="168" y="141"/>
                  </a:cubicBezTo>
                  <a:cubicBezTo>
                    <a:pt x="171" y="138"/>
                    <a:pt x="175" y="137"/>
                    <a:pt x="180" y="137"/>
                  </a:cubicBezTo>
                  <a:cubicBezTo>
                    <a:pt x="183" y="137"/>
                    <a:pt x="185" y="137"/>
                    <a:pt x="188" y="138"/>
                  </a:cubicBezTo>
                  <a:lnTo>
                    <a:pt x="188" y="143"/>
                  </a:lnTo>
                  <a:close/>
                  <a:moveTo>
                    <a:pt x="195" y="85"/>
                  </a:moveTo>
                  <a:cubicBezTo>
                    <a:pt x="197" y="82"/>
                    <a:pt x="201" y="81"/>
                    <a:pt x="205" y="81"/>
                  </a:cubicBezTo>
                  <a:cubicBezTo>
                    <a:pt x="209" y="81"/>
                    <a:pt x="213" y="82"/>
                    <a:pt x="215" y="85"/>
                  </a:cubicBezTo>
                  <a:cubicBezTo>
                    <a:pt x="217" y="87"/>
                    <a:pt x="218" y="91"/>
                    <a:pt x="218" y="96"/>
                  </a:cubicBezTo>
                  <a:cubicBezTo>
                    <a:pt x="218" y="99"/>
                    <a:pt x="218" y="99"/>
                    <a:pt x="218" y="99"/>
                  </a:cubicBezTo>
                  <a:cubicBezTo>
                    <a:pt x="196" y="99"/>
                    <a:pt x="196" y="99"/>
                    <a:pt x="196" y="99"/>
                  </a:cubicBezTo>
                  <a:cubicBezTo>
                    <a:pt x="196" y="102"/>
                    <a:pt x="197" y="105"/>
                    <a:pt x="199" y="107"/>
                  </a:cubicBezTo>
                  <a:cubicBezTo>
                    <a:pt x="200" y="109"/>
                    <a:pt x="203" y="110"/>
                    <a:pt x="206" y="110"/>
                  </a:cubicBezTo>
                  <a:cubicBezTo>
                    <a:pt x="210" y="110"/>
                    <a:pt x="213" y="109"/>
                    <a:pt x="216" y="106"/>
                  </a:cubicBezTo>
                  <a:cubicBezTo>
                    <a:pt x="216" y="111"/>
                    <a:pt x="216" y="111"/>
                    <a:pt x="216" y="111"/>
                  </a:cubicBezTo>
                  <a:cubicBezTo>
                    <a:pt x="213" y="113"/>
                    <a:pt x="210" y="114"/>
                    <a:pt x="205" y="114"/>
                  </a:cubicBezTo>
                  <a:cubicBezTo>
                    <a:pt x="200" y="114"/>
                    <a:pt x="197" y="113"/>
                    <a:pt x="194" y="110"/>
                  </a:cubicBezTo>
                  <a:cubicBezTo>
                    <a:pt x="192" y="107"/>
                    <a:pt x="190" y="103"/>
                    <a:pt x="190" y="98"/>
                  </a:cubicBezTo>
                  <a:cubicBezTo>
                    <a:pt x="190" y="93"/>
                    <a:pt x="192" y="88"/>
                    <a:pt x="195" y="85"/>
                  </a:cubicBezTo>
                  <a:close/>
                  <a:moveTo>
                    <a:pt x="214" y="169"/>
                  </a:moveTo>
                  <a:cubicBezTo>
                    <a:pt x="200" y="154"/>
                    <a:pt x="200" y="154"/>
                    <a:pt x="200" y="154"/>
                  </a:cubicBezTo>
                  <a:cubicBezTo>
                    <a:pt x="199" y="154"/>
                    <a:pt x="199" y="154"/>
                    <a:pt x="199" y="154"/>
                  </a:cubicBezTo>
                  <a:cubicBezTo>
                    <a:pt x="199" y="169"/>
                    <a:pt x="199" y="169"/>
                    <a:pt x="199" y="169"/>
                  </a:cubicBezTo>
                  <a:cubicBezTo>
                    <a:pt x="194" y="169"/>
                    <a:pt x="194" y="169"/>
                    <a:pt x="194" y="169"/>
                  </a:cubicBezTo>
                  <a:cubicBezTo>
                    <a:pt x="194" y="122"/>
                    <a:pt x="194" y="122"/>
                    <a:pt x="194" y="122"/>
                  </a:cubicBezTo>
                  <a:cubicBezTo>
                    <a:pt x="199" y="122"/>
                    <a:pt x="199" y="122"/>
                    <a:pt x="199" y="122"/>
                  </a:cubicBezTo>
                  <a:cubicBezTo>
                    <a:pt x="199" y="152"/>
                    <a:pt x="199" y="152"/>
                    <a:pt x="199" y="152"/>
                  </a:cubicBezTo>
                  <a:cubicBezTo>
                    <a:pt x="200" y="152"/>
                    <a:pt x="200" y="152"/>
                    <a:pt x="200" y="152"/>
                  </a:cubicBezTo>
                  <a:cubicBezTo>
                    <a:pt x="213" y="137"/>
                    <a:pt x="213" y="137"/>
                    <a:pt x="213" y="137"/>
                  </a:cubicBezTo>
                  <a:cubicBezTo>
                    <a:pt x="220" y="137"/>
                    <a:pt x="220" y="137"/>
                    <a:pt x="220" y="137"/>
                  </a:cubicBezTo>
                  <a:cubicBezTo>
                    <a:pt x="205" y="153"/>
                    <a:pt x="205" y="153"/>
                    <a:pt x="205" y="153"/>
                  </a:cubicBezTo>
                  <a:cubicBezTo>
                    <a:pt x="221" y="169"/>
                    <a:pt x="221" y="169"/>
                    <a:pt x="221" y="169"/>
                  </a:cubicBezTo>
                  <a:lnTo>
                    <a:pt x="214" y="16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algn="l" defTabSz="93220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83" name="Freeform 15"/>
            <p:cNvSpPr>
              <a:spLocks noEditPoints="1"/>
            </p:cNvSpPr>
            <p:nvPr/>
          </p:nvSpPr>
          <p:spPr bwMode="auto">
            <a:xfrm>
              <a:off x="5076826" y="3752850"/>
              <a:ext cx="354013" cy="1117600"/>
            </a:xfrm>
            <a:custGeom>
              <a:avLst/>
              <a:gdLst>
                <a:gd name="T0" fmla="*/ 223 w 223"/>
                <a:gd name="T1" fmla="*/ 704 h 704"/>
                <a:gd name="T2" fmla="*/ 0 w 223"/>
                <a:gd name="T3" fmla="*/ 0 h 704"/>
                <a:gd name="T4" fmla="*/ 185 w 223"/>
                <a:gd name="T5" fmla="*/ 482 h 704"/>
                <a:gd name="T6" fmla="*/ 126 w 223"/>
                <a:gd name="T7" fmla="*/ 419 h 704"/>
                <a:gd name="T8" fmla="*/ 185 w 223"/>
                <a:gd name="T9" fmla="*/ 482 h 704"/>
                <a:gd name="T10" fmla="*/ 126 w 223"/>
                <a:gd name="T11" fmla="*/ 207 h 704"/>
                <a:gd name="T12" fmla="*/ 185 w 223"/>
                <a:gd name="T13" fmla="*/ 148 h 704"/>
                <a:gd name="T14" fmla="*/ 123 w 223"/>
                <a:gd name="T15" fmla="*/ 57 h 704"/>
                <a:gd name="T16" fmla="*/ 185 w 223"/>
                <a:gd name="T17" fmla="*/ 117 h 704"/>
                <a:gd name="T18" fmla="*/ 123 w 223"/>
                <a:gd name="T19" fmla="*/ 57 h 704"/>
                <a:gd name="T20" fmla="*/ 185 w 223"/>
                <a:gd name="T21" fmla="*/ 238 h 704"/>
                <a:gd name="T22" fmla="*/ 123 w 223"/>
                <a:gd name="T23" fmla="*/ 298 h 704"/>
                <a:gd name="T24" fmla="*/ 123 w 223"/>
                <a:gd name="T25" fmla="*/ 329 h 704"/>
                <a:gd name="T26" fmla="*/ 185 w 223"/>
                <a:gd name="T27" fmla="*/ 391 h 704"/>
                <a:gd name="T28" fmla="*/ 123 w 223"/>
                <a:gd name="T29" fmla="*/ 329 h 704"/>
                <a:gd name="T30" fmla="*/ 185 w 223"/>
                <a:gd name="T31" fmla="*/ 510 h 704"/>
                <a:gd name="T32" fmla="*/ 123 w 223"/>
                <a:gd name="T33" fmla="*/ 570 h 704"/>
                <a:gd name="T34" fmla="*/ 34 w 223"/>
                <a:gd name="T35" fmla="*/ 57 h 704"/>
                <a:gd name="T36" fmla="*/ 95 w 223"/>
                <a:gd name="T37" fmla="*/ 117 h 704"/>
                <a:gd name="T38" fmla="*/ 34 w 223"/>
                <a:gd name="T39" fmla="*/ 57 h 704"/>
                <a:gd name="T40" fmla="*/ 95 w 223"/>
                <a:gd name="T41" fmla="*/ 148 h 704"/>
                <a:gd name="T42" fmla="*/ 34 w 223"/>
                <a:gd name="T43" fmla="*/ 207 h 704"/>
                <a:gd name="T44" fmla="*/ 34 w 223"/>
                <a:gd name="T45" fmla="*/ 238 h 704"/>
                <a:gd name="T46" fmla="*/ 95 w 223"/>
                <a:gd name="T47" fmla="*/ 298 h 704"/>
                <a:gd name="T48" fmla="*/ 34 w 223"/>
                <a:gd name="T49" fmla="*/ 238 h 704"/>
                <a:gd name="T50" fmla="*/ 95 w 223"/>
                <a:gd name="T51" fmla="*/ 329 h 704"/>
                <a:gd name="T52" fmla="*/ 34 w 223"/>
                <a:gd name="T53" fmla="*/ 391 h 704"/>
                <a:gd name="T54" fmla="*/ 34 w 223"/>
                <a:gd name="T55" fmla="*/ 419 h 704"/>
                <a:gd name="T56" fmla="*/ 95 w 223"/>
                <a:gd name="T57" fmla="*/ 482 h 704"/>
                <a:gd name="T58" fmla="*/ 34 w 223"/>
                <a:gd name="T59" fmla="*/ 419 h 704"/>
                <a:gd name="T60" fmla="*/ 95 w 223"/>
                <a:gd name="T61" fmla="*/ 510 h 704"/>
                <a:gd name="T62" fmla="*/ 34 w 223"/>
                <a:gd name="T63" fmla="*/ 572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3" h="704">
                  <a:moveTo>
                    <a:pt x="0" y="704"/>
                  </a:moveTo>
                  <a:lnTo>
                    <a:pt x="223" y="704"/>
                  </a:lnTo>
                  <a:lnTo>
                    <a:pt x="223" y="0"/>
                  </a:lnTo>
                  <a:lnTo>
                    <a:pt x="0" y="0"/>
                  </a:lnTo>
                  <a:lnTo>
                    <a:pt x="0" y="704"/>
                  </a:lnTo>
                  <a:close/>
                  <a:moveTo>
                    <a:pt x="185" y="482"/>
                  </a:moveTo>
                  <a:lnTo>
                    <a:pt x="126" y="482"/>
                  </a:lnTo>
                  <a:lnTo>
                    <a:pt x="126" y="419"/>
                  </a:lnTo>
                  <a:lnTo>
                    <a:pt x="185" y="419"/>
                  </a:lnTo>
                  <a:lnTo>
                    <a:pt x="185" y="482"/>
                  </a:lnTo>
                  <a:close/>
                  <a:moveTo>
                    <a:pt x="185" y="207"/>
                  </a:moveTo>
                  <a:lnTo>
                    <a:pt x="126" y="207"/>
                  </a:lnTo>
                  <a:lnTo>
                    <a:pt x="126" y="148"/>
                  </a:lnTo>
                  <a:lnTo>
                    <a:pt x="185" y="148"/>
                  </a:lnTo>
                  <a:lnTo>
                    <a:pt x="185" y="207"/>
                  </a:lnTo>
                  <a:close/>
                  <a:moveTo>
                    <a:pt x="123" y="57"/>
                  </a:moveTo>
                  <a:lnTo>
                    <a:pt x="185" y="57"/>
                  </a:lnTo>
                  <a:lnTo>
                    <a:pt x="185" y="117"/>
                  </a:lnTo>
                  <a:lnTo>
                    <a:pt x="123" y="117"/>
                  </a:lnTo>
                  <a:lnTo>
                    <a:pt x="123" y="57"/>
                  </a:lnTo>
                  <a:close/>
                  <a:moveTo>
                    <a:pt x="123" y="238"/>
                  </a:moveTo>
                  <a:lnTo>
                    <a:pt x="185" y="238"/>
                  </a:lnTo>
                  <a:lnTo>
                    <a:pt x="185" y="298"/>
                  </a:lnTo>
                  <a:lnTo>
                    <a:pt x="123" y="298"/>
                  </a:lnTo>
                  <a:lnTo>
                    <a:pt x="123" y="238"/>
                  </a:lnTo>
                  <a:close/>
                  <a:moveTo>
                    <a:pt x="123" y="329"/>
                  </a:moveTo>
                  <a:lnTo>
                    <a:pt x="185" y="329"/>
                  </a:lnTo>
                  <a:lnTo>
                    <a:pt x="185" y="391"/>
                  </a:lnTo>
                  <a:lnTo>
                    <a:pt x="123" y="391"/>
                  </a:lnTo>
                  <a:lnTo>
                    <a:pt x="123" y="329"/>
                  </a:lnTo>
                  <a:close/>
                  <a:moveTo>
                    <a:pt x="123" y="510"/>
                  </a:moveTo>
                  <a:lnTo>
                    <a:pt x="185" y="510"/>
                  </a:lnTo>
                  <a:lnTo>
                    <a:pt x="185" y="570"/>
                  </a:lnTo>
                  <a:lnTo>
                    <a:pt x="123" y="570"/>
                  </a:lnTo>
                  <a:lnTo>
                    <a:pt x="123" y="510"/>
                  </a:lnTo>
                  <a:close/>
                  <a:moveTo>
                    <a:pt x="34" y="57"/>
                  </a:moveTo>
                  <a:lnTo>
                    <a:pt x="95" y="57"/>
                  </a:lnTo>
                  <a:lnTo>
                    <a:pt x="95" y="117"/>
                  </a:lnTo>
                  <a:lnTo>
                    <a:pt x="34" y="117"/>
                  </a:lnTo>
                  <a:lnTo>
                    <a:pt x="34" y="57"/>
                  </a:lnTo>
                  <a:close/>
                  <a:moveTo>
                    <a:pt x="34" y="148"/>
                  </a:moveTo>
                  <a:lnTo>
                    <a:pt x="95" y="148"/>
                  </a:lnTo>
                  <a:lnTo>
                    <a:pt x="95" y="207"/>
                  </a:lnTo>
                  <a:lnTo>
                    <a:pt x="34" y="207"/>
                  </a:lnTo>
                  <a:lnTo>
                    <a:pt x="34" y="148"/>
                  </a:lnTo>
                  <a:close/>
                  <a:moveTo>
                    <a:pt x="34" y="238"/>
                  </a:moveTo>
                  <a:lnTo>
                    <a:pt x="95" y="238"/>
                  </a:lnTo>
                  <a:lnTo>
                    <a:pt x="95" y="298"/>
                  </a:lnTo>
                  <a:lnTo>
                    <a:pt x="34" y="298"/>
                  </a:lnTo>
                  <a:lnTo>
                    <a:pt x="34" y="238"/>
                  </a:lnTo>
                  <a:close/>
                  <a:moveTo>
                    <a:pt x="34" y="329"/>
                  </a:moveTo>
                  <a:lnTo>
                    <a:pt x="95" y="329"/>
                  </a:lnTo>
                  <a:lnTo>
                    <a:pt x="95" y="391"/>
                  </a:lnTo>
                  <a:lnTo>
                    <a:pt x="34" y="391"/>
                  </a:lnTo>
                  <a:lnTo>
                    <a:pt x="34" y="329"/>
                  </a:lnTo>
                  <a:close/>
                  <a:moveTo>
                    <a:pt x="34" y="419"/>
                  </a:moveTo>
                  <a:lnTo>
                    <a:pt x="95" y="419"/>
                  </a:lnTo>
                  <a:lnTo>
                    <a:pt x="95" y="482"/>
                  </a:lnTo>
                  <a:lnTo>
                    <a:pt x="34" y="482"/>
                  </a:lnTo>
                  <a:lnTo>
                    <a:pt x="34" y="419"/>
                  </a:lnTo>
                  <a:close/>
                  <a:moveTo>
                    <a:pt x="34" y="510"/>
                  </a:moveTo>
                  <a:lnTo>
                    <a:pt x="95" y="510"/>
                  </a:lnTo>
                  <a:lnTo>
                    <a:pt x="95" y="572"/>
                  </a:lnTo>
                  <a:lnTo>
                    <a:pt x="34" y="572"/>
                  </a:lnTo>
                  <a:lnTo>
                    <a:pt x="34" y="51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algn="l" defTabSz="93220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84" name="Freeform 16"/>
            <p:cNvSpPr>
              <a:spLocks noEditPoints="1"/>
            </p:cNvSpPr>
            <p:nvPr/>
          </p:nvSpPr>
          <p:spPr bwMode="auto">
            <a:xfrm>
              <a:off x="5476876" y="3786188"/>
              <a:ext cx="292100" cy="1084263"/>
            </a:xfrm>
            <a:custGeom>
              <a:avLst/>
              <a:gdLst>
                <a:gd name="T0" fmla="*/ 159 w 184"/>
                <a:gd name="T1" fmla="*/ 209 h 683"/>
                <a:gd name="T2" fmla="*/ 159 w 184"/>
                <a:gd name="T3" fmla="*/ 137 h 683"/>
                <a:gd name="T4" fmla="*/ 125 w 184"/>
                <a:gd name="T5" fmla="*/ 137 h 683"/>
                <a:gd name="T6" fmla="*/ 125 w 184"/>
                <a:gd name="T7" fmla="*/ 67 h 683"/>
                <a:gd name="T8" fmla="*/ 102 w 184"/>
                <a:gd name="T9" fmla="*/ 67 h 683"/>
                <a:gd name="T10" fmla="*/ 102 w 184"/>
                <a:gd name="T11" fmla="*/ 0 h 683"/>
                <a:gd name="T12" fmla="*/ 82 w 184"/>
                <a:gd name="T13" fmla="*/ 0 h 683"/>
                <a:gd name="T14" fmla="*/ 82 w 184"/>
                <a:gd name="T15" fmla="*/ 67 h 683"/>
                <a:gd name="T16" fmla="*/ 59 w 184"/>
                <a:gd name="T17" fmla="*/ 67 h 683"/>
                <a:gd name="T18" fmla="*/ 59 w 184"/>
                <a:gd name="T19" fmla="*/ 137 h 683"/>
                <a:gd name="T20" fmla="*/ 28 w 184"/>
                <a:gd name="T21" fmla="*/ 137 h 683"/>
                <a:gd name="T22" fmla="*/ 28 w 184"/>
                <a:gd name="T23" fmla="*/ 209 h 683"/>
                <a:gd name="T24" fmla="*/ 0 w 184"/>
                <a:gd name="T25" fmla="*/ 209 h 683"/>
                <a:gd name="T26" fmla="*/ 0 w 184"/>
                <a:gd name="T27" fmla="*/ 683 h 683"/>
                <a:gd name="T28" fmla="*/ 184 w 184"/>
                <a:gd name="T29" fmla="*/ 683 h 683"/>
                <a:gd name="T30" fmla="*/ 184 w 184"/>
                <a:gd name="T31" fmla="*/ 209 h 683"/>
                <a:gd name="T32" fmla="*/ 159 w 184"/>
                <a:gd name="T33" fmla="*/ 209 h 683"/>
                <a:gd name="T34" fmla="*/ 89 w 184"/>
                <a:gd name="T35" fmla="*/ 494 h 683"/>
                <a:gd name="T36" fmla="*/ 30 w 184"/>
                <a:gd name="T37" fmla="*/ 494 h 683"/>
                <a:gd name="T38" fmla="*/ 30 w 184"/>
                <a:gd name="T39" fmla="*/ 432 h 683"/>
                <a:gd name="T40" fmla="*/ 89 w 184"/>
                <a:gd name="T41" fmla="*/ 432 h 683"/>
                <a:gd name="T42" fmla="*/ 89 w 184"/>
                <a:gd name="T43" fmla="*/ 494 h 683"/>
                <a:gd name="T44" fmla="*/ 89 w 184"/>
                <a:gd name="T45" fmla="*/ 308 h 683"/>
                <a:gd name="T46" fmla="*/ 30 w 184"/>
                <a:gd name="T47" fmla="*/ 308 h 683"/>
                <a:gd name="T48" fmla="*/ 30 w 184"/>
                <a:gd name="T49" fmla="*/ 248 h 683"/>
                <a:gd name="T50" fmla="*/ 89 w 184"/>
                <a:gd name="T51" fmla="*/ 248 h 683"/>
                <a:gd name="T52" fmla="*/ 89 w 184"/>
                <a:gd name="T53" fmla="*/ 308 h 683"/>
                <a:gd name="T54" fmla="*/ 161 w 184"/>
                <a:gd name="T55" fmla="*/ 401 h 683"/>
                <a:gd name="T56" fmla="*/ 100 w 184"/>
                <a:gd name="T57" fmla="*/ 401 h 683"/>
                <a:gd name="T58" fmla="*/ 100 w 184"/>
                <a:gd name="T59" fmla="*/ 339 h 683"/>
                <a:gd name="T60" fmla="*/ 161 w 184"/>
                <a:gd name="T61" fmla="*/ 339 h 683"/>
                <a:gd name="T62" fmla="*/ 161 w 184"/>
                <a:gd name="T63" fmla="*/ 401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4" h="683">
                  <a:moveTo>
                    <a:pt x="159" y="209"/>
                  </a:moveTo>
                  <a:lnTo>
                    <a:pt x="159" y="137"/>
                  </a:lnTo>
                  <a:lnTo>
                    <a:pt x="125" y="137"/>
                  </a:lnTo>
                  <a:lnTo>
                    <a:pt x="125" y="67"/>
                  </a:lnTo>
                  <a:lnTo>
                    <a:pt x="102" y="67"/>
                  </a:lnTo>
                  <a:lnTo>
                    <a:pt x="102" y="0"/>
                  </a:lnTo>
                  <a:lnTo>
                    <a:pt x="82" y="0"/>
                  </a:lnTo>
                  <a:lnTo>
                    <a:pt x="82" y="67"/>
                  </a:lnTo>
                  <a:lnTo>
                    <a:pt x="59" y="67"/>
                  </a:lnTo>
                  <a:lnTo>
                    <a:pt x="59" y="137"/>
                  </a:lnTo>
                  <a:lnTo>
                    <a:pt x="28" y="137"/>
                  </a:lnTo>
                  <a:lnTo>
                    <a:pt x="28" y="209"/>
                  </a:lnTo>
                  <a:lnTo>
                    <a:pt x="0" y="209"/>
                  </a:lnTo>
                  <a:lnTo>
                    <a:pt x="0" y="683"/>
                  </a:lnTo>
                  <a:lnTo>
                    <a:pt x="184" y="683"/>
                  </a:lnTo>
                  <a:lnTo>
                    <a:pt x="184" y="209"/>
                  </a:lnTo>
                  <a:lnTo>
                    <a:pt x="159" y="209"/>
                  </a:lnTo>
                  <a:close/>
                  <a:moveTo>
                    <a:pt x="89" y="494"/>
                  </a:moveTo>
                  <a:lnTo>
                    <a:pt x="30" y="494"/>
                  </a:lnTo>
                  <a:lnTo>
                    <a:pt x="30" y="432"/>
                  </a:lnTo>
                  <a:lnTo>
                    <a:pt x="89" y="432"/>
                  </a:lnTo>
                  <a:lnTo>
                    <a:pt x="89" y="494"/>
                  </a:lnTo>
                  <a:close/>
                  <a:moveTo>
                    <a:pt x="89" y="308"/>
                  </a:moveTo>
                  <a:lnTo>
                    <a:pt x="30" y="308"/>
                  </a:lnTo>
                  <a:lnTo>
                    <a:pt x="30" y="248"/>
                  </a:lnTo>
                  <a:lnTo>
                    <a:pt x="89" y="248"/>
                  </a:lnTo>
                  <a:lnTo>
                    <a:pt x="89" y="308"/>
                  </a:lnTo>
                  <a:close/>
                  <a:moveTo>
                    <a:pt x="161" y="401"/>
                  </a:moveTo>
                  <a:lnTo>
                    <a:pt x="100" y="401"/>
                  </a:lnTo>
                  <a:lnTo>
                    <a:pt x="100" y="339"/>
                  </a:lnTo>
                  <a:lnTo>
                    <a:pt x="161" y="339"/>
                  </a:lnTo>
                  <a:lnTo>
                    <a:pt x="161" y="401"/>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algn="l" defTabSz="93220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2" name="Group 1"/>
          <p:cNvGrpSpPr/>
          <p:nvPr/>
        </p:nvGrpSpPr>
        <p:grpSpPr>
          <a:xfrm>
            <a:off x="3974708" y="1464538"/>
            <a:ext cx="327092" cy="332719"/>
            <a:chOff x="917987" y="1195921"/>
            <a:chExt cx="718946" cy="731312"/>
          </a:xfrm>
          <a:solidFill>
            <a:srgbClr val="0078D7"/>
          </a:solidFill>
        </p:grpSpPr>
        <p:sp>
          <p:nvSpPr>
            <p:cNvPr id="85" name="Freeform 9"/>
            <p:cNvSpPr>
              <a:spLocks/>
            </p:cNvSpPr>
            <p:nvPr/>
          </p:nvSpPr>
          <p:spPr bwMode="auto">
            <a:xfrm>
              <a:off x="917999" y="1195921"/>
              <a:ext cx="329816" cy="336216"/>
            </a:xfrm>
            <a:custGeom>
              <a:avLst/>
              <a:gdLst>
                <a:gd name="T0" fmla="*/ 0 w 1546"/>
                <a:gd name="T1" fmla="*/ 0 h 1576"/>
                <a:gd name="T2" fmla="*/ 0 w 1546"/>
                <a:gd name="T3" fmla="*/ 1198 h 1576"/>
                <a:gd name="T4" fmla="*/ 360 w 1546"/>
                <a:gd name="T5" fmla="*/ 830 h 1576"/>
                <a:gd name="T6" fmla="*/ 1092 w 1546"/>
                <a:gd name="T7" fmla="*/ 1576 h 1576"/>
                <a:gd name="T8" fmla="*/ 1546 w 1546"/>
                <a:gd name="T9" fmla="*/ 1115 h 1576"/>
                <a:gd name="T10" fmla="*/ 814 w 1546"/>
                <a:gd name="T11" fmla="*/ 370 h 1576"/>
                <a:gd name="T12" fmla="*/ 1181 w 1546"/>
                <a:gd name="T13" fmla="*/ 0 h 1576"/>
                <a:gd name="T14" fmla="*/ 0 w 1546"/>
                <a:gd name="T15" fmla="*/ 0 h 1576"/>
                <a:gd name="T16" fmla="*/ 0 w 1546"/>
                <a:gd name="T17" fmla="*/ 0 h 1576"/>
                <a:gd name="T18" fmla="*/ 0 w 1546"/>
                <a:gd name="T19" fmla="*/ 0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6" h="1576">
                  <a:moveTo>
                    <a:pt x="0" y="0"/>
                  </a:moveTo>
                  <a:lnTo>
                    <a:pt x="0" y="1198"/>
                  </a:lnTo>
                  <a:lnTo>
                    <a:pt x="360" y="830"/>
                  </a:lnTo>
                  <a:lnTo>
                    <a:pt x="1092" y="1576"/>
                  </a:lnTo>
                  <a:lnTo>
                    <a:pt x="1546" y="1115"/>
                  </a:lnTo>
                  <a:lnTo>
                    <a:pt x="814" y="370"/>
                  </a:lnTo>
                  <a:lnTo>
                    <a:pt x="1181"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79" tIns="44787" rIns="89579" bIns="44787" numCol="1" anchor="t" anchorCtr="0" compatLnSpc="1">
              <a:prstTxWarp prst="textNoShape">
                <a:avLst/>
              </a:prstTxWarp>
            </a:bodyPr>
            <a:lstStyle/>
            <a:p>
              <a:pPr marL="0" marR="0" lvl="0" indent="0" algn="l" defTabSz="895526" rtl="0" eaLnBrk="1" fontAlgn="auto" latinLnBrk="0" hangingPunct="1">
                <a:lnSpc>
                  <a:spcPct val="100000"/>
                </a:lnSpc>
                <a:spcBef>
                  <a:spcPts val="0"/>
                </a:spcBef>
                <a:spcAft>
                  <a:spcPts val="0"/>
                </a:spcAft>
                <a:buClrTx/>
                <a:buSzTx/>
                <a:buFontTx/>
                <a:buNone/>
                <a:tabLst/>
                <a:defRPr/>
              </a:pPr>
              <a:endParaRPr kumimoji="0" lang="en-US" sz="1598" b="1" i="0" u="none" strike="noStrike" kern="0" cap="none" spc="0" normalizeH="0" baseline="0" noProof="0">
                <a:ln>
                  <a:noFill/>
                </a:ln>
                <a:solidFill>
                  <a:sysClr val="windowText" lastClr="000000"/>
                </a:solidFill>
                <a:effectLst/>
                <a:uLnTx/>
                <a:uFillTx/>
                <a:latin typeface="Segoe UI Light"/>
                <a:ea typeface="+mn-ea"/>
                <a:cs typeface="+mn-cs"/>
              </a:endParaRPr>
            </a:p>
          </p:txBody>
        </p:sp>
        <p:sp>
          <p:nvSpPr>
            <p:cNvPr id="86" name="Freeform 10"/>
            <p:cNvSpPr>
              <a:spLocks/>
            </p:cNvSpPr>
            <p:nvPr/>
          </p:nvSpPr>
          <p:spPr bwMode="auto">
            <a:xfrm>
              <a:off x="1306690" y="1195921"/>
              <a:ext cx="330243" cy="336216"/>
            </a:xfrm>
            <a:custGeom>
              <a:avLst/>
              <a:gdLst>
                <a:gd name="T0" fmla="*/ 1548 w 1548"/>
                <a:gd name="T1" fmla="*/ 0 h 1576"/>
                <a:gd name="T2" fmla="*/ 1548 w 1548"/>
                <a:gd name="T3" fmla="*/ 1198 h 1576"/>
                <a:gd name="T4" fmla="*/ 1181 w 1548"/>
                <a:gd name="T5" fmla="*/ 830 h 1576"/>
                <a:gd name="T6" fmla="*/ 449 w 1548"/>
                <a:gd name="T7" fmla="*/ 1576 h 1576"/>
                <a:gd name="T8" fmla="*/ 0 w 1548"/>
                <a:gd name="T9" fmla="*/ 1115 h 1576"/>
                <a:gd name="T10" fmla="*/ 727 w 1548"/>
                <a:gd name="T11" fmla="*/ 370 h 1576"/>
                <a:gd name="T12" fmla="*/ 362 w 1548"/>
                <a:gd name="T13" fmla="*/ 0 h 1576"/>
                <a:gd name="T14" fmla="*/ 1548 w 1548"/>
                <a:gd name="T15" fmla="*/ 0 h 1576"/>
                <a:gd name="T16" fmla="*/ 1548 w 1548"/>
                <a:gd name="T17" fmla="*/ 0 h 1576"/>
                <a:gd name="T18" fmla="*/ 1548 w 1548"/>
                <a:gd name="T19" fmla="*/ 0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8" h="1576">
                  <a:moveTo>
                    <a:pt x="1548" y="0"/>
                  </a:moveTo>
                  <a:lnTo>
                    <a:pt x="1548" y="1198"/>
                  </a:lnTo>
                  <a:lnTo>
                    <a:pt x="1181" y="830"/>
                  </a:lnTo>
                  <a:lnTo>
                    <a:pt x="449" y="1576"/>
                  </a:lnTo>
                  <a:lnTo>
                    <a:pt x="0" y="1115"/>
                  </a:lnTo>
                  <a:lnTo>
                    <a:pt x="727" y="370"/>
                  </a:lnTo>
                  <a:lnTo>
                    <a:pt x="362" y="0"/>
                  </a:lnTo>
                  <a:lnTo>
                    <a:pt x="1548" y="0"/>
                  </a:lnTo>
                  <a:lnTo>
                    <a:pt x="1548" y="0"/>
                  </a:lnTo>
                  <a:lnTo>
                    <a:pt x="15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79" tIns="44787" rIns="89579" bIns="44787" numCol="1" anchor="t" anchorCtr="0" compatLnSpc="1">
              <a:prstTxWarp prst="textNoShape">
                <a:avLst/>
              </a:prstTxWarp>
            </a:bodyPr>
            <a:lstStyle/>
            <a:p>
              <a:pPr marL="0" marR="0" lvl="0" indent="0" algn="l" defTabSz="895526" rtl="0" eaLnBrk="1" fontAlgn="auto" latinLnBrk="0" hangingPunct="1">
                <a:lnSpc>
                  <a:spcPct val="100000"/>
                </a:lnSpc>
                <a:spcBef>
                  <a:spcPts val="0"/>
                </a:spcBef>
                <a:spcAft>
                  <a:spcPts val="0"/>
                </a:spcAft>
                <a:buClrTx/>
                <a:buSzTx/>
                <a:buFontTx/>
                <a:buNone/>
                <a:tabLst/>
                <a:defRPr/>
              </a:pPr>
              <a:endParaRPr kumimoji="0" lang="en-US" sz="1598" b="1" i="0" u="none" strike="noStrike" kern="0" cap="none" spc="0" normalizeH="0" baseline="0" noProof="0">
                <a:ln>
                  <a:noFill/>
                </a:ln>
                <a:solidFill>
                  <a:sysClr val="windowText" lastClr="000000"/>
                </a:solidFill>
                <a:effectLst/>
                <a:uLnTx/>
                <a:uFillTx/>
                <a:latin typeface="Segoe UI Light"/>
                <a:ea typeface="+mn-ea"/>
                <a:cs typeface="+mn-cs"/>
              </a:endParaRPr>
            </a:p>
          </p:txBody>
        </p:sp>
        <p:sp>
          <p:nvSpPr>
            <p:cNvPr id="87" name="Freeform 11"/>
            <p:cNvSpPr>
              <a:spLocks/>
            </p:cNvSpPr>
            <p:nvPr/>
          </p:nvSpPr>
          <p:spPr bwMode="auto">
            <a:xfrm>
              <a:off x="917987" y="1588243"/>
              <a:ext cx="329816" cy="338989"/>
            </a:xfrm>
            <a:custGeom>
              <a:avLst/>
              <a:gdLst>
                <a:gd name="T0" fmla="*/ 0 w 1546"/>
                <a:gd name="T1" fmla="*/ 1589 h 1589"/>
                <a:gd name="T2" fmla="*/ 0 w 1546"/>
                <a:gd name="T3" fmla="*/ 385 h 1589"/>
                <a:gd name="T4" fmla="*/ 360 w 1546"/>
                <a:gd name="T5" fmla="*/ 756 h 1589"/>
                <a:gd name="T6" fmla="*/ 1092 w 1546"/>
                <a:gd name="T7" fmla="*/ 0 h 1589"/>
                <a:gd name="T8" fmla="*/ 1546 w 1546"/>
                <a:gd name="T9" fmla="*/ 469 h 1589"/>
                <a:gd name="T10" fmla="*/ 814 w 1546"/>
                <a:gd name="T11" fmla="*/ 1219 h 1589"/>
                <a:gd name="T12" fmla="*/ 1181 w 1546"/>
                <a:gd name="T13" fmla="*/ 1589 h 1589"/>
                <a:gd name="T14" fmla="*/ 0 w 1546"/>
                <a:gd name="T15" fmla="*/ 1589 h 1589"/>
                <a:gd name="T16" fmla="*/ 0 w 1546"/>
                <a:gd name="T17" fmla="*/ 1589 h 1589"/>
                <a:gd name="T18" fmla="*/ 0 w 1546"/>
                <a:gd name="T19" fmla="*/ 1589 h 1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6" h="1589">
                  <a:moveTo>
                    <a:pt x="0" y="1589"/>
                  </a:moveTo>
                  <a:lnTo>
                    <a:pt x="0" y="385"/>
                  </a:lnTo>
                  <a:lnTo>
                    <a:pt x="360" y="756"/>
                  </a:lnTo>
                  <a:lnTo>
                    <a:pt x="1092" y="0"/>
                  </a:lnTo>
                  <a:lnTo>
                    <a:pt x="1546" y="469"/>
                  </a:lnTo>
                  <a:lnTo>
                    <a:pt x="814" y="1219"/>
                  </a:lnTo>
                  <a:lnTo>
                    <a:pt x="1181" y="1589"/>
                  </a:lnTo>
                  <a:lnTo>
                    <a:pt x="0" y="1589"/>
                  </a:lnTo>
                  <a:lnTo>
                    <a:pt x="0" y="1589"/>
                  </a:lnTo>
                  <a:lnTo>
                    <a:pt x="0" y="15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79" tIns="44787" rIns="89579" bIns="44787" numCol="1" anchor="t" anchorCtr="0" compatLnSpc="1">
              <a:prstTxWarp prst="textNoShape">
                <a:avLst/>
              </a:prstTxWarp>
            </a:bodyPr>
            <a:lstStyle/>
            <a:p>
              <a:pPr marL="0" marR="0" lvl="0" indent="0" algn="l" defTabSz="895526" rtl="0" eaLnBrk="1" fontAlgn="auto" latinLnBrk="0" hangingPunct="1">
                <a:lnSpc>
                  <a:spcPct val="100000"/>
                </a:lnSpc>
                <a:spcBef>
                  <a:spcPts val="0"/>
                </a:spcBef>
                <a:spcAft>
                  <a:spcPts val="0"/>
                </a:spcAft>
                <a:buClrTx/>
                <a:buSzTx/>
                <a:buFontTx/>
                <a:buNone/>
                <a:tabLst/>
                <a:defRPr/>
              </a:pPr>
              <a:endParaRPr kumimoji="0" lang="en-US" sz="1598" b="1" i="0" u="none" strike="noStrike" kern="0" cap="none" spc="0" normalizeH="0" baseline="0" noProof="0">
                <a:ln>
                  <a:noFill/>
                </a:ln>
                <a:solidFill>
                  <a:srgbClr val="D83B01"/>
                </a:solidFill>
                <a:effectLst/>
                <a:uLnTx/>
                <a:uFillTx/>
                <a:latin typeface="Segoe UI Light"/>
                <a:ea typeface="+mn-ea"/>
                <a:cs typeface="+mn-cs"/>
              </a:endParaRPr>
            </a:p>
          </p:txBody>
        </p:sp>
        <p:sp>
          <p:nvSpPr>
            <p:cNvPr id="88" name="Freeform 12"/>
            <p:cNvSpPr>
              <a:spLocks/>
            </p:cNvSpPr>
            <p:nvPr/>
          </p:nvSpPr>
          <p:spPr bwMode="auto">
            <a:xfrm>
              <a:off x="1306670" y="1588244"/>
              <a:ext cx="330243" cy="338989"/>
            </a:xfrm>
            <a:custGeom>
              <a:avLst/>
              <a:gdLst>
                <a:gd name="T0" fmla="*/ 1548 w 1548"/>
                <a:gd name="T1" fmla="*/ 1589 h 1589"/>
                <a:gd name="T2" fmla="*/ 1548 w 1548"/>
                <a:gd name="T3" fmla="*/ 385 h 1589"/>
                <a:gd name="T4" fmla="*/ 1181 w 1548"/>
                <a:gd name="T5" fmla="*/ 756 h 1589"/>
                <a:gd name="T6" fmla="*/ 449 w 1548"/>
                <a:gd name="T7" fmla="*/ 0 h 1589"/>
                <a:gd name="T8" fmla="*/ 0 w 1548"/>
                <a:gd name="T9" fmla="*/ 469 h 1589"/>
                <a:gd name="T10" fmla="*/ 727 w 1548"/>
                <a:gd name="T11" fmla="*/ 1219 h 1589"/>
                <a:gd name="T12" fmla="*/ 362 w 1548"/>
                <a:gd name="T13" fmla="*/ 1589 h 1589"/>
                <a:gd name="T14" fmla="*/ 1548 w 1548"/>
                <a:gd name="T15" fmla="*/ 1589 h 1589"/>
                <a:gd name="T16" fmla="*/ 1548 w 1548"/>
                <a:gd name="T17" fmla="*/ 1589 h 1589"/>
                <a:gd name="T18" fmla="*/ 1548 w 1548"/>
                <a:gd name="T19" fmla="*/ 1589 h 1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8" h="1589">
                  <a:moveTo>
                    <a:pt x="1548" y="1589"/>
                  </a:moveTo>
                  <a:lnTo>
                    <a:pt x="1548" y="385"/>
                  </a:lnTo>
                  <a:lnTo>
                    <a:pt x="1181" y="756"/>
                  </a:lnTo>
                  <a:lnTo>
                    <a:pt x="449" y="0"/>
                  </a:lnTo>
                  <a:lnTo>
                    <a:pt x="0" y="469"/>
                  </a:lnTo>
                  <a:lnTo>
                    <a:pt x="727" y="1219"/>
                  </a:lnTo>
                  <a:lnTo>
                    <a:pt x="362" y="1589"/>
                  </a:lnTo>
                  <a:lnTo>
                    <a:pt x="1548" y="1589"/>
                  </a:lnTo>
                  <a:lnTo>
                    <a:pt x="1548" y="1589"/>
                  </a:lnTo>
                  <a:lnTo>
                    <a:pt x="1548" y="15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79" tIns="44787" rIns="89579" bIns="44787" numCol="1" anchor="t" anchorCtr="0" compatLnSpc="1">
              <a:prstTxWarp prst="textNoShape">
                <a:avLst/>
              </a:prstTxWarp>
            </a:bodyPr>
            <a:lstStyle/>
            <a:p>
              <a:pPr marL="0" marR="0" lvl="0" indent="0" algn="l" defTabSz="895526" rtl="0" eaLnBrk="1" fontAlgn="auto" latinLnBrk="0" hangingPunct="1">
                <a:lnSpc>
                  <a:spcPct val="100000"/>
                </a:lnSpc>
                <a:spcBef>
                  <a:spcPts val="0"/>
                </a:spcBef>
                <a:spcAft>
                  <a:spcPts val="0"/>
                </a:spcAft>
                <a:buClrTx/>
                <a:buSzTx/>
                <a:buFontTx/>
                <a:buNone/>
                <a:tabLst/>
                <a:defRPr/>
              </a:pPr>
              <a:endParaRPr kumimoji="0" lang="en-US" sz="1598" b="1" i="0" u="none" strike="noStrike" kern="0" cap="none" spc="0" normalizeH="0" baseline="0" noProof="0">
                <a:ln>
                  <a:noFill/>
                </a:ln>
                <a:solidFill>
                  <a:srgbClr val="D83B01"/>
                </a:solidFill>
                <a:effectLst/>
                <a:uLnTx/>
                <a:uFillTx/>
                <a:latin typeface="Segoe UI Light"/>
                <a:ea typeface="+mn-ea"/>
                <a:cs typeface="+mn-cs"/>
              </a:endParaRPr>
            </a:p>
          </p:txBody>
        </p:sp>
      </p:grpSp>
      <p:sp>
        <p:nvSpPr>
          <p:cNvPr id="3" name="Text Placeholder 2"/>
          <p:cNvSpPr>
            <a:spLocks noGrp="1"/>
          </p:cNvSpPr>
          <p:nvPr>
            <p:ph type="body" sz="quarter" idx="4294967295"/>
          </p:nvPr>
        </p:nvSpPr>
        <p:spPr>
          <a:xfrm>
            <a:off x="7405688" y="754063"/>
            <a:ext cx="5030787" cy="5026025"/>
          </a:xfrm>
        </p:spPr>
        <p:txBody>
          <a:bodyPr anchor="ctr" anchorCtr="0">
            <a:noAutofit/>
          </a:bodyPr>
          <a:lstStyle/>
          <a:p>
            <a:pPr marL="0" indent="0">
              <a:buNone/>
            </a:pPr>
            <a:r>
              <a:rPr lang="en-US" sz="2400">
                <a:latin typeface="+mn-lt"/>
              </a:rPr>
              <a:t>Apply modern architectures </a:t>
            </a:r>
            <a:br>
              <a:rPr lang="en-US" sz="2400">
                <a:latin typeface="+mn-lt"/>
              </a:rPr>
            </a:br>
            <a:r>
              <a:rPr lang="en-US" sz="2400">
                <a:latin typeface="+mn-lt"/>
              </a:rPr>
              <a:t>to on-premises apps not yet </a:t>
            </a:r>
            <a:br>
              <a:rPr lang="en-US" sz="2400">
                <a:latin typeface="+mn-lt"/>
              </a:rPr>
            </a:br>
            <a:r>
              <a:rPr lang="en-US" sz="2400">
                <a:latin typeface="+mn-lt"/>
              </a:rPr>
              <a:t>ready for cloud </a:t>
            </a:r>
          </a:p>
          <a:p>
            <a:pPr marL="228600" lvl="2"/>
            <a:r>
              <a:rPr lang="en-US" sz="2000"/>
              <a:t>PaaS </a:t>
            </a:r>
          </a:p>
          <a:p>
            <a:pPr marL="228600" lvl="2"/>
            <a:r>
              <a:rPr lang="en-US" sz="2000" err="1"/>
              <a:t>Serverless</a:t>
            </a:r>
            <a:r>
              <a:rPr lang="en-US" sz="2000"/>
              <a:t> computing </a:t>
            </a:r>
          </a:p>
          <a:p>
            <a:pPr marL="228600" lvl="2"/>
            <a:r>
              <a:rPr lang="en-US" sz="2000"/>
              <a:t>Microservices and containers</a:t>
            </a:r>
          </a:p>
          <a:p>
            <a:pPr marL="0" indent="0">
              <a:spcBef>
                <a:spcPts val="1200"/>
              </a:spcBef>
              <a:buNone/>
            </a:pPr>
            <a:r>
              <a:rPr lang="en-US" sz="2400">
                <a:latin typeface="+mn-lt"/>
              </a:rPr>
              <a:t>Move to Azure without </a:t>
            </a:r>
            <a:br>
              <a:rPr lang="en-US" sz="2400">
                <a:latin typeface="+mn-lt"/>
              </a:rPr>
            </a:br>
            <a:r>
              <a:rPr lang="en-US" sz="2400">
                <a:latin typeface="+mn-lt"/>
              </a:rPr>
              <a:t>code changes  </a:t>
            </a:r>
          </a:p>
          <a:p>
            <a:pPr marL="0" indent="0">
              <a:spcBef>
                <a:spcPts val="1200"/>
              </a:spcBef>
              <a:buNone/>
            </a:pPr>
            <a:r>
              <a:rPr lang="en-US" sz="2400">
                <a:latin typeface="+mn-lt"/>
              </a:rPr>
              <a:t>Consistent programming model, skills, and processes</a:t>
            </a:r>
          </a:p>
        </p:txBody>
      </p:sp>
      <p:sp>
        <p:nvSpPr>
          <p:cNvPr id="4" name="Text Placeholder 3"/>
          <p:cNvSpPr>
            <a:spLocks noGrp="1"/>
          </p:cNvSpPr>
          <p:nvPr>
            <p:ph type="body" sz="quarter" idx="4294967295"/>
          </p:nvPr>
        </p:nvSpPr>
        <p:spPr>
          <a:xfrm>
            <a:off x="2655888" y="6015038"/>
            <a:ext cx="9780587" cy="693267"/>
          </a:xfrm>
        </p:spPr>
        <p:txBody>
          <a:bodyPr lIns="0"/>
          <a:lstStyle/>
          <a:p>
            <a:pPr marL="0" indent="0" defTabSz="932418">
              <a:spcBef>
                <a:spcPts val="0"/>
              </a:spcBef>
              <a:buSzTx/>
              <a:buNone/>
              <a:defRPr/>
            </a:pPr>
            <a:r>
              <a:rPr lang="en-US" sz="3672">
                <a:gradFill>
                  <a:gsLst>
                    <a:gs pos="0">
                      <a:srgbClr val="FFFFFF"/>
                    </a:gs>
                    <a:gs pos="100000">
                      <a:srgbClr val="FFFFFF"/>
                    </a:gs>
                  </a:gsLst>
                  <a:lin ang="5400000" scaled="1"/>
                </a:gradFill>
                <a:latin typeface="Segoe UI Light"/>
                <a:cs typeface="Segoe UI Semilight" panose="020B0402040204020203" pitchFamily="34" charset="0"/>
              </a:rPr>
              <a:t>Cloud application model on-premises</a:t>
            </a:r>
          </a:p>
        </p:txBody>
      </p:sp>
      <p:grpSp>
        <p:nvGrpSpPr>
          <p:cNvPr id="7" name="Group 6"/>
          <p:cNvGrpSpPr/>
          <p:nvPr/>
        </p:nvGrpSpPr>
        <p:grpSpPr>
          <a:xfrm>
            <a:off x="1794583" y="3397338"/>
            <a:ext cx="637468" cy="1029307"/>
            <a:chOff x="1793327" y="3575108"/>
            <a:chExt cx="637649" cy="1029599"/>
          </a:xfrm>
        </p:grpSpPr>
        <p:sp>
          <p:nvSpPr>
            <p:cNvPr id="65" name="Freeform 15"/>
            <p:cNvSpPr>
              <a:spLocks noEditPoints="1"/>
            </p:cNvSpPr>
            <p:nvPr/>
          </p:nvSpPr>
          <p:spPr bwMode="auto">
            <a:xfrm>
              <a:off x="1793327" y="3575108"/>
              <a:ext cx="326138" cy="1029598"/>
            </a:xfrm>
            <a:custGeom>
              <a:avLst/>
              <a:gdLst>
                <a:gd name="T0" fmla="*/ 223 w 223"/>
                <a:gd name="T1" fmla="*/ 704 h 704"/>
                <a:gd name="T2" fmla="*/ 0 w 223"/>
                <a:gd name="T3" fmla="*/ 0 h 704"/>
                <a:gd name="T4" fmla="*/ 185 w 223"/>
                <a:gd name="T5" fmla="*/ 482 h 704"/>
                <a:gd name="T6" fmla="*/ 126 w 223"/>
                <a:gd name="T7" fmla="*/ 419 h 704"/>
                <a:gd name="T8" fmla="*/ 185 w 223"/>
                <a:gd name="T9" fmla="*/ 482 h 704"/>
                <a:gd name="T10" fmla="*/ 126 w 223"/>
                <a:gd name="T11" fmla="*/ 207 h 704"/>
                <a:gd name="T12" fmla="*/ 185 w 223"/>
                <a:gd name="T13" fmla="*/ 148 h 704"/>
                <a:gd name="T14" fmla="*/ 123 w 223"/>
                <a:gd name="T15" fmla="*/ 57 h 704"/>
                <a:gd name="T16" fmla="*/ 185 w 223"/>
                <a:gd name="T17" fmla="*/ 117 h 704"/>
                <a:gd name="T18" fmla="*/ 123 w 223"/>
                <a:gd name="T19" fmla="*/ 57 h 704"/>
                <a:gd name="T20" fmla="*/ 185 w 223"/>
                <a:gd name="T21" fmla="*/ 238 h 704"/>
                <a:gd name="T22" fmla="*/ 123 w 223"/>
                <a:gd name="T23" fmla="*/ 298 h 704"/>
                <a:gd name="T24" fmla="*/ 123 w 223"/>
                <a:gd name="T25" fmla="*/ 329 h 704"/>
                <a:gd name="T26" fmla="*/ 185 w 223"/>
                <a:gd name="T27" fmla="*/ 391 h 704"/>
                <a:gd name="T28" fmla="*/ 123 w 223"/>
                <a:gd name="T29" fmla="*/ 329 h 704"/>
                <a:gd name="T30" fmla="*/ 185 w 223"/>
                <a:gd name="T31" fmla="*/ 510 h 704"/>
                <a:gd name="T32" fmla="*/ 123 w 223"/>
                <a:gd name="T33" fmla="*/ 570 h 704"/>
                <a:gd name="T34" fmla="*/ 34 w 223"/>
                <a:gd name="T35" fmla="*/ 57 h 704"/>
                <a:gd name="T36" fmla="*/ 95 w 223"/>
                <a:gd name="T37" fmla="*/ 117 h 704"/>
                <a:gd name="T38" fmla="*/ 34 w 223"/>
                <a:gd name="T39" fmla="*/ 57 h 704"/>
                <a:gd name="T40" fmla="*/ 95 w 223"/>
                <a:gd name="T41" fmla="*/ 148 h 704"/>
                <a:gd name="T42" fmla="*/ 34 w 223"/>
                <a:gd name="T43" fmla="*/ 207 h 704"/>
                <a:gd name="T44" fmla="*/ 34 w 223"/>
                <a:gd name="T45" fmla="*/ 238 h 704"/>
                <a:gd name="T46" fmla="*/ 95 w 223"/>
                <a:gd name="T47" fmla="*/ 298 h 704"/>
                <a:gd name="T48" fmla="*/ 34 w 223"/>
                <a:gd name="T49" fmla="*/ 238 h 704"/>
                <a:gd name="T50" fmla="*/ 95 w 223"/>
                <a:gd name="T51" fmla="*/ 329 h 704"/>
                <a:gd name="T52" fmla="*/ 34 w 223"/>
                <a:gd name="T53" fmla="*/ 391 h 704"/>
                <a:gd name="T54" fmla="*/ 34 w 223"/>
                <a:gd name="T55" fmla="*/ 419 h 704"/>
                <a:gd name="T56" fmla="*/ 95 w 223"/>
                <a:gd name="T57" fmla="*/ 482 h 704"/>
                <a:gd name="T58" fmla="*/ 34 w 223"/>
                <a:gd name="T59" fmla="*/ 419 h 704"/>
                <a:gd name="T60" fmla="*/ 95 w 223"/>
                <a:gd name="T61" fmla="*/ 510 h 704"/>
                <a:gd name="T62" fmla="*/ 34 w 223"/>
                <a:gd name="T63" fmla="*/ 572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3" h="704">
                  <a:moveTo>
                    <a:pt x="0" y="704"/>
                  </a:moveTo>
                  <a:lnTo>
                    <a:pt x="223" y="704"/>
                  </a:lnTo>
                  <a:lnTo>
                    <a:pt x="223" y="0"/>
                  </a:lnTo>
                  <a:lnTo>
                    <a:pt x="0" y="0"/>
                  </a:lnTo>
                  <a:lnTo>
                    <a:pt x="0" y="704"/>
                  </a:lnTo>
                  <a:close/>
                  <a:moveTo>
                    <a:pt x="185" y="482"/>
                  </a:moveTo>
                  <a:lnTo>
                    <a:pt x="126" y="482"/>
                  </a:lnTo>
                  <a:lnTo>
                    <a:pt x="126" y="419"/>
                  </a:lnTo>
                  <a:lnTo>
                    <a:pt x="185" y="419"/>
                  </a:lnTo>
                  <a:lnTo>
                    <a:pt x="185" y="482"/>
                  </a:lnTo>
                  <a:close/>
                  <a:moveTo>
                    <a:pt x="185" y="207"/>
                  </a:moveTo>
                  <a:lnTo>
                    <a:pt x="126" y="207"/>
                  </a:lnTo>
                  <a:lnTo>
                    <a:pt x="126" y="148"/>
                  </a:lnTo>
                  <a:lnTo>
                    <a:pt x="185" y="148"/>
                  </a:lnTo>
                  <a:lnTo>
                    <a:pt x="185" y="207"/>
                  </a:lnTo>
                  <a:close/>
                  <a:moveTo>
                    <a:pt x="123" y="57"/>
                  </a:moveTo>
                  <a:lnTo>
                    <a:pt x="185" y="57"/>
                  </a:lnTo>
                  <a:lnTo>
                    <a:pt x="185" y="117"/>
                  </a:lnTo>
                  <a:lnTo>
                    <a:pt x="123" y="117"/>
                  </a:lnTo>
                  <a:lnTo>
                    <a:pt x="123" y="57"/>
                  </a:lnTo>
                  <a:close/>
                  <a:moveTo>
                    <a:pt x="123" y="238"/>
                  </a:moveTo>
                  <a:lnTo>
                    <a:pt x="185" y="238"/>
                  </a:lnTo>
                  <a:lnTo>
                    <a:pt x="185" y="298"/>
                  </a:lnTo>
                  <a:lnTo>
                    <a:pt x="123" y="298"/>
                  </a:lnTo>
                  <a:lnTo>
                    <a:pt x="123" y="238"/>
                  </a:lnTo>
                  <a:close/>
                  <a:moveTo>
                    <a:pt x="123" y="329"/>
                  </a:moveTo>
                  <a:lnTo>
                    <a:pt x="185" y="329"/>
                  </a:lnTo>
                  <a:lnTo>
                    <a:pt x="185" y="391"/>
                  </a:lnTo>
                  <a:lnTo>
                    <a:pt x="123" y="391"/>
                  </a:lnTo>
                  <a:lnTo>
                    <a:pt x="123" y="329"/>
                  </a:lnTo>
                  <a:close/>
                  <a:moveTo>
                    <a:pt x="123" y="510"/>
                  </a:moveTo>
                  <a:lnTo>
                    <a:pt x="185" y="510"/>
                  </a:lnTo>
                  <a:lnTo>
                    <a:pt x="185" y="570"/>
                  </a:lnTo>
                  <a:lnTo>
                    <a:pt x="123" y="570"/>
                  </a:lnTo>
                  <a:lnTo>
                    <a:pt x="123" y="510"/>
                  </a:lnTo>
                  <a:close/>
                  <a:moveTo>
                    <a:pt x="34" y="57"/>
                  </a:moveTo>
                  <a:lnTo>
                    <a:pt x="95" y="57"/>
                  </a:lnTo>
                  <a:lnTo>
                    <a:pt x="95" y="117"/>
                  </a:lnTo>
                  <a:lnTo>
                    <a:pt x="34" y="117"/>
                  </a:lnTo>
                  <a:lnTo>
                    <a:pt x="34" y="57"/>
                  </a:lnTo>
                  <a:close/>
                  <a:moveTo>
                    <a:pt x="34" y="148"/>
                  </a:moveTo>
                  <a:lnTo>
                    <a:pt x="95" y="148"/>
                  </a:lnTo>
                  <a:lnTo>
                    <a:pt x="95" y="207"/>
                  </a:lnTo>
                  <a:lnTo>
                    <a:pt x="34" y="207"/>
                  </a:lnTo>
                  <a:lnTo>
                    <a:pt x="34" y="148"/>
                  </a:lnTo>
                  <a:close/>
                  <a:moveTo>
                    <a:pt x="34" y="238"/>
                  </a:moveTo>
                  <a:lnTo>
                    <a:pt x="95" y="238"/>
                  </a:lnTo>
                  <a:lnTo>
                    <a:pt x="95" y="298"/>
                  </a:lnTo>
                  <a:lnTo>
                    <a:pt x="34" y="298"/>
                  </a:lnTo>
                  <a:lnTo>
                    <a:pt x="34" y="238"/>
                  </a:lnTo>
                  <a:close/>
                  <a:moveTo>
                    <a:pt x="34" y="329"/>
                  </a:moveTo>
                  <a:lnTo>
                    <a:pt x="95" y="329"/>
                  </a:lnTo>
                  <a:lnTo>
                    <a:pt x="95" y="391"/>
                  </a:lnTo>
                  <a:lnTo>
                    <a:pt x="34" y="391"/>
                  </a:lnTo>
                  <a:lnTo>
                    <a:pt x="34" y="329"/>
                  </a:lnTo>
                  <a:close/>
                  <a:moveTo>
                    <a:pt x="34" y="419"/>
                  </a:moveTo>
                  <a:lnTo>
                    <a:pt x="95" y="419"/>
                  </a:lnTo>
                  <a:lnTo>
                    <a:pt x="95" y="482"/>
                  </a:lnTo>
                  <a:lnTo>
                    <a:pt x="34" y="482"/>
                  </a:lnTo>
                  <a:lnTo>
                    <a:pt x="34" y="419"/>
                  </a:lnTo>
                  <a:close/>
                  <a:moveTo>
                    <a:pt x="34" y="510"/>
                  </a:moveTo>
                  <a:lnTo>
                    <a:pt x="95" y="510"/>
                  </a:lnTo>
                  <a:lnTo>
                    <a:pt x="95" y="572"/>
                  </a:lnTo>
                  <a:lnTo>
                    <a:pt x="34" y="572"/>
                  </a:lnTo>
                  <a:lnTo>
                    <a:pt x="34" y="51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algn="l" defTabSz="93220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66" name="Freeform 16"/>
            <p:cNvSpPr>
              <a:spLocks noEditPoints="1"/>
            </p:cNvSpPr>
            <p:nvPr/>
          </p:nvSpPr>
          <p:spPr bwMode="auto">
            <a:xfrm>
              <a:off x="2161876" y="3605821"/>
              <a:ext cx="269100" cy="998886"/>
            </a:xfrm>
            <a:custGeom>
              <a:avLst/>
              <a:gdLst>
                <a:gd name="T0" fmla="*/ 159 w 184"/>
                <a:gd name="T1" fmla="*/ 209 h 683"/>
                <a:gd name="T2" fmla="*/ 159 w 184"/>
                <a:gd name="T3" fmla="*/ 137 h 683"/>
                <a:gd name="T4" fmla="*/ 125 w 184"/>
                <a:gd name="T5" fmla="*/ 137 h 683"/>
                <a:gd name="T6" fmla="*/ 125 w 184"/>
                <a:gd name="T7" fmla="*/ 67 h 683"/>
                <a:gd name="T8" fmla="*/ 102 w 184"/>
                <a:gd name="T9" fmla="*/ 67 h 683"/>
                <a:gd name="T10" fmla="*/ 102 w 184"/>
                <a:gd name="T11" fmla="*/ 0 h 683"/>
                <a:gd name="T12" fmla="*/ 82 w 184"/>
                <a:gd name="T13" fmla="*/ 0 h 683"/>
                <a:gd name="T14" fmla="*/ 82 w 184"/>
                <a:gd name="T15" fmla="*/ 67 h 683"/>
                <a:gd name="T16" fmla="*/ 59 w 184"/>
                <a:gd name="T17" fmla="*/ 67 h 683"/>
                <a:gd name="T18" fmla="*/ 59 w 184"/>
                <a:gd name="T19" fmla="*/ 137 h 683"/>
                <a:gd name="T20" fmla="*/ 28 w 184"/>
                <a:gd name="T21" fmla="*/ 137 h 683"/>
                <a:gd name="T22" fmla="*/ 28 w 184"/>
                <a:gd name="T23" fmla="*/ 209 h 683"/>
                <a:gd name="T24" fmla="*/ 0 w 184"/>
                <a:gd name="T25" fmla="*/ 209 h 683"/>
                <a:gd name="T26" fmla="*/ 0 w 184"/>
                <a:gd name="T27" fmla="*/ 683 h 683"/>
                <a:gd name="T28" fmla="*/ 184 w 184"/>
                <a:gd name="T29" fmla="*/ 683 h 683"/>
                <a:gd name="T30" fmla="*/ 184 w 184"/>
                <a:gd name="T31" fmla="*/ 209 h 683"/>
                <a:gd name="T32" fmla="*/ 159 w 184"/>
                <a:gd name="T33" fmla="*/ 209 h 683"/>
                <a:gd name="T34" fmla="*/ 89 w 184"/>
                <a:gd name="T35" fmla="*/ 494 h 683"/>
                <a:gd name="T36" fmla="*/ 30 w 184"/>
                <a:gd name="T37" fmla="*/ 494 h 683"/>
                <a:gd name="T38" fmla="*/ 30 w 184"/>
                <a:gd name="T39" fmla="*/ 432 h 683"/>
                <a:gd name="T40" fmla="*/ 89 w 184"/>
                <a:gd name="T41" fmla="*/ 432 h 683"/>
                <a:gd name="T42" fmla="*/ 89 w 184"/>
                <a:gd name="T43" fmla="*/ 494 h 683"/>
                <a:gd name="T44" fmla="*/ 89 w 184"/>
                <a:gd name="T45" fmla="*/ 308 h 683"/>
                <a:gd name="T46" fmla="*/ 30 w 184"/>
                <a:gd name="T47" fmla="*/ 308 h 683"/>
                <a:gd name="T48" fmla="*/ 30 w 184"/>
                <a:gd name="T49" fmla="*/ 248 h 683"/>
                <a:gd name="T50" fmla="*/ 89 w 184"/>
                <a:gd name="T51" fmla="*/ 248 h 683"/>
                <a:gd name="T52" fmla="*/ 89 w 184"/>
                <a:gd name="T53" fmla="*/ 308 h 683"/>
                <a:gd name="T54" fmla="*/ 161 w 184"/>
                <a:gd name="T55" fmla="*/ 401 h 683"/>
                <a:gd name="T56" fmla="*/ 100 w 184"/>
                <a:gd name="T57" fmla="*/ 401 h 683"/>
                <a:gd name="T58" fmla="*/ 100 w 184"/>
                <a:gd name="T59" fmla="*/ 339 h 683"/>
                <a:gd name="T60" fmla="*/ 161 w 184"/>
                <a:gd name="T61" fmla="*/ 339 h 683"/>
                <a:gd name="T62" fmla="*/ 161 w 184"/>
                <a:gd name="T63" fmla="*/ 401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4" h="683">
                  <a:moveTo>
                    <a:pt x="159" y="209"/>
                  </a:moveTo>
                  <a:lnTo>
                    <a:pt x="159" y="137"/>
                  </a:lnTo>
                  <a:lnTo>
                    <a:pt x="125" y="137"/>
                  </a:lnTo>
                  <a:lnTo>
                    <a:pt x="125" y="67"/>
                  </a:lnTo>
                  <a:lnTo>
                    <a:pt x="102" y="67"/>
                  </a:lnTo>
                  <a:lnTo>
                    <a:pt x="102" y="0"/>
                  </a:lnTo>
                  <a:lnTo>
                    <a:pt x="82" y="0"/>
                  </a:lnTo>
                  <a:lnTo>
                    <a:pt x="82" y="67"/>
                  </a:lnTo>
                  <a:lnTo>
                    <a:pt x="59" y="67"/>
                  </a:lnTo>
                  <a:lnTo>
                    <a:pt x="59" y="137"/>
                  </a:lnTo>
                  <a:lnTo>
                    <a:pt x="28" y="137"/>
                  </a:lnTo>
                  <a:lnTo>
                    <a:pt x="28" y="209"/>
                  </a:lnTo>
                  <a:lnTo>
                    <a:pt x="0" y="209"/>
                  </a:lnTo>
                  <a:lnTo>
                    <a:pt x="0" y="683"/>
                  </a:lnTo>
                  <a:lnTo>
                    <a:pt x="184" y="683"/>
                  </a:lnTo>
                  <a:lnTo>
                    <a:pt x="184" y="209"/>
                  </a:lnTo>
                  <a:lnTo>
                    <a:pt x="159" y="209"/>
                  </a:lnTo>
                  <a:close/>
                  <a:moveTo>
                    <a:pt x="89" y="494"/>
                  </a:moveTo>
                  <a:lnTo>
                    <a:pt x="30" y="494"/>
                  </a:lnTo>
                  <a:lnTo>
                    <a:pt x="30" y="432"/>
                  </a:lnTo>
                  <a:lnTo>
                    <a:pt x="89" y="432"/>
                  </a:lnTo>
                  <a:lnTo>
                    <a:pt x="89" y="494"/>
                  </a:lnTo>
                  <a:close/>
                  <a:moveTo>
                    <a:pt x="89" y="308"/>
                  </a:moveTo>
                  <a:lnTo>
                    <a:pt x="30" y="308"/>
                  </a:lnTo>
                  <a:lnTo>
                    <a:pt x="30" y="248"/>
                  </a:lnTo>
                  <a:lnTo>
                    <a:pt x="89" y="248"/>
                  </a:lnTo>
                  <a:lnTo>
                    <a:pt x="89" y="308"/>
                  </a:lnTo>
                  <a:close/>
                  <a:moveTo>
                    <a:pt x="161" y="401"/>
                  </a:moveTo>
                  <a:lnTo>
                    <a:pt x="100" y="401"/>
                  </a:lnTo>
                  <a:lnTo>
                    <a:pt x="100" y="339"/>
                  </a:lnTo>
                  <a:lnTo>
                    <a:pt x="161" y="339"/>
                  </a:lnTo>
                  <a:lnTo>
                    <a:pt x="161" y="401"/>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algn="l" defTabSz="93220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25" name="Group 24"/>
          <p:cNvGrpSpPr/>
          <p:nvPr/>
        </p:nvGrpSpPr>
        <p:grpSpPr>
          <a:xfrm>
            <a:off x="579449" y="2270951"/>
            <a:ext cx="1966967" cy="1615150"/>
            <a:chOff x="577850" y="2345207"/>
            <a:chExt cx="1967525" cy="1615608"/>
          </a:xfrm>
        </p:grpSpPr>
        <p:sp>
          <p:nvSpPr>
            <p:cNvPr id="115" name="Freeform 64"/>
            <p:cNvSpPr>
              <a:spLocks/>
            </p:cNvSpPr>
            <p:nvPr/>
          </p:nvSpPr>
          <p:spPr bwMode="auto">
            <a:xfrm>
              <a:off x="2454900" y="2345207"/>
              <a:ext cx="90475" cy="117460"/>
            </a:xfrm>
            <a:custGeom>
              <a:avLst/>
              <a:gdLst>
                <a:gd name="T0" fmla="*/ 0 w 57"/>
                <a:gd name="T1" fmla="*/ 74 h 74"/>
                <a:gd name="T2" fmla="*/ 57 w 57"/>
                <a:gd name="T3" fmla="*/ 37 h 74"/>
                <a:gd name="T4" fmla="*/ 0 w 57"/>
                <a:gd name="T5" fmla="*/ 0 h 74"/>
                <a:gd name="T6" fmla="*/ 0 w 57"/>
                <a:gd name="T7" fmla="*/ 74 h 74"/>
              </a:gdLst>
              <a:ahLst/>
              <a:cxnLst>
                <a:cxn ang="0">
                  <a:pos x="T0" y="T1"/>
                </a:cxn>
                <a:cxn ang="0">
                  <a:pos x="T2" y="T3"/>
                </a:cxn>
                <a:cxn ang="0">
                  <a:pos x="T4" y="T5"/>
                </a:cxn>
                <a:cxn ang="0">
                  <a:pos x="T6" y="T7"/>
                </a:cxn>
              </a:cxnLst>
              <a:rect l="0" t="0" r="r" b="b"/>
              <a:pathLst>
                <a:path w="57" h="74">
                  <a:moveTo>
                    <a:pt x="0" y="74"/>
                  </a:moveTo>
                  <a:lnTo>
                    <a:pt x="57" y="37"/>
                  </a:lnTo>
                  <a:lnTo>
                    <a:pt x="0" y="0"/>
                  </a:lnTo>
                  <a:lnTo>
                    <a:pt x="0" y="74"/>
                  </a:lnTo>
                  <a:close/>
                </a:path>
              </a:pathLst>
            </a:custGeom>
            <a:solidFill>
              <a:srgbClr val="505050">
                <a:lumMod val="40000"/>
                <a:lumOff val="6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algn="l" defTabSz="913873"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grpSp>
          <p:nvGrpSpPr>
            <p:cNvPr id="22" name="Group 8"/>
            <p:cNvGrpSpPr>
              <a:grpSpLocks noChangeAspect="1"/>
            </p:cNvGrpSpPr>
            <p:nvPr/>
          </p:nvGrpSpPr>
          <p:grpSpPr bwMode="auto">
            <a:xfrm>
              <a:off x="577850" y="2401889"/>
              <a:ext cx="1887538" cy="1558926"/>
              <a:chOff x="364" y="1513"/>
              <a:chExt cx="1189" cy="982"/>
            </a:xfrm>
          </p:grpSpPr>
          <p:sp>
            <p:nvSpPr>
              <p:cNvPr id="23" name="AutoShape 7"/>
              <p:cNvSpPr>
                <a:spLocks noChangeAspect="1" noChangeArrowheads="1" noTextEdit="1"/>
              </p:cNvSpPr>
              <p:nvPr/>
            </p:nvSpPr>
            <p:spPr bwMode="auto">
              <a:xfrm>
                <a:off x="364" y="1827"/>
                <a:ext cx="841" cy="668"/>
              </a:xfrm>
              <a:custGeom>
                <a:avLst/>
                <a:gdLst>
                  <a:gd name="connsiteX0" fmla="*/ 0 w 495300"/>
                  <a:gd name="connsiteY0" fmla="*/ 0 h 1060450"/>
                  <a:gd name="connsiteX1" fmla="*/ 495300 w 495300"/>
                  <a:gd name="connsiteY1" fmla="*/ 0 h 1060450"/>
                  <a:gd name="connsiteX2" fmla="*/ 495300 w 495300"/>
                  <a:gd name="connsiteY2" fmla="*/ 1060450 h 1060450"/>
                  <a:gd name="connsiteX3" fmla="*/ 0 w 495300"/>
                  <a:gd name="connsiteY3" fmla="*/ 1060450 h 1060450"/>
                  <a:gd name="connsiteX4" fmla="*/ 0 w 495300"/>
                  <a:gd name="connsiteY4" fmla="*/ 0 h 1060450"/>
                  <a:gd name="connsiteX0" fmla="*/ 0 w 1334397"/>
                  <a:gd name="connsiteY0" fmla="*/ 0 h 1060450"/>
                  <a:gd name="connsiteX1" fmla="*/ 1334397 w 1334397"/>
                  <a:gd name="connsiteY1" fmla="*/ 0 h 1060450"/>
                  <a:gd name="connsiteX2" fmla="*/ 495300 w 1334397"/>
                  <a:gd name="connsiteY2" fmla="*/ 1060450 h 1060450"/>
                  <a:gd name="connsiteX3" fmla="*/ 0 w 1334397"/>
                  <a:gd name="connsiteY3" fmla="*/ 1060450 h 1060450"/>
                  <a:gd name="connsiteX4" fmla="*/ 0 w 1334397"/>
                  <a:gd name="connsiteY4" fmla="*/ 0 h 1060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4397" h="1060450">
                    <a:moveTo>
                      <a:pt x="0" y="0"/>
                    </a:moveTo>
                    <a:lnTo>
                      <a:pt x="1334397" y="0"/>
                    </a:lnTo>
                    <a:lnTo>
                      <a:pt x="495300" y="1060450"/>
                    </a:lnTo>
                    <a:lnTo>
                      <a:pt x="0" y="1060450"/>
                    </a:lnTo>
                    <a:lnTo>
                      <a:pt x="0" y="0"/>
                    </a:lnTo>
                    <a:close/>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4" name="Freeform 9"/>
              <p:cNvSpPr>
                <a:spLocks/>
              </p:cNvSpPr>
              <p:nvPr/>
            </p:nvSpPr>
            <p:spPr bwMode="auto">
              <a:xfrm>
                <a:off x="723" y="1513"/>
                <a:ext cx="830" cy="462"/>
              </a:xfrm>
              <a:custGeom>
                <a:avLst/>
                <a:gdLst>
                  <a:gd name="T0" fmla="*/ 301 w 301"/>
                  <a:gd name="T1" fmla="*/ 0 h 668"/>
                  <a:gd name="T2" fmla="*/ 0 w 301"/>
                  <a:gd name="T3" fmla="*/ 0 h 668"/>
                  <a:gd name="T4" fmla="*/ 0 w 301"/>
                  <a:gd name="T5" fmla="*/ 668 h 668"/>
                </a:gdLst>
                <a:ahLst/>
                <a:cxnLst>
                  <a:cxn ang="0">
                    <a:pos x="T0" y="T1"/>
                  </a:cxn>
                  <a:cxn ang="0">
                    <a:pos x="T2" y="T3"/>
                  </a:cxn>
                  <a:cxn ang="0">
                    <a:pos x="T4" y="T5"/>
                  </a:cxn>
                </a:cxnLst>
                <a:rect l="0" t="0" r="r" b="b"/>
                <a:pathLst>
                  <a:path w="301" h="668">
                    <a:moveTo>
                      <a:pt x="301" y="0"/>
                    </a:moveTo>
                    <a:lnTo>
                      <a:pt x="0" y="0"/>
                    </a:lnTo>
                    <a:lnTo>
                      <a:pt x="0" y="668"/>
                    </a:lnTo>
                  </a:path>
                </a:pathLst>
              </a:custGeom>
              <a:noFill/>
              <a:ln w="25400" cap="flat">
                <a:solidFill>
                  <a:srgbClr val="B9B9B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14" tIns="45706" rIns="91414" bIns="45706" numCol="1" anchor="t" anchorCtr="0" compatLnSpc="1">
                <a:prstTxWarp prst="textNoShape">
                  <a:avLst/>
                </a:prstTxWarp>
              </a:bodyPr>
              <a:lstStyle/>
              <a:p>
                <a:pPr marL="0" marR="0" lvl="0" indent="0" algn="l" defTabSz="93238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grpSp>
      <p:grpSp>
        <p:nvGrpSpPr>
          <p:cNvPr id="116" name="Group 62"/>
          <p:cNvGrpSpPr>
            <a:grpSpLocks noChangeAspect="1"/>
          </p:cNvGrpSpPr>
          <p:nvPr/>
        </p:nvGrpSpPr>
        <p:grpSpPr bwMode="auto">
          <a:xfrm rot="5400000">
            <a:off x="5357329" y="2317340"/>
            <a:ext cx="1285328" cy="123774"/>
            <a:chOff x="1445" y="2308"/>
            <a:chExt cx="810" cy="78"/>
          </a:xfrm>
        </p:grpSpPr>
        <p:sp>
          <p:nvSpPr>
            <p:cNvPr id="117" name="AutoShape 61"/>
            <p:cNvSpPr>
              <a:spLocks noChangeAspect="1" noChangeArrowheads="1" noTextEdit="1"/>
            </p:cNvSpPr>
            <p:nvPr/>
          </p:nvSpPr>
          <p:spPr bwMode="auto">
            <a:xfrm>
              <a:off x="1445" y="2308"/>
              <a:ext cx="496" cy="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marL="0" marR="0" lvl="0" indent="0" algn="l" defTabSz="913873"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118" name="Line 63"/>
            <p:cNvSpPr>
              <a:spLocks noChangeShapeType="1"/>
            </p:cNvSpPr>
            <p:nvPr/>
          </p:nvSpPr>
          <p:spPr bwMode="auto">
            <a:xfrm>
              <a:off x="1445" y="2349"/>
              <a:ext cx="789" cy="0"/>
            </a:xfrm>
            <a:prstGeom prst="line">
              <a:avLst/>
            </a:prstGeom>
            <a:noFill/>
            <a:ln w="25400" cap="flat">
              <a:solidFill>
                <a:srgbClr val="505050">
                  <a:lumMod val="40000"/>
                  <a:lumOff val="60000"/>
                </a:srgbClr>
              </a:solidFill>
              <a:prstDash val="solid"/>
              <a:miter lim="800000"/>
              <a:headEnd/>
              <a:tailEnd/>
            </a:ln>
            <a:extLst>
              <a:ext uri="{909E8E84-426E-40DD-AFC4-6F175D3DCCD1}">
                <a14:hiddenFill xmlns:a14="http://schemas.microsoft.com/office/drawing/2010/main">
                  <a:noFill/>
                </a14:hiddenFill>
              </a:ext>
            </a:extLst>
          </p:spPr>
          <p:txBody>
            <a:bodyPr vert="horz" wrap="square" lIns="91401" tIns="45700" rIns="91401" bIns="45700" numCol="1" anchor="t" anchorCtr="0" compatLnSpc="1">
              <a:prstTxWarp prst="textNoShape">
                <a:avLst/>
              </a:prstTxWarp>
            </a:bodyPr>
            <a:lstStyle/>
            <a:p>
              <a:pPr marL="0" marR="0" lvl="0" indent="0" algn="l" defTabSz="913873"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119" name="Freeform 64"/>
            <p:cNvSpPr>
              <a:spLocks/>
            </p:cNvSpPr>
            <p:nvPr/>
          </p:nvSpPr>
          <p:spPr bwMode="auto">
            <a:xfrm>
              <a:off x="2198" y="2312"/>
              <a:ext cx="57" cy="74"/>
            </a:xfrm>
            <a:custGeom>
              <a:avLst/>
              <a:gdLst>
                <a:gd name="T0" fmla="*/ 0 w 57"/>
                <a:gd name="T1" fmla="*/ 74 h 74"/>
                <a:gd name="T2" fmla="*/ 57 w 57"/>
                <a:gd name="T3" fmla="*/ 37 h 74"/>
                <a:gd name="T4" fmla="*/ 0 w 57"/>
                <a:gd name="T5" fmla="*/ 0 h 74"/>
                <a:gd name="T6" fmla="*/ 0 w 57"/>
                <a:gd name="T7" fmla="*/ 74 h 74"/>
              </a:gdLst>
              <a:ahLst/>
              <a:cxnLst>
                <a:cxn ang="0">
                  <a:pos x="T0" y="T1"/>
                </a:cxn>
                <a:cxn ang="0">
                  <a:pos x="T2" y="T3"/>
                </a:cxn>
                <a:cxn ang="0">
                  <a:pos x="T4" y="T5"/>
                </a:cxn>
                <a:cxn ang="0">
                  <a:pos x="T6" y="T7"/>
                </a:cxn>
              </a:cxnLst>
              <a:rect l="0" t="0" r="r" b="b"/>
              <a:pathLst>
                <a:path w="57" h="74">
                  <a:moveTo>
                    <a:pt x="0" y="74"/>
                  </a:moveTo>
                  <a:lnTo>
                    <a:pt x="57" y="37"/>
                  </a:lnTo>
                  <a:lnTo>
                    <a:pt x="0" y="0"/>
                  </a:lnTo>
                  <a:lnTo>
                    <a:pt x="0" y="74"/>
                  </a:lnTo>
                  <a:close/>
                </a:path>
              </a:pathLst>
            </a:custGeom>
            <a:solidFill>
              <a:srgbClr val="505050">
                <a:lumMod val="40000"/>
                <a:lumOff val="6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algn="l" defTabSz="913873"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grpSp>
      <p:pic>
        <p:nvPicPr>
          <p:cNvPr id="89" name="Picture 88"/>
          <p:cNvPicPr>
            <a:picLocks noChangeAspect="1"/>
          </p:cNvPicPr>
          <p:nvPr/>
        </p:nvPicPr>
        <p:blipFill>
          <a:blip r:embed="rId9">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1241874" y="1943552"/>
            <a:ext cx="780068" cy="780068"/>
          </a:xfrm>
          <a:prstGeom prst="rect">
            <a:avLst/>
          </a:prstGeom>
          <a:solidFill>
            <a:schemeClr val="bg1">
              <a:alpha val="98000"/>
            </a:schemeClr>
          </a:solidFill>
        </p:spPr>
      </p:pic>
      <p:sp>
        <p:nvSpPr>
          <p:cNvPr id="91" name="AutoShape 61"/>
          <p:cNvSpPr>
            <a:spLocks noChangeAspect="1" noChangeArrowheads="1" noTextEdit="1"/>
          </p:cNvSpPr>
          <p:nvPr/>
        </p:nvSpPr>
        <p:spPr bwMode="auto">
          <a:xfrm>
            <a:off x="4636474" y="2058692"/>
            <a:ext cx="787066" cy="112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marL="0" marR="0" lvl="0" indent="0" algn="l" defTabSz="913873"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107" name="Line 63"/>
          <p:cNvSpPr>
            <a:spLocks noChangeShapeType="1"/>
          </p:cNvSpPr>
          <p:nvPr/>
        </p:nvSpPr>
        <p:spPr bwMode="auto">
          <a:xfrm>
            <a:off x="4622227" y="2362564"/>
            <a:ext cx="1265811" cy="0"/>
          </a:xfrm>
          <a:prstGeom prst="line">
            <a:avLst/>
          </a:prstGeom>
          <a:noFill/>
          <a:ln w="25400" cap="flat">
            <a:solidFill>
              <a:srgbClr val="505050">
                <a:lumMod val="40000"/>
                <a:lumOff val="60000"/>
              </a:srgbClr>
            </a:solidFill>
            <a:prstDash val="solid"/>
            <a:miter lim="800000"/>
            <a:headEnd/>
            <a:tailEnd type="triangle" w="lg" len="lg"/>
          </a:ln>
          <a:extLst>
            <a:ext uri="{909E8E84-426E-40DD-AFC4-6F175D3DCCD1}">
              <a14:hiddenFill xmlns:a14="http://schemas.microsoft.com/office/drawing/2010/main">
                <a:noFill/>
              </a14:hiddenFill>
            </a:ext>
          </a:extLst>
        </p:spPr>
        <p:txBody>
          <a:bodyPr vert="horz" wrap="square" lIns="91401" tIns="45700" rIns="91401" bIns="45700" numCol="1" anchor="t" anchorCtr="0" compatLnSpc="1">
            <a:prstTxWarp prst="textNoShape">
              <a:avLst/>
            </a:prstTxWarp>
          </a:bodyPr>
          <a:lstStyle/>
          <a:p>
            <a:pPr marL="0" marR="0" lvl="0" indent="0" algn="l" defTabSz="913873"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grpSp>
        <p:nvGrpSpPr>
          <p:cNvPr id="90" name="Group 62"/>
          <p:cNvGrpSpPr>
            <a:grpSpLocks noChangeAspect="1"/>
          </p:cNvGrpSpPr>
          <p:nvPr/>
        </p:nvGrpSpPr>
        <p:grpSpPr bwMode="auto">
          <a:xfrm rot="16200000">
            <a:off x="5536561" y="2300678"/>
            <a:ext cx="1285328" cy="123774"/>
            <a:chOff x="1445" y="2308"/>
            <a:chExt cx="810" cy="78"/>
          </a:xfrm>
        </p:grpSpPr>
        <p:sp>
          <p:nvSpPr>
            <p:cNvPr id="101" name="AutoShape 61"/>
            <p:cNvSpPr>
              <a:spLocks noChangeAspect="1" noChangeArrowheads="1" noTextEdit="1"/>
            </p:cNvSpPr>
            <p:nvPr/>
          </p:nvSpPr>
          <p:spPr bwMode="auto">
            <a:xfrm>
              <a:off x="1445" y="2308"/>
              <a:ext cx="496" cy="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marL="0" marR="0" lvl="0" indent="0" algn="l" defTabSz="913873"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102" name="Line 63"/>
            <p:cNvSpPr>
              <a:spLocks noChangeShapeType="1"/>
            </p:cNvSpPr>
            <p:nvPr/>
          </p:nvSpPr>
          <p:spPr bwMode="auto">
            <a:xfrm>
              <a:off x="1445" y="2349"/>
              <a:ext cx="789" cy="0"/>
            </a:xfrm>
            <a:prstGeom prst="line">
              <a:avLst/>
            </a:prstGeom>
            <a:noFill/>
            <a:ln w="25400" cap="flat">
              <a:solidFill>
                <a:srgbClr val="505050">
                  <a:lumMod val="40000"/>
                  <a:lumOff val="60000"/>
                </a:srgbClr>
              </a:solidFill>
              <a:prstDash val="solid"/>
              <a:miter lim="800000"/>
              <a:headEnd/>
              <a:tailEnd/>
            </a:ln>
            <a:extLst>
              <a:ext uri="{909E8E84-426E-40DD-AFC4-6F175D3DCCD1}">
                <a14:hiddenFill xmlns:a14="http://schemas.microsoft.com/office/drawing/2010/main">
                  <a:noFill/>
                </a14:hiddenFill>
              </a:ext>
            </a:extLst>
          </p:spPr>
          <p:txBody>
            <a:bodyPr vert="horz" wrap="square" lIns="91401" tIns="45700" rIns="91401" bIns="45700" numCol="1" anchor="t" anchorCtr="0" compatLnSpc="1">
              <a:prstTxWarp prst="textNoShape">
                <a:avLst/>
              </a:prstTxWarp>
            </a:bodyPr>
            <a:lstStyle/>
            <a:p>
              <a:pPr marL="0" marR="0" lvl="0" indent="0" algn="l" defTabSz="913873"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103" name="Freeform 64"/>
            <p:cNvSpPr>
              <a:spLocks/>
            </p:cNvSpPr>
            <p:nvPr/>
          </p:nvSpPr>
          <p:spPr bwMode="auto">
            <a:xfrm>
              <a:off x="2198" y="2312"/>
              <a:ext cx="57" cy="74"/>
            </a:xfrm>
            <a:custGeom>
              <a:avLst/>
              <a:gdLst>
                <a:gd name="T0" fmla="*/ 0 w 57"/>
                <a:gd name="T1" fmla="*/ 74 h 74"/>
                <a:gd name="T2" fmla="*/ 57 w 57"/>
                <a:gd name="T3" fmla="*/ 37 h 74"/>
                <a:gd name="T4" fmla="*/ 0 w 57"/>
                <a:gd name="T5" fmla="*/ 0 h 74"/>
                <a:gd name="T6" fmla="*/ 0 w 57"/>
                <a:gd name="T7" fmla="*/ 74 h 74"/>
              </a:gdLst>
              <a:ahLst/>
              <a:cxnLst>
                <a:cxn ang="0">
                  <a:pos x="T0" y="T1"/>
                </a:cxn>
                <a:cxn ang="0">
                  <a:pos x="T2" y="T3"/>
                </a:cxn>
                <a:cxn ang="0">
                  <a:pos x="T4" y="T5"/>
                </a:cxn>
                <a:cxn ang="0">
                  <a:pos x="T6" y="T7"/>
                </a:cxn>
              </a:cxnLst>
              <a:rect l="0" t="0" r="r" b="b"/>
              <a:pathLst>
                <a:path w="57" h="74">
                  <a:moveTo>
                    <a:pt x="0" y="74"/>
                  </a:moveTo>
                  <a:lnTo>
                    <a:pt x="57" y="37"/>
                  </a:lnTo>
                  <a:lnTo>
                    <a:pt x="0" y="0"/>
                  </a:lnTo>
                  <a:lnTo>
                    <a:pt x="0" y="74"/>
                  </a:lnTo>
                  <a:close/>
                </a:path>
              </a:pathLst>
            </a:custGeom>
            <a:solidFill>
              <a:srgbClr val="505050">
                <a:lumMod val="40000"/>
                <a:lumOff val="6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marL="0" marR="0" lvl="0" indent="0" algn="l" defTabSz="913873"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grpSp>
    </p:spTree>
    <p:extLst>
      <p:ext uri="{BB962C8B-B14F-4D97-AF65-F5344CB8AC3E}">
        <p14:creationId xmlns:p14="http://schemas.microsoft.com/office/powerpoint/2010/main" val="3530716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
          <p:cNvSpPr>
            <a:spLocks noGrp="1"/>
          </p:cNvSpPr>
          <p:nvPr>
            <p:ph type="title"/>
          </p:nvPr>
        </p:nvSpPr>
        <p:spPr>
          <a:xfrm>
            <a:off x="315173" y="2248544"/>
            <a:ext cx="8058608" cy="3525251"/>
          </a:xfrm>
        </p:spPr>
        <p:txBody>
          <a:bodyPr/>
          <a:lstStyle/>
          <a:p>
            <a:pPr lvl="0" defTabSz="932487">
              <a:lnSpc>
                <a:spcPct val="100000"/>
              </a:lnSpc>
              <a:spcBef>
                <a:spcPts val="0"/>
              </a:spcBef>
              <a:spcAft>
                <a:spcPts val="612"/>
              </a:spcAft>
              <a:buClr>
                <a:srgbClr val="FFFFFF"/>
              </a:buClr>
              <a:defRPr/>
            </a:pPr>
            <a:r>
              <a:rPr lang="en-US" sz="2800" spc="0">
                <a:ln>
                  <a:noFill/>
                </a:ln>
                <a:solidFill>
                  <a:srgbClr val="505050"/>
                </a:solidFill>
                <a:ea typeface="Times New Roman" panose="02020603050405020304" pitchFamily="18" charset="0"/>
                <a:cs typeface="Times New Roman" panose="02020603050405020304" pitchFamily="18" charset="0"/>
              </a:rPr>
              <a:t>Appliance-like integrated systems deliver Azure-consistent innovation with tightly-controlled and thoroughly-tested hardware/firmware/software combinations for the best reliability and availability. </a:t>
            </a:r>
            <a:br>
              <a:rPr lang="en-US" sz="2800" spc="0">
                <a:ln>
                  <a:noFill/>
                </a:ln>
                <a:solidFill>
                  <a:srgbClr val="505050"/>
                </a:solidFill>
                <a:ea typeface="Times New Roman" panose="02020603050405020304" pitchFamily="18" charset="0"/>
                <a:cs typeface="Times New Roman" panose="02020603050405020304" pitchFamily="18" charset="0"/>
              </a:rPr>
            </a:br>
            <a:endParaRPr lang="en-US" sz="2800">
              <a:solidFill>
                <a:srgbClr val="505050"/>
              </a:solidFill>
            </a:endParaRPr>
          </a:p>
        </p:txBody>
      </p:sp>
      <p:pic>
        <p:nvPicPr>
          <p:cNvPr id="22" name="Picture 21"/>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8757424" y="0"/>
            <a:ext cx="3812358" cy="4756399"/>
          </a:xfrm>
          <a:prstGeom prst="rect">
            <a:avLst/>
          </a:prstGeom>
        </p:spPr>
      </p:pic>
      <p:pic>
        <p:nvPicPr>
          <p:cNvPr id="23" name="Picture 22"/>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8375829" y="0"/>
            <a:ext cx="4134997" cy="3537362"/>
          </a:xfrm>
          <a:prstGeom prst="rect">
            <a:avLst/>
          </a:prstGeom>
        </p:spPr>
      </p:pic>
      <p:sp>
        <p:nvSpPr>
          <p:cNvPr id="24" name="TextBox 23"/>
          <p:cNvSpPr txBox="1"/>
          <p:nvPr/>
        </p:nvSpPr>
        <p:spPr>
          <a:xfrm rot="5400000">
            <a:off x="9342822" y="885421"/>
            <a:ext cx="976045" cy="6278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a:ln>
                  <a:noFill/>
                </a:ln>
                <a:solidFill>
                  <a:srgbClr val="0078D7"/>
                </a:solidFill>
                <a:effectLst/>
                <a:uLnTx/>
                <a:uFillTx/>
                <a:latin typeface="Segoe UI Semilight"/>
                <a:ea typeface="+mn-ea"/>
                <a:cs typeface="+mn-cs"/>
              </a:rPr>
              <a:t>.….</a:t>
            </a:r>
          </a:p>
        </p:txBody>
      </p:sp>
      <p:sp>
        <p:nvSpPr>
          <p:cNvPr id="25" name="TextBox 24"/>
          <p:cNvSpPr txBox="1"/>
          <p:nvPr/>
        </p:nvSpPr>
        <p:spPr>
          <a:xfrm rot="5400000">
            <a:off x="10018006" y="1025743"/>
            <a:ext cx="976045" cy="6278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a:ln>
                  <a:noFill/>
                </a:ln>
                <a:solidFill>
                  <a:srgbClr val="0078D7"/>
                </a:solidFill>
                <a:effectLst/>
                <a:uLnTx/>
                <a:uFillTx/>
                <a:latin typeface="Segoe UI Semilight"/>
                <a:ea typeface="+mn-ea"/>
                <a:cs typeface="+mn-cs"/>
              </a:rPr>
              <a:t>...</a:t>
            </a:r>
          </a:p>
        </p:txBody>
      </p:sp>
      <p:sp>
        <p:nvSpPr>
          <p:cNvPr id="26" name="TextBox 25"/>
          <p:cNvSpPr txBox="1"/>
          <p:nvPr/>
        </p:nvSpPr>
        <p:spPr>
          <a:xfrm rot="5400000">
            <a:off x="10657456" y="1025744"/>
            <a:ext cx="976045" cy="6278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a:ln>
                  <a:noFill/>
                </a:ln>
                <a:solidFill>
                  <a:srgbClr val="0078D7"/>
                </a:solidFill>
                <a:effectLst/>
                <a:uLnTx/>
                <a:uFillTx/>
                <a:latin typeface="Segoe UI Semilight"/>
                <a:ea typeface="+mn-ea"/>
                <a:cs typeface="+mn-cs"/>
              </a:rPr>
              <a:t>...</a:t>
            </a:r>
          </a:p>
        </p:txBody>
      </p:sp>
      <p:sp>
        <p:nvSpPr>
          <p:cNvPr id="8" name="Title 32"/>
          <p:cNvSpPr txBox="1">
            <a:spLocks/>
          </p:cNvSpPr>
          <p:nvPr/>
        </p:nvSpPr>
        <p:spPr>
          <a:xfrm>
            <a:off x="274639" y="295274"/>
            <a:ext cx="11679236"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13654" rtl="0" eaLnBrk="0" fontAlgn="base" latinLnBrk="0" hangingPunct="0">
              <a:lnSpc>
                <a:spcPct val="90000"/>
              </a:lnSpc>
              <a:spcBef>
                <a:spcPts val="612"/>
              </a:spcBef>
              <a:spcAft>
                <a:spcPts val="0"/>
              </a:spcAft>
              <a:buClrTx/>
              <a:buSzTx/>
              <a:buFontTx/>
              <a:buNone/>
              <a:tabLst/>
              <a:defRPr/>
            </a:pPr>
            <a:r>
              <a:rPr kumimoji="0" lang="en-US" sz="4400" b="0" i="0" u="none" strike="noStrike" kern="1200" cap="none" spc="-102" normalizeH="0" baseline="0" noProof="0">
                <a:ln w="3175">
                  <a:noFill/>
                </a:ln>
                <a:solidFill>
                  <a:srgbClr val="505050"/>
                </a:solidFill>
                <a:effectLst/>
                <a:uLnTx/>
                <a:uFillTx/>
                <a:latin typeface="Segoe UI Light"/>
                <a:ea typeface="+mn-ea"/>
                <a:cs typeface="Segoe UI" pitchFamily="34" charset="0"/>
              </a:rPr>
              <a:t>Purpose-built systems </a:t>
            </a:r>
          </a:p>
          <a:p>
            <a:pPr marL="0" marR="0" lvl="0" indent="0" algn="l" defTabSz="913654" rtl="0" eaLnBrk="0" fontAlgn="base" latinLnBrk="0" hangingPunct="0">
              <a:lnSpc>
                <a:spcPct val="90000"/>
              </a:lnSpc>
              <a:spcBef>
                <a:spcPts val="612"/>
              </a:spcBef>
              <a:spcAft>
                <a:spcPts val="0"/>
              </a:spcAft>
              <a:buClrTx/>
              <a:buSzTx/>
              <a:buFontTx/>
              <a:buNone/>
              <a:tabLst/>
              <a:defRPr/>
            </a:pPr>
            <a:r>
              <a:rPr kumimoji="0" lang="en-US" sz="4400" b="0" i="0" u="none" strike="noStrike" kern="1200" cap="none" spc="-102" normalizeH="0" baseline="0" noProof="0">
                <a:ln w="3175">
                  <a:noFill/>
                </a:ln>
                <a:solidFill>
                  <a:srgbClr val="505050"/>
                </a:solidFill>
                <a:effectLst/>
                <a:uLnTx/>
                <a:uFillTx/>
                <a:latin typeface="Segoe UI Light"/>
                <a:ea typeface="+mn-ea"/>
                <a:cs typeface="Segoe UI" pitchFamily="34" charset="0"/>
              </a:rPr>
              <a:t>for operational excellence</a:t>
            </a:r>
            <a:endParaRPr kumimoji="0" lang="en-US" sz="4400" b="0" i="0" u="none" strike="noStrike" kern="0" cap="none" spc="-102" normalizeH="0" baseline="0" noProof="0">
              <a:ln w="3175">
                <a:noFill/>
              </a:ln>
              <a:solidFill>
                <a:srgbClr val="505050"/>
              </a:solidFill>
              <a:effectLst/>
              <a:uLnTx/>
              <a:uFillTx/>
              <a:latin typeface="Segoe UI Light" panose="020B0502040204020203" pitchFamily="34" charset="0"/>
              <a:ea typeface="MS PGothic" panose="020B0600070205080204" pitchFamily="34" charset="-128"/>
              <a:cs typeface="Segoe UI Light" panose="020B0502040204020203" pitchFamily="34" charset="0"/>
            </a:endParaRPr>
          </a:p>
        </p:txBody>
      </p:sp>
      <p:sp>
        <p:nvSpPr>
          <p:cNvPr id="10" name="TextBox 9">
            <a:extLst>
              <a:ext uri="{FF2B5EF4-FFF2-40B4-BE49-F238E27FC236}">
                <a16:creationId xmlns:a16="http://schemas.microsoft.com/office/drawing/2014/main" id="{48092D90-0F16-4A16-95B0-D5759ECBEC03}"/>
              </a:ext>
            </a:extLst>
          </p:cNvPr>
          <p:cNvSpPr txBox="1"/>
          <p:nvPr/>
        </p:nvSpPr>
        <p:spPr>
          <a:xfrm>
            <a:off x="236138" y="6159779"/>
            <a:ext cx="12422243" cy="710921"/>
          </a:xfrm>
          <a:prstGeom prst="rect">
            <a:avLst/>
          </a:prstGeom>
          <a:noFill/>
        </p:spPr>
        <p:txBody>
          <a:bodyPr wrap="square" lIns="182854" tIns="146283" rIns="182854" bIns="146283" rtlCol="0">
            <a:spAutoFit/>
          </a:bodyPr>
          <a:lstStyle/>
          <a:p>
            <a:pPr defTabSz="932509">
              <a:spcAft>
                <a:spcPts val="600"/>
              </a:spcAft>
            </a:pPr>
            <a:r>
              <a:rPr lang="en-US" sz="2700" b="1" dirty="0">
                <a:solidFill>
                  <a:srgbClr val="505050"/>
                </a:solidFill>
                <a:latin typeface="Segoe UI" panose="020B0502040204020203" pitchFamily="34" charset="0"/>
                <a:cs typeface="Segoe UI" panose="020B0502040204020203" pitchFamily="34" charset="0"/>
              </a:rPr>
              <a:t>Over time, we will add additional partners and hardware configurations. </a:t>
            </a:r>
          </a:p>
        </p:txBody>
      </p:sp>
      <p:sp>
        <p:nvSpPr>
          <p:cNvPr id="11" name="Rectangle 10">
            <a:extLst>
              <a:ext uri="{FF2B5EF4-FFF2-40B4-BE49-F238E27FC236}">
                <a16:creationId xmlns:a16="http://schemas.microsoft.com/office/drawing/2014/main" id="{47487E2B-7962-442A-B270-52DC4B6458B8}"/>
              </a:ext>
            </a:extLst>
          </p:cNvPr>
          <p:cNvSpPr/>
          <p:nvPr/>
        </p:nvSpPr>
        <p:spPr bwMode="auto">
          <a:xfrm>
            <a:off x="0" y="4641189"/>
            <a:ext cx="12436475" cy="1570924"/>
          </a:xfrm>
          <a:prstGeom prst="rect">
            <a:avLst/>
          </a:prstGeom>
          <a:solidFill>
            <a:schemeClr val="accent6">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solidFill>
                <a:srgbClr val="353535"/>
              </a:solidFill>
              <a:ea typeface="Segoe UI" pitchFamily="34" charset="0"/>
              <a:cs typeface="Segoe UI" pitchFamily="34" charset="0"/>
            </a:endParaRPr>
          </a:p>
        </p:txBody>
      </p:sp>
      <p:pic>
        <p:nvPicPr>
          <p:cNvPr id="12" name="Picture 11">
            <a:extLst>
              <a:ext uri="{FF2B5EF4-FFF2-40B4-BE49-F238E27FC236}">
                <a16:creationId xmlns:a16="http://schemas.microsoft.com/office/drawing/2014/main" id="{BB89F1A8-F4D7-4EEE-9ADB-A5818972EFAF}"/>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892867" y="4794826"/>
            <a:ext cx="1587169" cy="668595"/>
          </a:xfrm>
          <a:prstGeom prst="rect">
            <a:avLst/>
          </a:prstGeom>
        </p:spPr>
      </p:pic>
      <p:pic>
        <p:nvPicPr>
          <p:cNvPr id="13" name="Picture 12">
            <a:extLst>
              <a:ext uri="{FF2B5EF4-FFF2-40B4-BE49-F238E27FC236}">
                <a16:creationId xmlns:a16="http://schemas.microsoft.com/office/drawing/2014/main" id="{929550D8-510C-458A-85DD-86DAA0A8563C}"/>
              </a:ext>
            </a:extLst>
          </p:cNvPr>
          <p:cNvPicPr preferRelativeResize="0">
            <a:picLocks noChangeAspect="1"/>
          </p:cNvPicPr>
          <p:nvPr/>
        </p:nvPicPr>
        <p:blipFill rotWithShape="1">
          <a:blip r:embed="rId6" cstate="screen">
            <a:extLst>
              <a:ext uri="{28A0092B-C50C-407E-A947-70E740481C1C}">
                <a14:useLocalDpi xmlns:a14="http://schemas.microsoft.com/office/drawing/2010/main"/>
              </a:ext>
            </a:extLst>
          </a:blip>
          <a:srcRect/>
          <a:stretch/>
        </p:blipFill>
        <p:spPr>
          <a:xfrm>
            <a:off x="1365498" y="5019311"/>
            <a:ext cx="1580935" cy="368501"/>
          </a:xfrm>
          <a:prstGeom prst="rect">
            <a:avLst/>
          </a:prstGeom>
        </p:spPr>
      </p:pic>
      <p:pic>
        <p:nvPicPr>
          <p:cNvPr id="14" name="Picture 13">
            <a:extLst>
              <a:ext uri="{FF2B5EF4-FFF2-40B4-BE49-F238E27FC236}">
                <a16:creationId xmlns:a16="http://schemas.microsoft.com/office/drawing/2014/main" id="{D0E402CC-607D-46A0-B51B-417C34608CAD}"/>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657302" y="5572453"/>
            <a:ext cx="997326" cy="560995"/>
          </a:xfrm>
          <a:prstGeom prst="rect">
            <a:avLst/>
          </a:prstGeom>
        </p:spPr>
      </p:pic>
      <p:pic>
        <p:nvPicPr>
          <p:cNvPr id="15" name="Picture 6" descr="https://upload.wikimedia.org/wikipedia/commons/thumb/b/b8/Lenovo_logo_2015.svg/2000px-Lenovo_logo_2015.svg.png">
            <a:extLst>
              <a:ext uri="{FF2B5EF4-FFF2-40B4-BE49-F238E27FC236}">
                <a16:creationId xmlns:a16="http://schemas.microsoft.com/office/drawing/2014/main" id="{DDA251D8-927E-4398-9125-ACAFF95958FE}"/>
              </a:ext>
            </a:extLst>
          </p:cNvPr>
          <p:cNvPicPr>
            <a:picLocks noChangeAspect="1" noChangeArrowheads="1"/>
          </p:cNvPicPr>
          <p:nvPr/>
        </p:nvPicPr>
        <p:blipFill>
          <a:blip r:embed="rId8" cstate="screen">
            <a:extLst>
              <a:ext uri="{28A0092B-C50C-407E-A947-70E740481C1C}">
                <a14:useLocalDpi xmlns:a14="http://schemas.microsoft.com/office/drawing/2010/main"/>
              </a:ext>
            </a:extLst>
          </a:blip>
          <a:srcRect/>
          <a:stretch>
            <a:fillRect/>
          </a:stretch>
        </p:blipFill>
        <p:spPr bwMode="auto">
          <a:xfrm>
            <a:off x="3843188" y="4936470"/>
            <a:ext cx="1253510" cy="263215"/>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a:extLst>
              <a:ext uri="{FF2B5EF4-FFF2-40B4-BE49-F238E27FC236}">
                <a16:creationId xmlns:a16="http://schemas.microsoft.com/office/drawing/2014/main" id="{BB2A1C51-2EF7-4D50-8101-C3833DDABFBD}"/>
              </a:ext>
            </a:extLst>
          </p:cNvPr>
          <p:cNvPicPr>
            <a:picLocks noChangeAspect="1"/>
          </p:cNvPicPr>
          <p:nvPr/>
        </p:nvPicPr>
        <p:blipFill>
          <a:blip r:embed="rId9"/>
          <a:stretch>
            <a:fillRect/>
          </a:stretch>
        </p:blipFill>
        <p:spPr>
          <a:xfrm>
            <a:off x="4039423" y="5591013"/>
            <a:ext cx="1057275" cy="523875"/>
          </a:xfrm>
          <a:prstGeom prst="rect">
            <a:avLst/>
          </a:prstGeom>
        </p:spPr>
      </p:pic>
      <p:pic>
        <p:nvPicPr>
          <p:cNvPr id="19" name="Picture 18" descr="A close up of a logo&#10;&#10;Description generated with very high confidence">
            <a:extLst>
              <a:ext uri="{FF2B5EF4-FFF2-40B4-BE49-F238E27FC236}">
                <a16:creationId xmlns:a16="http://schemas.microsoft.com/office/drawing/2014/main" id="{5DC73526-C523-42A6-92AC-3AB57B9A5117}"/>
              </a:ext>
            </a:extLst>
          </p:cNvPr>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5792004" y="5785525"/>
            <a:ext cx="2160294" cy="211709"/>
          </a:xfrm>
          <a:prstGeom prst="rect">
            <a:avLst/>
          </a:prstGeom>
        </p:spPr>
      </p:pic>
    </p:spTree>
    <p:extLst>
      <p:ext uri="{BB962C8B-B14F-4D97-AF65-F5344CB8AC3E}">
        <p14:creationId xmlns:p14="http://schemas.microsoft.com/office/powerpoint/2010/main" val="199339751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10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1000"/>
                                        <p:tgtEl>
                                          <p:spTgt spid="2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1000"/>
                                        <p:tgtEl>
                                          <p:spTgt spid="26"/>
                                        </p:tgtEl>
                                      </p:cBhvr>
                                    </p:animEffect>
                                  </p:childTnLst>
                                </p:cTn>
                              </p:par>
                              <p:par>
                                <p:cTn id="14" presetID="22" presetClass="entr" presetSubtype="1" fill="hold"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wipe(up)">
                                      <p:cBhvr>
                                        <p:cTn id="16" dur="2000"/>
                                        <p:tgtEl>
                                          <p:spTgt spid="22"/>
                                        </p:tgtEl>
                                      </p:cBhvr>
                                    </p:animEffect>
                                  </p:childTnLst>
                                </p:cTn>
                              </p:par>
                              <p:par>
                                <p:cTn id="17" presetID="10" presetClass="entr" presetSubtype="0" fill="hold" nodeType="withEffect">
                                  <p:stCondLst>
                                    <p:cond delay="50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1000"/>
                                        <p:tgtEl>
                                          <p:spTgt spid="13"/>
                                        </p:tgtEl>
                                      </p:cBhvr>
                                    </p:animEffect>
                                  </p:childTnLst>
                                </p:cTn>
                              </p:par>
                              <p:par>
                                <p:cTn id="20" presetID="10" presetClass="entr" presetSubtype="0" fill="hold" nodeType="withEffect">
                                  <p:stCondLst>
                                    <p:cond delay="80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1000"/>
                                        <p:tgtEl>
                                          <p:spTgt spid="12"/>
                                        </p:tgtEl>
                                      </p:cBhvr>
                                    </p:animEffect>
                                  </p:childTnLst>
                                </p:cTn>
                              </p:par>
                              <p:par>
                                <p:cTn id="23" presetID="10" presetClass="entr" presetSubtype="0" fill="hold" nodeType="withEffect">
                                  <p:stCondLst>
                                    <p:cond delay="110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1000"/>
                                        <p:tgtEl>
                                          <p:spTgt spid="15"/>
                                        </p:tgtEl>
                                      </p:cBhvr>
                                    </p:animEffect>
                                  </p:childTnLst>
                                </p:cTn>
                              </p:par>
                              <p:par>
                                <p:cTn id="26" presetID="10" presetClass="entr" presetSubtype="0" fill="hold" nodeType="withEffect">
                                  <p:stCondLst>
                                    <p:cond delay="130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1000"/>
                                        <p:tgtEl>
                                          <p:spTgt spid="14"/>
                                        </p:tgtEl>
                                      </p:cBhvr>
                                    </p:animEffect>
                                  </p:childTnLst>
                                </p:cTn>
                              </p:par>
                              <p:par>
                                <p:cTn id="29" presetID="10" presetClass="entr" presetSubtype="0" fill="hold" nodeType="withEffect">
                                  <p:stCondLst>
                                    <p:cond delay="175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par>
                                <p:cTn id="32" presetID="10" presetClass="entr" presetSubtype="0" fill="hold" grpId="0" nodeType="withEffect">
                                  <p:stCondLst>
                                    <p:cond delay="200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6" grpId="0"/>
      <p:bldP spid="1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Title 1"/>
          <p:cNvSpPr txBox="1">
            <a:spLocks/>
          </p:cNvSpPr>
          <p:nvPr/>
        </p:nvSpPr>
        <p:spPr>
          <a:xfrm>
            <a:off x="292712" y="360586"/>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sz="4400" dirty="0">
                <a:solidFill>
                  <a:srgbClr val="505050"/>
                </a:solidFill>
              </a:rPr>
              <a:t>Integrated support experience</a:t>
            </a:r>
            <a:endParaRPr kumimoji="0" lang="en-US" sz="4000" b="0" i="0" u="none" strike="noStrike" kern="1200" cap="none" spc="-102" normalizeH="0" baseline="0" noProof="0" dirty="0">
              <a:ln w="3175">
                <a:noFill/>
              </a:ln>
              <a:solidFill>
                <a:srgbClr val="505050"/>
              </a:solidFill>
              <a:effectLst/>
              <a:uLnTx/>
              <a:uFillTx/>
              <a:latin typeface="Segoe UI Light"/>
            </a:endParaRPr>
          </a:p>
        </p:txBody>
      </p:sp>
      <p:sp>
        <p:nvSpPr>
          <p:cNvPr id="55" name="TextBox 54"/>
          <p:cNvSpPr txBox="1"/>
          <p:nvPr/>
        </p:nvSpPr>
        <p:spPr>
          <a:xfrm>
            <a:off x="226512" y="1074622"/>
            <a:ext cx="4709045" cy="6044459"/>
          </a:xfrm>
          <a:prstGeom prst="rect">
            <a:avLst/>
          </a:prstGeom>
          <a:noFill/>
        </p:spPr>
        <p:txBody>
          <a:bodyPr wrap="square" lIns="186521" tIns="149217" rIns="186521" bIns="149217" rtlCol="0">
            <a:spAutoFit/>
          </a:bodyPr>
          <a:lstStyle/>
          <a:p>
            <a:pPr marL="342900" indent="-342900">
              <a:lnSpc>
                <a:spcPct val="90000"/>
              </a:lnSpc>
              <a:spcBef>
                <a:spcPct val="20000"/>
              </a:spcBef>
              <a:spcAft>
                <a:spcPts val="900"/>
              </a:spcAft>
              <a:buSzPct val="90000"/>
              <a:buFont typeface="Arial" panose="020B0604020202020204" pitchFamily="34" charset="0"/>
              <a:buChar char="•"/>
              <a:defRPr/>
            </a:pPr>
            <a:r>
              <a:rPr lang="en-US" sz="2400" dirty="0">
                <a:solidFill>
                  <a:srgbClr val="505050"/>
                </a:solidFill>
                <a:latin typeface="+mj-lt"/>
              </a:rPr>
              <a:t>Consistent support experience no matter who you contact for support</a:t>
            </a:r>
          </a:p>
          <a:p>
            <a:pPr marL="342900" indent="-342900">
              <a:lnSpc>
                <a:spcPct val="90000"/>
              </a:lnSpc>
              <a:spcBef>
                <a:spcPct val="20000"/>
              </a:spcBef>
              <a:spcAft>
                <a:spcPts val="900"/>
              </a:spcAft>
              <a:buSzPct val="90000"/>
              <a:buFont typeface="Arial" panose="020B0604020202020204" pitchFamily="34" charset="0"/>
              <a:buChar char="•"/>
              <a:defRPr/>
            </a:pPr>
            <a:r>
              <a:rPr lang="en-US" sz="2400" dirty="0">
                <a:solidFill>
                  <a:srgbClr val="505050"/>
                </a:solidFill>
                <a:latin typeface="+mj-lt"/>
              </a:rPr>
              <a:t>Coordinated escalation and resolution process – the same ticket can be passed between Microsoft and the OEMs</a:t>
            </a:r>
          </a:p>
          <a:p>
            <a:pPr marL="342900" indent="-342900">
              <a:lnSpc>
                <a:spcPct val="90000"/>
              </a:lnSpc>
              <a:spcBef>
                <a:spcPct val="20000"/>
              </a:spcBef>
              <a:spcAft>
                <a:spcPts val="900"/>
              </a:spcAft>
              <a:buSzPct val="90000"/>
              <a:buFont typeface="Arial" panose="020B0604020202020204" pitchFamily="34" charset="0"/>
              <a:buChar char="•"/>
              <a:defRPr/>
            </a:pPr>
            <a:r>
              <a:rPr lang="en-US" sz="2400" dirty="0">
                <a:solidFill>
                  <a:srgbClr val="505050"/>
                </a:solidFill>
                <a:latin typeface="+mj-lt"/>
              </a:rPr>
              <a:t>Cloud services support delivered by Microsoft</a:t>
            </a:r>
          </a:p>
          <a:p>
            <a:pPr marL="342900" indent="-342900">
              <a:lnSpc>
                <a:spcPct val="90000"/>
              </a:lnSpc>
              <a:spcBef>
                <a:spcPct val="20000"/>
              </a:spcBef>
              <a:spcAft>
                <a:spcPts val="900"/>
              </a:spcAft>
              <a:buSzPct val="90000"/>
              <a:buFont typeface="Arial" panose="020B0604020202020204" pitchFamily="34" charset="0"/>
              <a:buChar char="•"/>
              <a:defRPr/>
            </a:pPr>
            <a:r>
              <a:rPr lang="en-US" sz="2400" dirty="0">
                <a:solidFill>
                  <a:srgbClr val="505050"/>
                </a:solidFill>
                <a:latin typeface="+mj-lt"/>
              </a:rPr>
              <a:t>System support delivered by hardware partners</a:t>
            </a:r>
          </a:p>
          <a:p>
            <a:pPr marL="342900" indent="-342900">
              <a:lnSpc>
                <a:spcPct val="90000"/>
              </a:lnSpc>
              <a:spcBef>
                <a:spcPct val="20000"/>
              </a:spcBef>
              <a:spcAft>
                <a:spcPts val="900"/>
              </a:spcAft>
              <a:buSzPct val="90000"/>
              <a:buFont typeface="Arial" panose="020B0604020202020204" pitchFamily="34" charset="0"/>
              <a:buChar char="•"/>
              <a:defRPr/>
            </a:pPr>
            <a:r>
              <a:rPr lang="en-US" sz="2400" dirty="0">
                <a:solidFill>
                  <a:srgbClr val="505050"/>
                </a:solidFill>
                <a:latin typeface="+mj-lt"/>
              </a:rPr>
              <a:t>For CSPs running Azure Stack Hub, the end user contacts the CSP first, and then the CSP may contact Microsoft or OEM</a:t>
            </a:r>
          </a:p>
        </p:txBody>
      </p:sp>
      <p:grpSp>
        <p:nvGrpSpPr>
          <p:cNvPr id="2" name="Group 1"/>
          <p:cNvGrpSpPr/>
          <p:nvPr/>
        </p:nvGrpSpPr>
        <p:grpSpPr>
          <a:xfrm>
            <a:off x="5820172" y="1074622"/>
            <a:ext cx="5447260" cy="4391585"/>
            <a:chOff x="6443210" y="1726621"/>
            <a:chExt cx="5447260" cy="4391585"/>
          </a:xfrm>
        </p:grpSpPr>
        <p:pic>
          <p:nvPicPr>
            <p:cNvPr id="95" name="Graphic 94" descr="Call cente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9166808" y="4834789"/>
              <a:ext cx="1283417" cy="1283417"/>
            </a:xfrm>
            <a:prstGeom prst="rect">
              <a:avLst/>
            </a:prstGeom>
          </p:spPr>
        </p:pic>
        <p:sp>
          <p:nvSpPr>
            <p:cNvPr id="96" name="TextBox 95"/>
            <p:cNvSpPr txBox="1"/>
            <p:nvPr/>
          </p:nvSpPr>
          <p:spPr>
            <a:xfrm>
              <a:off x="6513305" y="4083903"/>
              <a:ext cx="1328517" cy="906397"/>
            </a:xfrm>
            <a:prstGeom prst="rect">
              <a:avLst/>
            </a:prstGeom>
            <a:noFill/>
          </p:spPr>
          <p:txBody>
            <a:bodyPr wrap="square" lIns="186521" tIns="149217" rIns="186521" bIns="149217" rtlCol="0">
              <a:spAutoFit/>
            </a:bodyPr>
            <a:lstStyle/>
            <a:p>
              <a:pPr>
                <a:lnSpc>
                  <a:spcPct val="90000"/>
                </a:lnSpc>
                <a:spcAft>
                  <a:spcPts val="612"/>
                </a:spcAft>
              </a:pPr>
              <a:r>
                <a:rPr lang="en-US" sz="1428" dirty="0">
                  <a:solidFill>
                    <a:srgbClr val="505050"/>
                  </a:solidFill>
                  <a:latin typeface="Segoe UI"/>
                </a:rPr>
                <a:t>Customer calls either vendor</a:t>
              </a:r>
            </a:p>
          </p:txBody>
        </p:sp>
        <p:sp>
          <p:nvSpPr>
            <p:cNvPr id="97" name="TextBox 96"/>
            <p:cNvSpPr txBox="1"/>
            <p:nvPr/>
          </p:nvSpPr>
          <p:spPr>
            <a:xfrm>
              <a:off x="10319885" y="4939501"/>
              <a:ext cx="1355808" cy="1108079"/>
            </a:xfrm>
            <a:prstGeom prst="rect">
              <a:avLst/>
            </a:prstGeom>
            <a:noFill/>
          </p:spPr>
          <p:txBody>
            <a:bodyPr wrap="square" lIns="186521" tIns="149217" rIns="186521" bIns="149217" rtlCol="0">
              <a:spAutoFit/>
            </a:bodyPr>
            <a:lstStyle/>
            <a:p>
              <a:pPr>
                <a:lnSpc>
                  <a:spcPct val="90000"/>
                </a:lnSpc>
                <a:spcAft>
                  <a:spcPts val="612"/>
                </a:spcAft>
              </a:pPr>
              <a:r>
                <a:rPr lang="en-US" sz="1428" dirty="0">
                  <a:solidFill>
                    <a:srgbClr val="505050"/>
                  </a:solidFill>
                  <a:latin typeface="Segoe UI"/>
                </a:rPr>
                <a:t>Hardware partner frontline support</a:t>
              </a:r>
            </a:p>
          </p:txBody>
        </p:sp>
        <p:pic>
          <p:nvPicPr>
            <p:cNvPr id="98" name="Graphic 97" descr="Call cente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9166808" y="1726621"/>
              <a:ext cx="1283417" cy="1283417"/>
            </a:xfrm>
            <a:prstGeom prst="rect">
              <a:avLst/>
            </a:prstGeom>
          </p:spPr>
        </p:pic>
        <p:sp>
          <p:nvSpPr>
            <p:cNvPr id="99" name="TextBox 98"/>
            <p:cNvSpPr txBox="1"/>
            <p:nvPr/>
          </p:nvSpPr>
          <p:spPr>
            <a:xfrm>
              <a:off x="10319886" y="1943649"/>
              <a:ext cx="1493972" cy="906397"/>
            </a:xfrm>
            <a:prstGeom prst="rect">
              <a:avLst/>
            </a:prstGeom>
            <a:noFill/>
          </p:spPr>
          <p:txBody>
            <a:bodyPr wrap="square" lIns="186521" tIns="149217" rIns="186521" bIns="149217" rtlCol="0">
              <a:spAutoFit/>
            </a:bodyPr>
            <a:lstStyle/>
            <a:p>
              <a:pPr>
                <a:lnSpc>
                  <a:spcPct val="90000"/>
                </a:lnSpc>
                <a:spcAft>
                  <a:spcPts val="612"/>
                </a:spcAft>
              </a:pPr>
              <a:r>
                <a:rPr lang="en-US" sz="1428" dirty="0">
                  <a:solidFill>
                    <a:srgbClr val="505050"/>
                  </a:solidFill>
                  <a:latin typeface="Segoe UI"/>
                </a:rPr>
                <a:t>Microsoft frontline support</a:t>
              </a:r>
            </a:p>
          </p:txBody>
        </p:sp>
        <p:cxnSp>
          <p:nvCxnSpPr>
            <p:cNvPr id="100" name="Straight Arrow Connector 99"/>
            <p:cNvCxnSpPr>
              <a:cxnSpLocks/>
            </p:cNvCxnSpPr>
            <p:nvPr/>
          </p:nvCxnSpPr>
          <p:spPr>
            <a:xfrm flipV="1">
              <a:off x="7796721" y="2450436"/>
              <a:ext cx="1358608" cy="1201311"/>
            </a:xfrm>
            <a:prstGeom prst="straightConnector1">
              <a:avLst/>
            </a:prstGeom>
            <a:noFill/>
            <a:ln w="57150" cap="flat" cmpd="sng" algn="ctr">
              <a:solidFill>
                <a:srgbClr val="0078D7"/>
              </a:solidFill>
              <a:prstDash val="solid"/>
              <a:headEnd type="none"/>
              <a:tailEnd type="triangle"/>
            </a:ln>
            <a:effectLst/>
          </p:spPr>
        </p:cxnSp>
        <p:cxnSp>
          <p:nvCxnSpPr>
            <p:cNvPr id="101" name="Straight Arrow Connector 100"/>
            <p:cNvCxnSpPr>
              <a:cxnSpLocks/>
            </p:cNvCxnSpPr>
            <p:nvPr/>
          </p:nvCxnSpPr>
          <p:spPr>
            <a:xfrm>
              <a:off x="7793546" y="3616821"/>
              <a:ext cx="1370086" cy="1824751"/>
            </a:xfrm>
            <a:prstGeom prst="straightConnector1">
              <a:avLst/>
            </a:prstGeom>
            <a:noFill/>
            <a:ln w="57150" cap="flat" cmpd="sng" algn="ctr">
              <a:solidFill>
                <a:srgbClr val="0078D7"/>
              </a:solidFill>
              <a:prstDash val="solid"/>
              <a:headEnd type="none"/>
              <a:tailEnd type="triangle"/>
            </a:ln>
            <a:effectLst/>
          </p:spPr>
        </p:cxnSp>
        <p:pic>
          <p:nvPicPr>
            <p:cNvPr id="102" name="Graphic 101" descr="User"/>
            <p:cNvPicPr>
              <a:picLocks noChangeAspect="1"/>
            </p:cNvPicPr>
            <p:nvPr/>
          </p:nvPicPr>
          <p:blipFill>
            <a:blip r:embed="rId5" cstate="screen">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6443210" y="3040063"/>
              <a:ext cx="1283417" cy="1283417"/>
            </a:xfrm>
            <a:prstGeom prst="rect">
              <a:avLst/>
            </a:prstGeom>
          </p:spPr>
        </p:pic>
        <p:sp>
          <p:nvSpPr>
            <p:cNvPr id="103" name="Rectangle: Rounded Corners 102"/>
            <p:cNvSpPr/>
            <p:nvPr/>
          </p:nvSpPr>
          <p:spPr bwMode="auto">
            <a:xfrm>
              <a:off x="8937962" y="3191183"/>
              <a:ext cx="2952508" cy="1485093"/>
            </a:xfrm>
            <a:prstGeom prst="roundRect">
              <a:avLst/>
            </a:prstGeom>
            <a:solidFill>
              <a:schemeClr val="bg1"/>
            </a:solidFill>
            <a:ln w="44450" cap="flat" cmpd="sng" algn="ctr">
              <a:solidFill>
                <a:srgbClr val="0078D7"/>
              </a:solidFill>
              <a:prstDash val="sysDash"/>
              <a:headEnd type="none" w="med" len="med"/>
              <a:tailEnd type="none" w="med" len="med"/>
            </a:ln>
            <a:effectLst/>
          </p:spPr>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0" marR="0" lvl="0" indent="0" algn="ctr" defTabSz="951028" eaLnBrk="1" fontAlgn="base" latinLnBrk="0" hangingPunct="1">
                <a:lnSpc>
                  <a:spcPct val="90000"/>
                </a:lnSpc>
                <a:spcBef>
                  <a:spcPct val="0"/>
                </a:spcBef>
                <a:spcAft>
                  <a:spcPct val="0"/>
                </a:spcAft>
                <a:buClrTx/>
                <a:buSzTx/>
                <a:buFontTx/>
                <a:buNone/>
                <a:tabLst/>
                <a:defRPr/>
              </a:pPr>
              <a:r>
                <a:rPr kumimoji="0" lang="en-US" sz="2040" b="0" i="0" u="none" strike="noStrike" kern="0" cap="none" spc="0" normalizeH="0" baseline="0" noProof="0" dirty="0">
                  <a:ln>
                    <a:noFill/>
                  </a:ln>
                  <a:solidFill>
                    <a:srgbClr val="505050"/>
                  </a:solidFill>
                  <a:effectLst/>
                  <a:uLnTx/>
                  <a:uFillTx/>
                  <a:latin typeface="+mj-lt"/>
                  <a:ea typeface="Segoe UI" pitchFamily="34" charset="0"/>
                  <a:cs typeface="Segoe UI" pitchFamily="34" charset="0"/>
                </a:rPr>
                <a:t>Coordinated escalation and resolution process</a:t>
              </a:r>
              <a:endParaRPr kumimoji="0" lang="en-US" sz="2448" b="0" i="0" u="none" strike="noStrike" kern="0" cap="none" spc="0" normalizeH="0" baseline="0" noProof="0" dirty="0">
                <a:ln>
                  <a:noFill/>
                </a:ln>
                <a:solidFill>
                  <a:srgbClr val="505050"/>
                </a:solidFill>
                <a:effectLst/>
                <a:uLnTx/>
                <a:uFillTx/>
                <a:latin typeface="+mj-lt"/>
                <a:ea typeface="Segoe UI" pitchFamily="34" charset="0"/>
                <a:cs typeface="Segoe UI" pitchFamily="34" charset="0"/>
              </a:endParaRPr>
            </a:p>
          </p:txBody>
        </p:sp>
      </p:grpSp>
    </p:spTree>
    <p:extLst>
      <p:ext uri="{BB962C8B-B14F-4D97-AF65-F5344CB8AC3E}">
        <p14:creationId xmlns:p14="http://schemas.microsoft.com/office/powerpoint/2010/main" val="3221304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318181" y="311377"/>
            <a:ext cx="11889564" cy="915986"/>
          </a:xfrm>
        </p:spPr>
        <p:txBody>
          <a:bodyPr lIns="91440" tIns="91440" rIns="91440" bIns="91440"/>
          <a:lstStyle/>
          <a:p>
            <a:r>
              <a:rPr lang="en-US" sz="4400" dirty="0">
                <a:solidFill>
                  <a:srgbClr val="505050"/>
                </a:solidFill>
              </a:rPr>
              <a:t>Agenda</a:t>
            </a:r>
          </a:p>
        </p:txBody>
      </p:sp>
      <p:sp>
        <p:nvSpPr>
          <p:cNvPr id="6" name="Text Placeholder 5"/>
          <p:cNvSpPr>
            <a:spLocks noGrp="1"/>
          </p:cNvSpPr>
          <p:nvPr>
            <p:ph type="body" sz="quarter" idx="10"/>
          </p:nvPr>
        </p:nvSpPr>
        <p:spPr>
          <a:xfrm>
            <a:off x="274638" y="1212850"/>
            <a:ext cx="6747361" cy="3539430"/>
          </a:xfrm>
        </p:spPr>
        <p:txBody>
          <a:bodyPr/>
          <a:lstStyle/>
          <a:p>
            <a:pPr>
              <a:lnSpc>
                <a:spcPct val="100000"/>
              </a:lnSpc>
              <a:spcBef>
                <a:spcPts val="0"/>
              </a:spcBef>
              <a:spcAft>
                <a:spcPts val="1200"/>
              </a:spcAft>
            </a:pPr>
            <a:r>
              <a:rPr lang="en-US" sz="2400" dirty="0">
                <a:cs typeface="Segoe UI" panose="020B0502040204020203" pitchFamily="34" charset="0"/>
              </a:rPr>
              <a:t>Cloud transformation</a:t>
            </a:r>
          </a:p>
          <a:p>
            <a:pPr>
              <a:lnSpc>
                <a:spcPct val="100000"/>
              </a:lnSpc>
              <a:spcBef>
                <a:spcPts val="0"/>
              </a:spcBef>
              <a:spcAft>
                <a:spcPts val="1200"/>
              </a:spcAft>
            </a:pPr>
            <a:r>
              <a:rPr lang="en-US" sz="2400" dirty="0">
                <a:cs typeface="Segoe UI" panose="020B0502040204020203" pitchFamily="34" charset="0"/>
              </a:rPr>
              <a:t>Overview of Azure Stack Hub</a:t>
            </a:r>
          </a:p>
          <a:p>
            <a:pPr>
              <a:lnSpc>
                <a:spcPct val="100000"/>
              </a:lnSpc>
              <a:spcBef>
                <a:spcPts val="0"/>
              </a:spcBef>
              <a:spcAft>
                <a:spcPts val="1200"/>
              </a:spcAft>
            </a:pPr>
            <a:r>
              <a:rPr lang="en-US" sz="2400" dirty="0">
                <a:cs typeface="Segoe UI" panose="020B0502040204020203" pitchFamily="34" charset="0"/>
              </a:rPr>
              <a:t>Hybrid use cases</a:t>
            </a:r>
          </a:p>
          <a:p>
            <a:pPr>
              <a:lnSpc>
                <a:spcPct val="100000"/>
              </a:lnSpc>
              <a:spcBef>
                <a:spcPts val="0"/>
              </a:spcBef>
              <a:spcAft>
                <a:spcPts val="1200"/>
              </a:spcAft>
            </a:pPr>
            <a:r>
              <a:rPr lang="en-US" sz="2400" dirty="0">
                <a:cs typeface="Segoe UI" panose="020B0502040204020203" pitchFamily="34" charset="0"/>
              </a:rPr>
              <a:t>Azure Stack Hub integrated systems</a:t>
            </a:r>
          </a:p>
          <a:p>
            <a:pPr lvl="1" fontAlgn="ctr">
              <a:lnSpc>
                <a:spcPct val="100000"/>
              </a:lnSpc>
              <a:spcBef>
                <a:spcPts val="0"/>
              </a:spcBef>
              <a:spcAft>
                <a:spcPts val="1200"/>
              </a:spcAft>
            </a:pPr>
            <a:endParaRPr lang="en-US" sz="2400" dirty="0">
              <a:solidFill>
                <a:schemeClr val="tx1"/>
              </a:solidFill>
              <a:latin typeface="+mj-lt"/>
              <a:cs typeface="Segoe UI" panose="020B0502040204020203" pitchFamily="34" charset="0"/>
            </a:endParaRPr>
          </a:p>
          <a:p>
            <a:pPr lvl="1">
              <a:lnSpc>
                <a:spcPct val="100000"/>
              </a:lnSpc>
              <a:spcBef>
                <a:spcPts val="0"/>
              </a:spcBef>
              <a:spcAft>
                <a:spcPts val="1200"/>
              </a:spcAft>
            </a:pPr>
            <a:br>
              <a:rPr lang="en-US" sz="2400" dirty="0">
                <a:latin typeface="+mj-lt"/>
                <a:cs typeface="Segoe UI" panose="020B0502040204020203" pitchFamily="34" charset="0"/>
              </a:rPr>
            </a:br>
            <a:endParaRPr lang="en-US" sz="2400" dirty="0">
              <a:latin typeface="+mj-lt"/>
              <a:cs typeface="Segoe UI" panose="020B0502040204020203" pitchFamily="34" charset="0"/>
            </a:endParaRPr>
          </a:p>
        </p:txBody>
      </p:sp>
      <p:sp>
        <p:nvSpPr>
          <p:cNvPr id="115" name="Rectangle 114"/>
          <p:cNvSpPr>
            <a:spLocks noChangeArrowheads="1"/>
          </p:cNvSpPr>
          <p:nvPr/>
        </p:nvSpPr>
        <p:spPr bwMode="auto">
          <a:xfrm>
            <a:off x="6599237" y="-1"/>
            <a:ext cx="5837238" cy="6994527"/>
          </a:xfrm>
          <a:prstGeom prst="rect">
            <a:avLst/>
          </a:prstGeom>
          <a:solidFill>
            <a:srgbClr val="409AE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18" name="Freeform 117"/>
          <p:cNvSpPr>
            <a:spLocks noEditPoints="1"/>
          </p:cNvSpPr>
          <p:nvPr/>
        </p:nvSpPr>
        <p:spPr bwMode="auto">
          <a:xfrm>
            <a:off x="8251082" y="3970951"/>
            <a:ext cx="1216314" cy="505034"/>
          </a:xfrm>
          <a:custGeom>
            <a:avLst/>
            <a:gdLst>
              <a:gd name="T0" fmla="*/ 23 w 120"/>
              <a:gd name="T1" fmla="*/ 27 h 54"/>
              <a:gd name="T2" fmla="*/ 16 w 120"/>
              <a:gd name="T3" fmla="*/ 35 h 54"/>
              <a:gd name="T4" fmla="*/ 9 w 120"/>
              <a:gd name="T5" fmla="*/ 27 h 54"/>
              <a:gd name="T6" fmla="*/ 16 w 120"/>
              <a:gd name="T7" fmla="*/ 19 h 54"/>
              <a:gd name="T8" fmla="*/ 23 w 120"/>
              <a:gd name="T9" fmla="*/ 27 h 54"/>
              <a:gd name="T10" fmla="*/ 0 w 120"/>
              <a:gd name="T11" fmla="*/ 27 h 54"/>
              <a:gd name="T12" fmla="*/ 11 w 120"/>
              <a:gd name="T13" fmla="*/ 49 h 54"/>
              <a:gd name="T14" fmla="*/ 27 w 120"/>
              <a:gd name="T15" fmla="*/ 54 h 54"/>
              <a:gd name="T16" fmla="*/ 52 w 120"/>
              <a:gd name="T17" fmla="*/ 37 h 54"/>
              <a:gd name="T18" fmla="*/ 61 w 120"/>
              <a:gd name="T19" fmla="*/ 37 h 54"/>
              <a:gd name="T20" fmla="*/ 61 w 120"/>
              <a:gd name="T21" fmla="*/ 32 h 54"/>
              <a:gd name="T22" fmla="*/ 67 w 120"/>
              <a:gd name="T23" fmla="*/ 36 h 54"/>
              <a:gd name="T24" fmla="*/ 73 w 120"/>
              <a:gd name="T25" fmla="*/ 31 h 54"/>
              <a:gd name="T26" fmla="*/ 79 w 120"/>
              <a:gd name="T27" fmla="*/ 36 h 54"/>
              <a:gd name="T28" fmla="*/ 85 w 120"/>
              <a:gd name="T29" fmla="*/ 31 h 54"/>
              <a:gd name="T30" fmla="*/ 90 w 120"/>
              <a:gd name="T31" fmla="*/ 36 h 54"/>
              <a:gd name="T32" fmla="*/ 101 w 120"/>
              <a:gd name="T33" fmla="*/ 30 h 54"/>
              <a:gd name="T34" fmla="*/ 105 w 120"/>
              <a:gd name="T35" fmla="*/ 35 h 54"/>
              <a:gd name="T36" fmla="*/ 110 w 120"/>
              <a:gd name="T37" fmla="*/ 35 h 54"/>
              <a:gd name="T38" fmla="*/ 120 w 120"/>
              <a:gd name="T39" fmla="*/ 20 h 54"/>
              <a:gd name="T40" fmla="*/ 120 w 120"/>
              <a:gd name="T41" fmla="*/ 16 h 54"/>
              <a:gd name="T42" fmla="*/ 52 w 120"/>
              <a:gd name="T43" fmla="*/ 16 h 54"/>
              <a:gd name="T44" fmla="*/ 50 w 120"/>
              <a:gd name="T45" fmla="*/ 13 h 54"/>
              <a:gd name="T46" fmla="*/ 27 w 120"/>
              <a:gd name="T47" fmla="*/ 0 h 54"/>
              <a:gd name="T48" fmla="*/ 0 w 120"/>
              <a:gd name="T49" fmla="*/ 27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0" h="54">
                <a:moveTo>
                  <a:pt x="23" y="27"/>
                </a:moveTo>
                <a:cubicBezTo>
                  <a:pt x="23" y="31"/>
                  <a:pt x="20" y="35"/>
                  <a:pt x="16" y="35"/>
                </a:cubicBezTo>
                <a:cubicBezTo>
                  <a:pt x="12" y="35"/>
                  <a:pt x="9" y="31"/>
                  <a:pt x="9" y="27"/>
                </a:cubicBezTo>
                <a:cubicBezTo>
                  <a:pt x="9" y="23"/>
                  <a:pt x="12" y="19"/>
                  <a:pt x="16" y="19"/>
                </a:cubicBezTo>
                <a:cubicBezTo>
                  <a:pt x="20" y="19"/>
                  <a:pt x="23" y="23"/>
                  <a:pt x="23" y="27"/>
                </a:cubicBezTo>
                <a:moveTo>
                  <a:pt x="0" y="27"/>
                </a:moveTo>
                <a:cubicBezTo>
                  <a:pt x="0" y="36"/>
                  <a:pt x="5" y="44"/>
                  <a:pt x="11" y="49"/>
                </a:cubicBezTo>
                <a:cubicBezTo>
                  <a:pt x="16" y="52"/>
                  <a:pt x="21" y="54"/>
                  <a:pt x="27" y="54"/>
                </a:cubicBezTo>
                <a:cubicBezTo>
                  <a:pt x="38" y="54"/>
                  <a:pt x="48" y="47"/>
                  <a:pt x="52" y="37"/>
                </a:cubicBezTo>
                <a:cubicBezTo>
                  <a:pt x="61" y="37"/>
                  <a:pt x="61" y="37"/>
                  <a:pt x="61" y="37"/>
                </a:cubicBezTo>
                <a:cubicBezTo>
                  <a:pt x="61" y="32"/>
                  <a:pt x="61" y="32"/>
                  <a:pt x="61" y="32"/>
                </a:cubicBezTo>
                <a:cubicBezTo>
                  <a:pt x="67" y="36"/>
                  <a:pt x="67" y="36"/>
                  <a:pt x="67" y="36"/>
                </a:cubicBezTo>
                <a:cubicBezTo>
                  <a:pt x="73" y="31"/>
                  <a:pt x="73" y="31"/>
                  <a:pt x="73" y="31"/>
                </a:cubicBezTo>
                <a:cubicBezTo>
                  <a:pt x="79" y="36"/>
                  <a:pt x="79" y="36"/>
                  <a:pt x="79" y="36"/>
                </a:cubicBezTo>
                <a:cubicBezTo>
                  <a:pt x="85" y="31"/>
                  <a:pt x="85" y="31"/>
                  <a:pt x="85" y="31"/>
                </a:cubicBezTo>
                <a:cubicBezTo>
                  <a:pt x="90" y="36"/>
                  <a:pt x="90" y="36"/>
                  <a:pt x="90" y="36"/>
                </a:cubicBezTo>
                <a:cubicBezTo>
                  <a:pt x="101" y="30"/>
                  <a:pt x="101" y="30"/>
                  <a:pt x="101" y="30"/>
                </a:cubicBezTo>
                <a:cubicBezTo>
                  <a:pt x="105" y="35"/>
                  <a:pt x="105" y="35"/>
                  <a:pt x="105" y="35"/>
                </a:cubicBezTo>
                <a:cubicBezTo>
                  <a:pt x="110" y="35"/>
                  <a:pt x="110" y="35"/>
                  <a:pt x="110" y="35"/>
                </a:cubicBezTo>
                <a:cubicBezTo>
                  <a:pt x="120" y="20"/>
                  <a:pt x="120" y="20"/>
                  <a:pt x="120" y="20"/>
                </a:cubicBezTo>
                <a:cubicBezTo>
                  <a:pt x="120" y="16"/>
                  <a:pt x="120" y="16"/>
                  <a:pt x="120" y="16"/>
                </a:cubicBezTo>
                <a:cubicBezTo>
                  <a:pt x="52" y="16"/>
                  <a:pt x="52" y="16"/>
                  <a:pt x="52" y="16"/>
                </a:cubicBezTo>
                <a:cubicBezTo>
                  <a:pt x="51" y="15"/>
                  <a:pt x="51" y="14"/>
                  <a:pt x="50" y="13"/>
                </a:cubicBezTo>
                <a:cubicBezTo>
                  <a:pt x="45" y="5"/>
                  <a:pt x="37" y="0"/>
                  <a:pt x="27" y="0"/>
                </a:cubicBezTo>
                <a:cubicBezTo>
                  <a:pt x="12" y="0"/>
                  <a:pt x="0" y="12"/>
                  <a:pt x="0" y="27"/>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19" name="Rectangle 118"/>
          <p:cNvSpPr>
            <a:spLocks noChangeArrowheads="1"/>
          </p:cNvSpPr>
          <p:nvPr/>
        </p:nvSpPr>
        <p:spPr bwMode="auto">
          <a:xfrm>
            <a:off x="10928031" y="2208285"/>
            <a:ext cx="849825" cy="792210"/>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0" name="Freeform 119"/>
          <p:cNvSpPr>
            <a:spLocks noEditPoints="1"/>
          </p:cNvSpPr>
          <p:nvPr/>
        </p:nvSpPr>
        <p:spPr bwMode="auto">
          <a:xfrm>
            <a:off x="11241406" y="2351871"/>
            <a:ext cx="223079" cy="207955"/>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4 h 22"/>
              <a:gd name="T12" fmla="*/ 4 w 22"/>
              <a:gd name="T13" fmla="*/ 11 h 22"/>
              <a:gd name="T14" fmla="*/ 11 w 22"/>
              <a:gd name="T15" fmla="*/ 18 h 22"/>
              <a:gd name="T16" fmla="*/ 18 w 22"/>
              <a:gd name="T17" fmla="*/ 11 h 22"/>
              <a:gd name="T18" fmla="*/ 11 w 22"/>
              <a:gd name="T19"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moveTo>
                  <a:pt x="11" y="4"/>
                </a:moveTo>
                <a:cubicBezTo>
                  <a:pt x="7" y="4"/>
                  <a:pt x="4" y="7"/>
                  <a:pt x="4" y="11"/>
                </a:cubicBezTo>
                <a:cubicBezTo>
                  <a:pt x="4" y="15"/>
                  <a:pt x="7" y="18"/>
                  <a:pt x="11" y="18"/>
                </a:cubicBezTo>
                <a:cubicBezTo>
                  <a:pt x="15" y="18"/>
                  <a:pt x="18" y="15"/>
                  <a:pt x="18" y="11"/>
                </a:cubicBezTo>
                <a:cubicBezTo>
                  <a:pt x="18" y="7"/>
                  <a:pt x="15" y="4"/>
                  <a:pt x="11"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1" name="Freeform 120"/>
          <p:cNvSpPr>
            <a:spLocks/>
          </p:cNvSpPr>
          <p:nvPr/>
        </p:nvSpPr>
        <p:spPr bwMode="auto">
          <a:xfrm>
            <a:off x="11198915" y="2520216"/>
            <a:ext cx="297439" cy="133687"/>
          </a:xfrm>
          <a:custGeom>
            <a:avLst/>
            <a:gdLst>
              <a:gd name="T0" fmla="*/ 29 w 29"/>
              <a:gd name="T1" fmla="*/ 14 h 14"/>
              <a:gd name="T2" fmla="*/ 25 w 29"/>
              <a:gd name="T3" fmla="*/ 14 h 14"/>
              <a:gd name="T4" fmla="*/ 15 w 29"/>
              <a:gd name="T5" fmla="*/ 4 h 14"/>
              <a:gd name="T6" fmla="*/ 4 w 29"/>
              <a:gd name="T7" fmla="*/ 14 h 14"/>
              <a:gd name="T8" fmla="*/ 0 w 29"/>
              <a:gd name="T9" fmla="*/ 14 h 14"/>
              <a:gd name="T10" fmla="*/ 15 w 29"/>
              <a:gd name="T11" fmla="*/ 0 h 14"/>
              <a:gd name="T12" fmla="*/ 29 w 29"/>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29" h="14">
                <a:moveTo>
                  <a:pt x="29" y="14"/>
                </a:moveTo>
                <a:cubicBezTo>
                  <a:pt x="25" y="14"/>
                  <a:pt x="25" y="14"/>
                  <a:pt x="25" y="14"/>
                </a:cubicBezTo>
                <a:cubicBezTo>
                  <a:pt x="25" y="8"/>
                  <a:pt x="21" y="4"/>
                  <a:pt x="15" y="4"/>
                </a:cubicBezTo>
                <a:cubicBezTo>
                  <a:pt x="9" y="4"/>
                  <a:pt x="4" y="8"/>
                  <a:pt x="4" y="14"/>
                </a:cubicBezTo>
                <a:cubicBezTo>
                  <a:pt x="0" y="14"/>
                  <a:pt x="0" y="14"/>
                  <a:pt x="0" y="14"/>
                </a:cubicBezTo>
                <a:cubicBezTo>
                  <a:pt x="0" y="6"/>
                  <a:pt x="7" y="0"/>
                  <a:pt x="15" y="0"/>
                </a:cubicBezTo>
                <a:cubicBezTo>
                  <a:pt x="23" y="0"/>
                  <a:pt x="29" y="6"/>
                  <a:pt x="29" y="1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2" name="Freeform 121"/>
          <p:cNvSpPr>
            <a:spLocks noEditPoints="1"/>
          </p:cNvSpPr>
          <p:nvPr/>
        </p:nvSpPr>
        <p:spPr bwMode="auto">
          <a:xfrm>
            <a:off x="11028950" y="2559826"/>
            <a:ext cx="212456" cy="193103"/>
          </a:xfrm>
          <a:custGeom>
            <a:avLst/>
            <a:gdLst>
              <a:gd name="T0" fmla="*/ 11 w 21"/>
              <a:gd name="T1" fmla="*/ 21 h 21"/>
              <a:gd name="T2" fmla="*/ 0 w 21"/>
              <a:gd name="T3" fmla="*/ 10 h 21"/>
              <a:gd name="T4" fmla="*/ 11 w 21"/>
              <a:gd name="T5" fmla="*/ 0 h 21"/>
              <a:gd name="T6" fmla="*/ 21 w 21"/>
              <a:gd name="T7" fmla="*/ 10 h 21"/>
              <a:gd name="T8" fmla="*/ 11 w 21"/>
              <a:gd name="T9" fmla="*/ 21 h 21"/>
              <a:gd name="T10" fmla="*/ 11 w 21"/>
              <a:gd name="T11" fmla="*/ 3 h 21"/>
              <a:gd name="T12" fmla="*/ 4 w 21"/>
              <a:gd name="T13" fmla="*/ 10 h 21"/>
              <a:gd name="T14" fmla="*/ 11 w 21"/>
              <a:gd name="T15" fmla="*/ 17 h 21"/>
              <a:gd name="T16" fmla="*/ 17 w 21"/>
              <a:gd name="T17" fmla="*/ 10 h 21"/>
              <a:gd name="T18" fmla="*/ 11 w 21"/>
              <a:gd name="T19"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1" y="21"/>
                </a:moveTo>
                <a:cubicBezTo>
                  <a:pt x="5" y="21"/>
                  <a:pt x="0" y="16"/>
                  <a:pt x="0" y="10"/>
                </a:cubicBezTo>
                <a:cubicBezTo>
                  <a:pt x="0" y="4"/>
                  <a:pt x="5" y="0"/>
                  <a:pt x="11" y="0"/>
                </a:cubicBezTo>
                <a:cubicBezTo>
                  <a:pt x="16" y="0"/>
                  <a:pt x="21" y="4"/>
                  <a:pt x="21" y="10"/>
                </a:cubicBezTo>
                <a:cubicBezTo>
                  <a:pt x="21" y="16"/>
                  <a:pt x="16" y="21"/>
                  <a:pt x="11" y="21"/>
                </a:cubicBezTo>
                <a:moveTo>
                  <a:pt x="11" y="3"/>
                </a:moveTo>
                <a:cubicBezTo>
                  <a:pt x="7" y="3"/>
                  <a:pt x="4" y="6"/>
                  <a:pt x="4" y="10"/>
                </a:cubicBezTo>
                <a:cubicBezTo>
                  <a:pt x="4" y="14"/>
                  <a:pt x="7" y="17"/>
                  <a:pt x="11" y="17"/>
                </a:cubicBezTo>
                <a:cubicBezTo>
                  <a:pt x="14" y="17"/>
                  <a:pt x="17" y="14"/>
                  <a:pt x="17" y="10"/>
                </a:cubicBezTo>
                <a:cubicBezTo>
                  <a:pt x="17" y="6"/>
                  <a:pt x="14" y="3"/>
                  <a:pt x="11" y="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3" name="Freeform 122"/>
          <p:cNvSpPr>
            <a:spLocks/>
          </p:cNvSpPr>
          <p:nvPr/>
        </p:nvSpPr>
        <p:spPr bwMode="auto">
          <a:xfrm>
            <a:off x="10986458" y="2718268"/>
            <a:ext cx="297439" cy="138637"/>
          </a:xfrm>
          <a:custGeom>
            <a:avLst/>
            <a:gdLst>
              <a:gd name="T0" fmla="*/ 29 w 29"/>
              <a:gd name="T1" fmla="*/ 15 h 15"/>
              <a:gd name="T2" fmla="*/ 25 w 29"/>
              <a:gd name="T3" fmla="*/ 15 h 15"/>
              <a:gd name="T4" fmla="*/ 15 w 29"/>
              <a:gd name="T5" fmla="*/ 4 h 15"/>
              <a:gd name="T6" fmla="*/ 4 w 29"/>
              <a:gd name="T7" fmla="*/ 15 h 15"/>
              <a:gd name="T8" fmla="*/ 0 w 29"/>
              <a:gd name="T9" fmla="*/ 15 h 15"/>
              <a:gd name="T10" fmla="*/ 15 w 29"/>
              <a:gd name="T11" fmla="*/ 0 h 15"/>
              <a:gd name="T12" fmla="*/ 29 w 29"/>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29" h="15">
                <a:moveTo>
                  <a:pt x="29" y="15"/>
                </a:moveTo>
                <a:cubicBezTo>
                  <a:pt x="25" y="15"/>
                  <a:pt x="25" y="15"/>
                  <a:pt x="25" y="15"/>
                </a:cubicBezTo>
                <a:cubicBezTo>
                  <a:pt x="25" y="9"/>
                  <a:pt x="20" y="4"/>
                  <a:pt x="15" y="4"/>
                </a:cubicBezTo>
                <a:cubicBezTo>
                  <a:pt x="9" y="4"/>
                  <a:pt x="4" y="9"/>
                  <a:pt x="4" y="15"/>
                </a:cubicBezTo>
                <a:cubicBezTo>
                  <a:pt x="0" y="15"/>
                  <a:pt x="0" y="15"/>
                  <a:pt x="0" y="15"/>
                </a:cubicBezTo>
                <a:cubicBezTo>
                  <a:pt x="0" y="7"/>
                  <a:pt x="7" y="0"/>
                  <a:pt x="15" y="0"/>
                </a:cubicBezTo>
                <a:cubicBezTo>
                  <a:pt x="22" y="0"/>
                  <a:pt x="29" y="7"/>
                  <a:pt x="29" y="1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4" name="Freeform 123"/>
          <p:cNvSpPr>
            <a:spLocks noEditPoints="1"/>
          </p:cNvSpPr>
          <p:nvPr/>
        </p:nvSpPr>
        <p:spPr bwMode="auto">
          <a:xfrm>
            <a:off x="11453862" y="2559826"/>
            <a:ext cx="223079" cy="193103"/>
          </a:xfrm>
          <a:custGeom>
            <a:avLst/>
            <a:gdLst>
              <a:gd name="T0" fmla="*/ 11 w 22"/>
              <a:gd name="T1" fmla="*/ 21 h 21"/>
              <a:gd name="T2" fmla="*/ 0 w 22"/>
              <a:gd name="T3" fmla="*/ 10 h 21"/>
              <a:gd name="T4" fmla="*/ 11 w 22"/>
              <a:gd name="T5" fmla="*/ 0 h 21"/>
              <a:gd name="T6" fmla="*/ 22 w 22"/>
              <a:gd name="T7" fmla="*/ 10 h 21"/>
              <a:gd name="T8" fmla="*/ 11 w 22"/>
              <a:gd name="T9" fmla="*/ 21 h 21"/>
              <a:gd name="T10" fmla="*/ 11 w 22"/>
              <a:gd name="T11" fmla="*/ 3 h 21"/>
              <a:gd name="T12" fmla="*/ 4 w 22"/>
              <a:gd name="T13" fmla="*/ 10 h 21"/>
              <a:gd name="T14" fmla="*/ 11 w 22"/>
              <a:gd name="T15" fmla="*/ 17 h 21"/>
              <a:gd name="T16" fmla="*/ 18 w 22"/>
              <a:gd name="T17" fmla="*/ 10 h 21"/>
              <a:gd name="T18" fmla="*/ 11 w 22"/>
              <a:gd name="T19"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1">
                <a:moveTo>
                  <a:pt x="11" y="21"/>
                </a:moveTo>
                <a:cubicBezTo>
                  <a:pt x="5" y="21"/>
                  <a:pt x="0" y="16"/>
                  <a:pt x="0" y="10"/>
                </a:cubicBezTo>
                <a:cubicBezTo>
                  <a:pt x="0" y="4"/>
                  <a:pt x="5" y="0"/>
                  <a:pt x="11" y="0"/>
                </a:cubicBezTo>
                <a:cubicBezTo>
                  <a:pt x="17" y="0"/>
                  <a:pt x="22" y="4"/>
                  <a:pt x="22" y="10"/>
                </a:cubicBezTo>
                <a:cubicBezTo>
                  <a:pt x="22" y="16"/>
                  <a:pt x="17" y="21"/>
                  <a:pt x="11" y="21"/>
                </a:cubicBezTo>
                <a:moveTo>
                  <a:pt x="11" y="3"/>
                </a:moveTo>
                <a:cubicBezTo>
                  <a:pt x="7" y="3"/>
                  <a:pt x="4" y="6"/>
                  <a:pt x="4" y="10"/>
                </a:cubicBezTo>
                <a:cubicBezTo>
                  <a:pt x="4" y="14"/>
                  <a:pt x="7" y="17"/>
                  <a:pt x="11" y="17"/>
                </a:cubicBezTo>
                <a:cubicBezTo>
                  <a:pt x="15" y="17"/>
                  <a:pt x="18" y="14"/>
                  <a:pt x="18" y="10"/>
                </a:cubicBezTo>
                <a:cubicBezTo>
                  <a:pt x="18" y="6"/>
                  <a:pt x="15" y="3"/>
                  <a:pt x="11" y="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5" name="Freeform 124"/>
          <p:cNvSpPr>
            <a:spLocks/>
          </p:cNvSpPr>
          <p:nvPr/>
        </p:nvSpPr>
        <p:spPr bwMode="auto">
          <a:xfrm>
            <a:off x="11421994" y="2718268"/>
            <a:ext cx="286816" cy="138637"/>
          </a:xfrm>
          <a:custGeom>
            <a:avLst/>
            <a:gdLst>
              <a:gd name="T0" fmla="*/ 28 w 28"/>
              <a:gd name="T1" fmla="*/ 15 h 15"/>
              <a:gd name="T2" fmla="*/ 25 w 28"/>
              <a:gd name="T3" fmla="*/ 15 h 15"/>
              <a:gd name="T4" fmla="*/ 14 w 28"/>
              <a:gd name="T5" fmla="*/ 4 h 15"/>
              <a:gd name="T6" fmla="*/ 4 w 28"/>
              <a:gd name="T7" fmla="*/ 15 h 15"/>
              <a:gd name="T8" fmla="*/ 0 w 28"/>
              <a:gd name="T9" fmla="*/ 15 h 15"/>
              <a:gd name="T10" fmla="*/ 14 w 28"/>
              <a:gd name="T11" fmla="*/ 0 h 15"/>
              <a:gd name="T12" fmla="*/ 28 w 28"/>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28" h="15">
                <a:moveTo>
                  <a:pt x="28" y="15"/>
                </a:moveTo>
                <a:cubicBezTo>
                  <a:pt x="25" y="15"/>
                  <a:pt x="25" y="15"/>
                  <a:pt x="25" y="15"/>
                </a:cubicBezTo>
                <a:cubicBezTo>
                  <a:pt x="25" y="9"/>
                  <a:pt x="20" y="4"/>
                  <a:pt x="14" y="4"/>
                </a:cubicBezTo>
                <a:cubicBezTo>
                  <a:pt x="8" y="4"/>
                  <a:pt x="4" y="9"/>
                  <a:pt x="4" y="15"/>
                </a:cubicBezTo>
                <a:cubicBezTo>
                  <a:pt x="0" y="15"/>
                  <a:pt x="0" y="15"/>
                  <a:pt x="0" y="15"/>
                </a:cubicBezTo>
                <a:cubicBezTo>
                  <a:pt x="0" y="7"/>
                  <a:pt x="6" y="0"/>
                  <a:pt x="14" y="0"/>
                </a:cubicBezTo>
                <a:cubicBezTo>
                  <a:pt x="22" y="0"/>
                  <a:pt x="28" y="7"/>
                  <a:pt x="28" y="1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6" name="Freeform 125"/>
          <p:cNvSpPr>
            <a:spLocks/>
          </p:cNvSpPr>
          <p:nvPr/>
        </p:nvSpPr>
        <p:spPr bwMode="auto">
          <a:xfrm>
            <a:off x="9961355" y="816965"/>
            <a:ext cx="1088840" cy="604060"/>
          </a:xfrm>
          <a:custGeom>
            <a:avLst/>
            <a:gdLst>
              <a:gd name="T0" fmla="*/ 11 w 107"/>
              <a:gd name="T1" fmla="*/ 32 h 64"/>
              <a:gd name="T2" fmla="*/ 29 w 107"/>
              <a:gd name="T3" fmla="*/ 18 h 64"/>
              <a:gd name="T4" fmla="*/ 47 w 107"/>
              <a:gd name="T5" fmla="*/ 0 h 64"/>
              <a:gd name="T6" fmla="*/ 63 w 107"/>
              <a:gd name="T7" fmla="*/ 9 h 64"/>
              <a:gd name="T8" fmla="*/ 69 w 107"/>
              <a:gd name="T9" fmla="*/ 8 h 64"/>
              <a:gd name="T10" fmla="*/ 86 w 107"/>
              <a:gd name="T11" fmla="*/ 25 h 64"/>
              <a:gd name="T12" fmla="*/ 88 w 107"/>
              <a:gd name="T13" fmla="*/ 25 h 64"/>
              <a:gd name="T14" fmla="*/ 107 w 107"/>
              <a:gd name="T15" fmla="*/ 45 h 64"/>
              <a:gd name="T16" fmla="*/ 88 w 107"/>
              <a:gd name="T17" fmla="*/ 64 h 64"/>
              <a:gd name="T18" fmla="*/ 17 w 107"/>
              <a:gd name="T19" fmla="*/ 64 h 64"/>
              <a:gd name="T20" fmla="*/ 0 w 107"/>
              <a:gd name="T21" fmla="*/ 47 h 64"/>
              <a:gd name="T22" fmla="*/ 11 w 107"/>
              <a:gd name="T23" fmla="*/ 3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7" h="64">
                <a:moveTo>
                  <a:pt x="11" y="32"/>
                </a:moveTo>
                <a:cubicBezTo>
                  <a:pt x="13" y="24"/>
                  <a:pt x="20" y="18"/>
                  <a:pt x="29" y="18"/>
                </a:cubicBezTo>
                <a:cubicBezTo>
                  <a:pt x="29" y="8"/>
                  <a:pt x="37" y="0"/>
                  <a:pt x="47" y="0"/>
                </a:cubicBezTo>
                <a:cubicBezTo>
                  <a:pt x="54" y="0"/>
                  <a:pt x="60" y="3"/>
                  <a:pt x="63" y="9"/>
                </a:cubicBezTo>
                <a:cubicBezTo>
                  <a:pt x="65" y="9"/>
                  <a:pt x="66" y="8"/>
                  <a:pt x="69" y="8"/>
                </a:cubicBezTo>
                <a:cubicBezTo>
                  <a:pt x="78" y="8"/>
                  <a:pt x="86" y="16"/>
                  <a:pt x="86" y="25"/>
                </a:cubicBezTo>
                <a:cubicBezTo>
                  <a:pt x="88" y="25"/>
                  <a:pt x="88" y="25"/>
                  <a:pt x="88" y="25"/>
                </a:cubicBezTo>
                <a:cubicBezTo>
                  <a:pt x="99" y="25"/>
                  <a:pt x="107" y="34"/>
                  <a:pt x="107" y="45"/>
                </a:cubicBezTo>
                <a:cubicBezTo>
                  <a:pt x="107" y="56"/>
                  <a:pt x="99" y="64"/>
                  <a:pt x="88" y="64"/>
                </a:cubicBezTo>
                <a:cubicBezTo>
                  <a:pt x="17" y="64"/>
                  <a:pt x="17" y="64"/>
                  <a:pt x="17" y="64"/>
                </a:cubicBezTo>
                <a:cubicBezTo>
                  <a:pt x="8" y="64"/>
                  <a:pt x="0" y="57"/>
                  <a:pt x="0" y="47"/>
                </a:cubicBezTo>
                <a:cubicBezTo>
                  <a:pt x="0" y="40"/>
                  <a:pt x="5" y="34"/>
                  <a:pt x="11"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127" name="Freeform 126"/>
          <p:cNvSpPr>
            <a:spLocks/>
          </p:cNvSpPr>
          <p:nvPr/>
        </p:nvSpPr>
        <p:spPr bwMode="auto">
          <a:xfrm>
            <a:off x="7953644" y="1589369"/>
            <a:ext cx="467404" cy="420863"/>
          </a:xfrm>
          <a:custGeom>
            <a:avLst/>
            <a:gdLst>
              <a:gd name="T0" fmla="*/ 11 w 46"/>
              <a:gd name="T1" fmla="*/ 43 h 45"/>
              <a:gd name="T2" fmla="*/ 46 w 46"/>
              <a:gd name="T3" fmla="*/ 8 h 45"/>
              <a:gd name="T4" fmla="*/ 38 w 46"/>
              <a:gd name="T5" fmla="*/ 0 h 45"/>
              <a:gd name="T6" fmla="*/ 2 w 46"/>
              <a:gd name="T7" fmla="*/ 35 h 45"/>
              <a:gd name="T8" fmla="*/ 2 w 46"/>
              <a:gd name="T9" fmla="*/ 43 h 45"/>
              <a:gd name="T10" fmla="*/ 11 w 46"/>
              <a:gd name="T11" fmla="*/ 43 h 45"/>
            </a:gdLst>
            <a:ahLst/>
            <a:cxnLst>
              <a:cxn ang="0">
                <a:pos x="T0" y="T1"/>
              </a:cxn>
              <a:cxn ang="0">
                <a:pos x="T2" y="T3"/>
              </a:cxn>
              <a:cxn ang="0">
                <a:pos x="T4" y="T5"/>
              </a:cxn>
              <a:cxn ang="0">
                <a:pos x="T6" y="T7"/>
              </a:cxn>
              <a:cxn ang="0">
                <a:pos x="T8" y="T9"/>
              </a:cxn>
              <a:cxn ang="0">
                <a:pos x="T10" y="T11"/>
              </a:cxn>
            </a:cxnLst>
            <a:rect l="0" t="0" r="r" b="b"/>
            <a:pathLst>
              <a:path w="46" h="45">
                <a:moveTo>
                  <a:pt x="11" y="43"/>
                </a:moveTo>
                <a:cubicBezTo>
                  <a:pt x="46" y="8"/>
                  <a:pt x="46" y="8"/>
                  <a:pt x="46" y="8"/>
                </a:cubicBezTo>
                <a:cubicBezTo>
                  <a:pt x="38" y="0"/>
                  <a:pt x="38" y="0"/>
                  <a:pt x="38" y="0"/>
                </a:cubicBezTo>
                <a:cubicBezTo>
                  <a:pt x="2" y="35"/>
                  <a:pt x="2" y="35"/>
                  <a:pt x="2" y="35"/>
                </a:cubicBezTo>
                <a:cubicBezTo>
                  <a:pt x="0" y="37"/>
                  <a:pt x="0" y="41"/>
                  <a:pt x="2" y="43"/>
                </a:cubicBezTo>
                <a:cubicBezTo>
                  <a:pt x="4" y="45"/>
                  <a:pt x="8" y="45"/>
                  <a:pt x="11" y="43"/>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8" name="Freeform 127"/>
          <p:cNvSpPr>
            <a:spLocks/>
          </p:cNvSpPr>
          <p:nvPr/>
        </p:nvSpPr>
        <p:spPr bwMode="auto">
          <a:xfrm>
            <a:off x="10572169" y="3743191"/>
            <a:ext cx="711728" cy="658526"/>
          </a:xfrm>
          <a:custGeom>
            <a:avLst/>
            <a:gdLst>
              <a:gd name="T0" fmla="*/ 62 w 70"/>
              <a:gd name="T1" fmla="*/ 0 h 70"/>
              <a:gd name="T2" fmla="*/ 9 w 70"/>
              <a:gd name="T3" fmla="*/ 0 h 70"/>
              <a:gd name="T4" fmla="*/ 0 w 70"/>
              <a:gd name="T5" fmla="*/ 9 h 70"/>
              <a:gd name="T6" fmla="*/ 0 w 70"/>
              <a:gd name="T7" fmla="*/ 45 h 70"/>
              <a:gd name="T8" fmla="*/ 9 w 70"/>
              <a:gd name="T9" fmla="*/ 55 h 70"/>
              <a:gd name="T10" fmla="*/ 19 w 70"/>
              <a:gd name="T11" fmla="*/ 55 h 70"/>
              <a:gd name="T12" fmla="*/ 19 w 70"/>
              <a:gd name="T13" fmla="*/ 70 h 70"/>
              <a:gd name="T14" fmla="*/ 34 w 70"/>
              <a:gd name="T15" fmla="*/ 55 h 70"/>
              <a:gd name="T16" fmla="*/ 62 w 70"/>
              <a:gd name="T17" fmla="*/ 55 h 70"/>
              <a:gd name="T18" fmla="*/ 70 w 70"/>
              <a:gd name="T19" fmla="*/ 45 h 70"/>
              <a:gd name="T20" fmla="*/ 70 w 70"/>
              <a:gd name="T21" fmla="*/ 9 h 70"/>
              <a:gd name="T22" fmla="*/ 62 w 70"/>
              <a:gd name="T23"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0" h="70">
                <a:moveTo>
                  <a:pt x="62" y="0"/>
                </a:moveTo>
                <a:cubicBezTo>
                  <a:pt x="9" y="0"/>
                  <a:pt x="9" y="0"/>
                  <a:pt x="9" y="0"/>
                </a:cubicBezTo>
                <a:cubicBezTo>
                  <a:pt x="4" y="0"/>
                  <a:pt x="0" y="4"/>
                  <a:pt x="0" y="9"/>
                </a:cubicBezTo>
                <a:cubicBezTo>
                  <a:pt x="0" y="45"/>
                  <a:pt x="0" y="45"/>
                  <a:pt x="0" y="45"/>
                </a:cubicBezTo>
                <a:cubicBezTo>
                  <a:pt x="0" y="50"/>
                  <a:pt x="4" y="55"/>
                  <a:pt x="9" y="55"/>
                </a:cubicBezTo>
                <a:cubicBezTo>
                  <a:pt x="19" y="55"/>
                  <a:pt x="19" y="55"/>
                  <a:pt x="19" y="55"/>
                </a:cubicBezTo>
                <a:cubicBezTo>
                  <a:pt x="19" y="70"/>
                  <a:pt x="19" y="70"/>
                  <a:pt x="19" y="70"/>
                </a:cubicBezTo>
                <a:cubicBezTo>
                  <a:pt x="34" y="55"/>
                  <a:pt x="34" y="55"/>
                  <a:pt x="34" y="55"/>
                </a:cubicBezTo>
                <a:cubicBezTo>
                  <a:pt x="62" y="55"/>
                  <a:pt x="62" y="55"/>
                  <a:pt x="62" y="55"/>
                </a:cubicBezTo>
                <a:cubicBezTo>
                  <a:pt x="67" y="55"/>
                  <a:pt x="70" y="50"/>
                  <a:pt x="70" y="45"/>
                </a:cubicBezTo>
                <a:cubicBezTo>
                  <a:pt x="70" y="9"/>
                  <a:pt x="70" y="9"/>
                  <a:pt x="70" y="9"/>
                </a:cubicBezTo>
                <a:cubicBezTo>
                  <a:pt x="70" y="4"/>
                  <a:pt x="67" y="0"/>
                  <a:pt x="62" y="0"/>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9" name="Freeform 128"/>
          <p:cNvSpPr>
            <a:spLocks/>
          </p:cNvSpPr>
          <p:nvPr/>
        </p:nvSpPr>
        <p:spPr bwMode="auto">
          <a:xfrm>
            <a:off x="11177669" y="4015512"/>
            <a:ext cx="743597" cy="658526"/>
          </a:xfrm>
          <a:custGeom>
            <a:avLst/>
            <a:gdLst>
              <a:gd name="T0" fmla="*/ 62 w 73"/>
              <a:gd name="T1" fmla="*/ 0 h 70"/>
              <a:gd name="T2" fmla="*/ 15 w 73"/>
              <a:gd name="T3" fmla="*/ 0 h 70"/>
              <a:gd name="T4" fmla="*/ 15 w 73"/>
              <a:gd name="T5" fmla="*/ 20 h 70"/>
              <a:gd name="T6" fmla="*/ 2 w 73"/>
              <a:gd name="T7" fmla="*/ 32 h 70"/>
              <a:gd name="T8" fmla="*/ 0 w 73"/>
              <a:gd name="T9" fmla="*/ 32 h 70"/>
              <a:gd name="T10" fmla="*/ 0 w 73"/>
              <a:gd name="T11" fmla="*/ 45 h 70"/>
              <a:gd name="T12" fmla="*/ 9 w 73"/>
              <a:gd name="T13" fmla="*/ 53 h 70"/>
              <a:gd name="T14" fmla="*/ 37 w 73"/>
              <a:gd name="T15" fmla="*/ 53 h 70"/>
              <a:gd name="T16" fmla="*/ 53 w 73"/>
              <a:gd name="T17" fmla="*/ 70 h 70"/>
              <a:gd name="T18" fmla="*/ 53 w 73"/>
              <a:gd name="T19" fmla="*/ 53 h 70"/>
              <a:gd name="T20" fmla="*/ 62 w 73"/>
              <a:gd name="T21" fmla="*/ 53 h 70"/>
              <a:gd name="T22" fmla="*/ 73 w 73"/>
              <a:gd name="T23" fmla="*/ 45 h 70"/>
              <a:gd name="T24" fmla="*/ 73 w 73"/>
              <a:gd name="T25" fmla="*/ 9 h 70"/>
              <a:gd name="T26" fmla="*/ 62 w 73"/>
              <a:gd name="T27"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70">
                <a:moveTo>
                  <a:pt x="62" y="0"/>
                </a:moveTo>
                <a:cubicBezTo>
                  <a:pt x="15" y="0"/>
                  <a:pt x="15" y="0"/>
                  <a:pt x="15" y="0"/>
                </a:cubicBezTo>
                <a:cubicBezTo>
                  <a:pt x="15" y="20"/>
                  <a:pt x="15" y="20"/>
                  <a:pt x="15" y="20"/>
                </a:cubicBezTo>
                <a:cubicBezTo>
                  <a:pt x="15" y="27"/>
                  <a:pt x="9" y="32"/>
                  <a:pt x="2" y="32"/>
                </a:cubicBezTo>
                <a:cubicBezTo>
                  <a:pt x="0" y="32"/>
                  <a:pt x="0" y="32"/>
                  <a:pt x="0" y="32"/>
                </a:cubicBezTo>
                <a:cubicBezTo>
                  <a:pt x="0" y="45"/>
                  <a:pt x="0" y="45"/>
                  <a:pt x="0" y="45"/>
                </a:cubicBezTo>
                <a:cubicBezTo>
                  <a:pt x="0" y="50"/>
                  <a:pt x="4" y="53"/>
                  <a:pt x="9" y="53"/>
                </a:cubicBezTo>
                <a:cubicBezTo>
                  <a:pt x="37" y="53"/>
                  <a:pt x="37" y="53"/>
                  <a:pt x="37" y="53"/>
                </a:cubicBezTo>
                <a:cubicBezTo>
                  <a:pt x="53" y="70"/>
                  <a:pt x="53" y="70"/>
                  <a:pt x="53" y="70"/>
                </a:cubicBezTo>
                <a:cubicBezTo>
                  <a:pt x="53" y="53"/>
                  <a:pt x="53" y="53"/>
                  <a:pt x="53" y="53"/>
                </a:cubicBezTo>
                <a:cubicBezTo>
                  <a:pt x="62" y="53"/>
                  <a:pt x="62" y="53"/>
                  <a:pt x="62" y="53"/>
                </a:cubicBezTo>
                <a:cubicBezTo>
                  <a:pt x="67" y="53"/>
                  <a:pt x="73" y="50"/>
                  <a:pt x="73" y="45"/>
                </a:cubicBezTo>
                <a:cubicBezTo>
                  <a:pt x="73" y="9"/>
                  <a:pt x="73" y="9"/>
                  <a:pt x="73" y="9"/>
                </a:cubicBezTo>
                <a:cubicBezTo>
                  <a:pt x="73" y="4"/>
                  <a:pt x="67" y="0"/>
                  <a:pt x="6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30" name="Freeform 129"/>
          <p:cNvSpPr>
            <a:spLocks/>
          </p:cNvSpPr>
          <p:nvPr/>
        </p:nvSpPr>
        <p:spPr bwMode="auto">
          <a:xfrm>
            <a:off x="7257851" y="2564779"/>
            <a:ext cx="1163200" cy="737747"/>
          </a:xfrm>
          <a:custGeom>
            <a:avLst/>
            <a:gdLst>
              <a:gd name="T0" fmla="*/ 115 w 115"/>
              <a:gd name="T1" fmla="*/ 73 h 78"/>
              <a:gd name="T2" fmla="*/ 110 w 115"/>
              <a:gd name="T3" fmla="*/ 78 h 78"/>
              <a:gd name="T4" fmla="*/ 5 w 115"/>
              <a:gd name="T5" fmla="*/ 78 h 78"/>
              <a:gd name="T6" fmla="*/ 0 w 115"/>
              <a:gd name="T7" fmla="*/ 73 h 78"/>
              <a:gd name="T8" fmla="*/ 0 w 115"/>
              <a:gd name="T9" fmla="*/ 6 h 78"/>
              <a:gd name="T10" fmla="*/ 5 w 115"/>
              <a:gd name="T11" fmla="*/ 0 h 78"/>
              <a:gd name="T12" fmla="*/ 110 w 115"/>
              <a:gd name="T13" fmla="*/ 0 h 78"/>
              <a:gd name="T14" fmla="*/ 115 w 115"/>
              <a:gd name="T15" fmla="*/ 6 h 78"/>
              <a:gd name="T16" fmla="*/ 115 w 115"/>
              <a:gd name="T17" fmla="*/ 7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78">
                <a:moveTo>
                  <a:pt x="115" y="73"/>
                </a:moveTo>
                <a:cubicBezTo>
                  <a:pt x="115" y="76"/>
                  <a:pt x="113" y="78"/>
                  <a:pt x="110" y="78"/>
                </a:cubicBezTo>
                <a:cubicBezTo>
                  <a:pt x="5" y="78"/>
                  <a:pt x="5" y="78"/>
                  <a:pt x="5" y="78"/>
                </a:cubicBezTo>
                <a:cubicBezTo>
                  <a:pt x="2" y="78"/>
                  <a:pt x="0" y="76"/>
                  <a:pt x="0" y="73"/>
                </a:cubicBezTo>
                <a:cubicBezTo>
                  <a:pt x="0" y="6"/>
                  <a:pt x="0" y="6"/>
                  <a:pt x="0" y="6"/>
                </a:cubicBezTo>
                <a:cubicBezTo>
                  <a:pt x="0" y="3"/>
                  <a:pt x="2" y="0"/>
                  <a:pt x="5" y="0"/>
                </a:cubicBezTo>
                <a:cubicBezTo>
                  <a:pt x="110" y="0"/>
                  <a:pt x="110" y="0"/>
                  <a:pt x="110" y="0"/>
                </a:cubicBezTo>
                <a:cubicBezTo>
                  <a:pt x="113" y="0"/>
                  <a:pt x="115" y="3"/>
                  <a:pt x="115" y="6"/>
                </a:cubicBezTo>
                <a:lnTo>
                  <a:pt x="115" y="7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31" name="Rectangle 130"/>
          <p:cNvSpPr>
            <a:spLocks noChangeArrowheads="1"/>
          </p:cNvSpPr>
          <p:nvPr/>
        </p:nvSpPr>
        <p:spPr bwMode="auto">
          <a:xfrm>
            <a:off x="7326898" y="2634097"/>
            <a:ext cx="1014480" cy="599110"/>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32" name="Freeform 131"/>
          <p:cNvSpPr>
            <a:spLocks/>
          </p:cNvSpPr>
          <p:nvPr/>
        </p:nvSpPr>
        <p:spPr bwMode="auto">
          <a:xfrm>
            <a:off x="7380012" y="2752929"/>
            <a:ext cx="892316" cy="396105"/>
          </a:xfrm>
          <a:custGeom>
            <a:avLst/>
            <a:gdLst>
              <a:gd name="T0" fmla="*/ 0 w 168"/>
              <a:gd name="T1" fmla="*/ 80 h 80"/>
              <a:gd name="T2" fmla="*/ 24 w 168"/>
              <a:gd name="T3" fmla="*/ 65 h 80"/>
              <a:gd name="T4" fmla="*/ 40 w 168"/>
              <a:gd name="T5" fmla="*/ 76 h 80"/>
              <a:gd name="T6" fmla="*/ 66 w 168"/>
              <a:gd name="T7" fmla="*/ 38 h 80"/>
              <a:gd name="T8" fmla="*/ 84 w 168"/>
              <a:gd name="T9" fmla="*/ 48 h 80"/>
              <a:gd name="T10" fmla="*/ 133 w 168"/>
              <a:gd name="T11" fmla="*/ 10 h 80"/>
              <a:gd name="T12" fmla="*/ 150 w 168"/>
              <a:gd name="T13" fmla="*/ 18 h 80"/>
              <a:gd name="T14" fmla="*/ 168 w 168"/>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 h="80">
                <a:moveTo>
                  <a:pt x="0" y="80"/>
                </a:moveTo>
                <a:lnTo>
                  <a:pt x="24" y="65"/>
                </a:lnTo>
                <a:lnTo>
                  <a:pt x="40" y="76"/>
                </a:lnTo>
                <a:lnTo>
                  <a:pt x="66" y="38"/>
                </a:lnTo>
                <a:lnTo>
                  <a:pt x="84" y="48"/>
                </a:lnTo>
                <a:lnTo>
                  <a:pt x="133" y="10"/>
                </a:lnTo>
                <a:lnTo>
                  <a:pt x="150" y="18"/>
                </a:lnTo>
                <a:lnTo>
                  <a:pt x="168" y="0"/>
                </a:lnTo>
              </a:path>
            </a:pathLst>
          </a:custGeom>
          <a:noFill/>
          <a:ln w="7938"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grpSp>
        <p:nvGrpSpPr>
          <p:cNvPr id="3" name="Group 2">
            <a:extLst>
              <a:ext uri="{FF2B5EF4-FFF2-40B4-BE49-F238E27FC236}">
                <a16:creationId xmlns:a16="http://schemas.microsoft.com/office/drawing/2014/main" id="{84BE0159-E24A-4E72-857F-190AAE0F5CF9}"/>
              </a:ext>
            </a:extLst>
          </p:cNvPr>
          <p:cNvGrpSpPr/>
          <p:nvPr/>
        </p:nvGrpSpPr>
        <p:grpSpPr>
          <a:xfrm>
            <a:off x="8145157" y="1104610"/>
            <a:ext cx="2645080" cy="5669252"/>
            <a:chOff x="8118299" y="1024920"/>
            <a:chExt cx="2645080" cy="5669252"/>
          </a:xfrm>
        </p:grpSpPr>
        <p:sp>
          <p:nvSpPr>
            <p:cNvPr id="117" name="Freeform 116"/>
            <p:cNvSpPr>
              <a:spLocks/>
            </p:cNvSpPr>
            <p:nvPr/>
          </p:nvSpPr>
          <p:spPr bwMode="auto">
            <a:xfrm>
              <a:off x="8118299" y="1024920"/>
              <a:ext cx="2645080" cy="3762996"/>
            </a:xfrm>
            <a:custGeom>
              <a:avLst/>
              <a:gdLst>
                <a:gd name="T0" fmla="*/ 261 w 261"/>
                <a:gd name="T1" fmla="*/ 73 h 400"/>
                <a:gd name="T2" fmla="*/ 242 w 261"/>
                <a:gd name="T3" fmla="*/ 53 h 400"/>
                <a:gd name="T4" fmla="*/ 223 w 261"/>
                <a:gd name="T5" fmla="*/ 73 h 400"/>
                <a:gd name="T6" fmla="*/ 223 w 261"/>
                <a:gd name="T7" fmla="*/ 175 h 400"/>
                <a:gd name="T8" fmla="*/ 218 w 261"/>
                <a:gd name="T9" fmla="*/ 179 h 400"/>
                <a:gd name="T10" fmla="*/ 218 w 261"/>
                <a:gd name="T11" fmla="*/ 179 h 400"/>
                <a:gd name="T12" fmla="*/ 214 w 261"/>
                <a:gd name="T13" fmla="*/ 175 h 400"/>
                <a:gd name="T14" fmla="*/ 214 w 261"/>
                <a:gd name="T15" fmla="*/ 53 h 400"/>
                <a:gd name="T16" fmla="*/ 196 w 261"/>
                <a:gd name="T17" fmla="*/ 33 h 400"/>
                <a:gd name="T18" fmla="*/ 175 w 261"/>
                <a:gd name="T19" fmla="*/ 52 h 400"/>
                <a:gd name="T20" fmla="*/ 175 w 261"/>
                <a:gd name="T21" fmla="*/ 163 h 400"/>
                <a:gd name="T22" fmla="*/ 171 w 261"/>
                <a:gd name="T23" fmla="*/ 168 h 400"/>
                <a:gd name="T24" fmla="*/ 171 w 261"/>
                <a:gd name="T25" fmla="*/ 168 h 400"/>
                <a:gd name="T26" fmla="*/ 166 w 261"/>
                <a:gd name="T27" fmla="*/ 163 h 400"/>
                <a:gd name="T28" fmla="*/ 166 w 261"/>
                <a:gd name="T29" fmla="*/ 20 h 400"/>
                <a:gd name="T30" fmla="*/ 146 w 261"/>
                <a:gd name="T31" fmla="*/ 1 h 400"/>
                <a:gd name="T32" fmla="*/ 128 w 261"/>
                <a:gd name="T33" fmla="*/ 20 h 400"/>
                <a:gd name="T34" fmla="*/ 128 w 261"/>
                <a:gd name="T35" fmla="*/ 152 h 400"/>
                <a:gd name="T36" fmla="*/ 123 w 261"/>
                <a:gd name="T37" fmla="*/ 157 h 400"/>
                <a:gd name="T38" fmla="*/ 123 w 261"/>
                <a:gd name="T39" fmla="*/ 157 h 400"/>
                <a:gd name="T40" fmla="*/ 118 w 261"/>
                <a:gd name="T41" fmla="*/ 152 h 400"/>
                <a:gd name="T42" fmla="*/ 118 w 261"/>
                <a:gd name="T43" fmla="*/ 102 h 400"/>
                <a:gd name="T44" fmla="*/ 118 w 261"/>
                <a:gd name="T45" fmla="*/ 42 h 400"/>
                <a:gd name="T46" fmla="*/ 96 w 261"/>
                <a:gd name="T47" fmla="*/ 23 h 400"/>
                <a:gd name="T48" fmla="*/ 80 w 261"/>
                <a:gd name="T49" fmla="*/ 43 h 400"/>
                <a:gd name="T50" fmla="*/ 80 w 261"/>
                <a:gd name="T51" fmla="*/ 179 h 400"/>
                <a:gd name="T52" fmla="*/ 80 w 261"/>
                <a:gd name="T53" fmla="*/ 180 h 400"/>
                <a:gd name="T54" fmla="*/ 80 w 261"/>
                <a:gd name="T55" fmla="*/ 226 h 400"/>
                <a:gd name="T56" fmla="*/ 38 w 261"/>
                <a:gd name="T57" fmla="*/ 144 h 400"/>
                <a:gd name="T58" fmla="*/ 12 w 261"/>
                <a:gd name="T59" fmla="*/ 138 h 400"/>
                <a:gd name="T60" fmla="*/ 6 w 261"/>
                <a:gd name="T61" fmla="*/ 164 h 400"/>
                <a:gd name="T62" fmla="*/ 55 w 261"/>
                <a:gd name="T63" fmla="*/ 267 h 400"/>
                <a:gd name="T64" fmla="*/ 105 w 261"/>
                <a:gd name="T65" fmla="*/ 337 h 400"/>
                <a:gd name="T66" fmla="*/ 105 w 261"/>
                <a:gd name="T67" fmla="*/ 400 h 400"/>
                <a:gd name="T68" fmla="*/ 245 w 261"/>
                <a:gd name="T69" fmla="*/ 400 h 400"/>
                <a:gd name="T70" fmla="*/ 245 w 261"/>
                <a:gd name="T71" fmla="*/ 339 h 400"/>
                <a:gd name="T72" fmla="*/ 261 w 261"/>
                <a:gd name="T73" fmla="*/ 268 h 400"/>
                <a:gd name="T74" fmla="*/ 261 w 261"/>
                <a:gd name="T75" fmla="*/ 73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1" h="400">
                  <a:moveTo>
                    <a:pt x="261" y="73"/>
                  </a:moveTo>
                  <a:cubicBezTo>
                    <a:pt x="261" y="62"/>
                    <a:pt x="252" y="53"/>
                    <a:pt x="242" y="53"/>
                  </a:cubicBezTo>
                  <a:cubicBezTo>
                    <a:pt x="231" y="54"/>
                    <a:pt x="223" y="62"/>
                    <a:pt x="223" y="73"/>
                  </a:cubicBezTo>
                  <a:cubicBezTo>
                    <a:pt x="223" y="175"/>
                    <a:pt x="223" y="175"/>
                    <a:pt x="223" y="175"/>
                  </a:cubicBezTo>
                  <a:cubicBezTo>
                    <a:pt x="223" y="177"/>
                    <a:pt x="221" y="179"/>
                    <a:pt x="218" y="179"/>
                  </a:cubicBezTo>
                  <a:cubicBezTo>
                    <a:pt x="218" y="179"/>
                    <a:pt x="218" y="179"/>
                    <a:pt x="218" y="179"/>
                  </a:cubicBezTo>
                  <a:cubicBezTo>
                    <a:pt x="216" y="179"/>
                    <a:pt x="214" y="177"/>
                    <a:pt x="214" y="175"/>
                  </a:cubicBezTo>
                  <a:cubicBezTo>
                    <a:pt x="214" y="53"/>
                    <a:pt x="214" y="53"/>
                    <a:pt x="214" y="53"/>
                  </a:cubicBezTo>
                  <a:cubicBezTo>
                    <a:pt x="214" y="43"/>
                    <a:pt x="206" y="34"/>
                    <a:pt x="196" y="33"/>
                  </a:cubicBezTo>
                  <a:cubicBezTo>
                    <a:pt x="185" y="32"/>
                    <a:pt x="175" y="41"/>
                    <a:pt x="175" y="52"/>
                  </a:cubicBezTo>
                  <a:cubicBezTo>
                    <a:pt x="175" y="163"/>
                    <a:pt x="175" y="163"/>
                    <a:pt x="175" y="163"/>
                  </a:cubicBezTo>
                  <a:cubicBezTo>
                    <a:pt x="175" y="166"/>
                    <a:pt x="173" y="168"/>
                    <a:pt x="171" y="168"/>
                  </a:cubicBezTo>
                  <a:cubicBezTo>
                    <a:pt x="171" y="168"/>
                    <a:pt x="171" y="168"/>
                    <a:pt x="171" y="168"/>
                  </a:cubicBezTo>
                  <a:cubicBezTo>
                    <a:pt x="168" y="168"/>
                    <a:pt x="166" y="166"/>
                    <a:pt x="166" y="163"/>
                  </a:cubicBezTo>
                  <a:cubicBezTo>
                    <a:pt x="166" y="20"/>
                    <a:pt x="166" y="20"/>
                    <a:pt x="166" y="20"/>
                  </a:cubicBezTo>
                  <a:cubicBezTo>
                    <a:pt x="166" y="10"/>
                    <a:pt x="157" y="0"/>
                    <a:pt x="146" y="1"/>
                  </a:cubicBezTo>
                  <a:cubicBezTo>
                    <a:pt x="136" y="1"/>
                    <a:pt x="128" y="9"/>
                    <a:pt x="128" y="20"/>
                  </a:cubicBezTo>
                  <a:cubicBezTo>
                    <a:pt x="128" y="152"/>
                    <a:pt x="128" y="152"/>
                    <a:pt x="128" y="152"/>
                  </a:cubicBezTo>
                  <a:cubicBezTo>
                    <a:pt x="128" y="155"/>
                    <a:pt x="126" y="157"/>
                    <a:pt x="123" y="157"/>
                  </a:cubicBezTo>
                  <a:cubicBezTo>
                    <a:pt x="123" y="157"/>
                    <a:pt x="123" y="157"/>
                    <a:pt x="123" y="157"/>
                  </a:cubicBezTo>
                  <a:cubicBezTo>
                    <a:pt x="120" y="157"/>
                    <a:pt x="118" y="155"/>
                    <a:pt x="118" y="152"/>
                  </a:cubicBezTo>
                  <a:cubicBezTo>
                    <a:pt x="118" y="102"/>
                    <a:pt x="118" y="102"/>
                    <a:pt x="118" y="102"/>
                  </a:cubicBezTo>
                  <a:cubicBezTo>
                    <a:pt x="118" y="42"/>
                    <a:pt x="118" y="42"/>
                    <a:pt x="118" y="42"/>
                  </a:cubicBezTo>
                  <a:cubicBezTo>
                    <a:pt x="118" y="30"/>
                    <a:pt x="108" y="21"/>
                    <a:pt x="96" y="23"/>
                  </a:cubicBezTo>
                  <a:cubicBezTo>
                    <a:pt x="87" y="25"/>
                    <a:pt x="80" y="33"/>
                    <a:pt x="80" y="43"/>
                  </a:cubicBezTo>
                  <a:cubicBezTo>
                    <a:pt x="80" y="179"/>
                    <a:pt x="80" y="179"/>
                    <a:pt x="80" y="179"/>
                  </a:cubicBezTo>
                  <a:cubicBezTo>
                    <a:pt x="80" y="180"/>
                    <a:pt x="80" y="180"/>
                    <a:pt x="80" y="180"/>
                  </a:cubicBezTo>
                  <a:cubicBezTo>
                    <a:pt x="80" y="226"/>
                    <a:pt x="80" y="226"/>
                    <a:pt x="80" y="226"/>
                  </a:cubicBezTo>
                  <a:cubicBezTo>
                    <a:pt x="38" y="144"/>
                    <a:pt x="38" y="144"/>
                    <a:pt x="38" y="144"/>
                  </a:cubicBezTo>
                  <a:cubicBezTo>
                    <a:pt x="32" y="135"/>
                    <a:pt x="21" y="132"/>
                    <a:pt x="12" y="138"/>
                  </a:cubicBezTo>
                  <a:cubicBezTo>
                    <a:pt x="3" y="144"/>
                    <a:pt x="0" y="156"/>
                    <a:pt x="6" y="164"/>
                  </a:cubicBezTo>
                  <a:cubicBezTo>
                    <a:pt x="55" y="267"/>
                    <a:pt x="55" y="267"/>
                    <a:pt x="55" y="267"/>
                  </a:cubicBezTo>
                  <a:cubicBezTo>
                    <a:pt x="105" y="337"/>
                    <a:pt x="105" y="337"/>
                    <a:pt x="105" y="337"/>
                  </a:cubicBezTo>
                  <a:cubicBezTo>
                    <a:pt x="105" y="400"/>
                    <a:pt x="105" y="400"/>
                    <a:pt x="105" y="400"/>
                  </a:cubicBezTo>
                  <a:cubicBezTo>
                    <a:pt x="245" y="400"/>
                    <a:pt x="245" y="400"/>
                    <a:pt x="245" y="400"/>
                  </a:cubicBezTo>
                  <a:cubicBezTo>
                    <a:pt x="245" y="339"/>
                    <a:pt x="245" y="339"/>
                    <a:pt x="245" y="339"/>
                  </a:cubicBezTo>
                  <a:cubicBezTo>
                    <a:pt x="261" y="268"/>
                    <a:pt x="261" y="268"/>
                    <a:pt x="261" y="268"/>
                  </a:cubicBezTo>
                  <a:lnTo>
                    <a:pt x="261" y="73"/>
                  </a:lnTo>
                  <a:close/>
                </a:path>
              </a:pathLst>
            </a:custGeom>
            <a:solidFill>
              <a:srgbClr val="613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33" name="Rectangle 132"/>
            <p:cNvSpPr>
              <a:spLocks noChangeArrowheads="1"/>
            </p:cNvSpPr>
            <p:nvPr/>
          </p:nvSpPr>
          <p:spPr bwMode="auto">
            <a:xfrm>
              <a:off x="9063729" y="4787916"/>
              <a:ext cx="1662472" cy="534742"/>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34" name="Rectangle 133"/>
            <p:cNvSpPr>
              <a:spLocks noChangeArrowheads="1"/>
            </p:cNvSpPr>
            <p:nvPr/>
          </p:nvSpPr>
          <p:spPr bwMode="auto">
            <a:xfrm>
              <a:off x="9021238" y="5144410"/>
              <a:ext cx="1742141" cy="1549762"/>
            </a:xfrm>
            <a:prstGeom prst="rect">
              <a:avLst/>
            </a:prstGeom>
            <a:solidFill>
              <a:srgbClr val="0064B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35" name="Oval 134"/>
            <p:cNvSpPr>
              <a:spLocks noChangeArrowheads="1"/>
            </p:cNvSpPr>
            <p:nvPr/>
          </p:nvSpPr>
          <p:spPr bwMode="auto">
            <a:xfrm>
              <a:off x="10492496" y="5416734"/>
              <a:ext cx="169965" cy="168345"/>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36" name="Oval 135"/>
            <p:cNvSpPr>
              <a:spLocks noChangeArrowheads="1"/>
            </p:cNvSpPr>
            <p:nvPr/>
          </p:nvSpPr>
          <p:spPr bwMode="auto">
            <a:xfrm>
              <a:off x="10492496" y="5644494"/>
              <a:ext cx="169965" cy="15844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37" name="Oval 136"/>
            <p:cNvSpPr>
              <a:spLocks noChangeArrowheads="1"/>
            </p:cNvSpPr>
            <p:nvPr/>
          </p:nvSpPr>
          <p:spPr bwMode="auto">
            <a:xfrm>
              <a:off x="10492496" y="5867302"/>
              <a:ext cx="169965" cy="173297"/>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grpSp>
      <p:sp>
        <p:nvSpPr>
          <p:cNvPr id="138" name="Oval 137"/>
          <p:cNvSpPr>
            <a:spLocks noChangeArrowheads="1"/>
          </p:cNvSpPr>
          <p:nvPr/>
        </p:nvSpPr>
        <p:spPr bwMode="auto">
          <a:xfrm>
            <a:off x="8320132" y="1054628"/>
            <a:ext cx="732974" cy="648623"/>
          </a:xfrm>
          <a:prstGeom prst="ellipse">
            <a:avLst/>
          </a:prstGeom>
          <a:solidFill>
            <a:srgbClr val="70B3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39" name="Freeform 138"/>
          <p:cNvSpPr>
            <a:spLocks/>
          </p:cNvSpPr>
          <p:nvPr/>
        </p:nvSpPr>
        <p:spPr bwMode="auto">
          <a:xfrm>
            <a:off x="8320132" y="1089289"/>
            <a:ext cx="647992" cy="613962"/>
          </a:xfrm>
          <a:custGeom>
            <a:avLst/>
            <a:gdLst>
              <a:gd name="T0" fmla="*/ 63 w 64"/>
              <a:gd name="T1" fmla="*/ 52 h 65"/>
              <a:gd name="T2" fmla="*/ 18 w 64"/>
              <a:gd name="T3" fmla="*/ 10 h 65"/>
              <a:gd name="T4" fmla="*/ 19 w 64"/>
              <a:gd name="T5" fmla="*/ 0 h 65"/>
              <a:gd name="T6" fmla="*/ 0 w 64"/>
              <a:gd name="T7" fmla="*/ 30 h 65"/>
              <a:gd name="T8" fmla="*/ 36 w 64"/>
              <a:gd name="T9" fmla="*/ 65 h 65"/>
              <a:gd name="T10" fmla="*/ 64 w 64"/>
              <a:gd name="T11" fmla="*/ 52 h 65"/>
              <a:gd name="T12" fmla="*/ 63 w 64"/>
              <a:gd name="T13" fmla="*/ 52 h 65"/>
            </a:gdLst>
            <a:ahLst/>
            <a:cxnLst>
              <a:cxn ang="0">
                <a:pos x="T0" y="T1"/>
              </a:cxn>
              <a:cxn ang="0">
                <a:pos x="T2" y="T3"/>
              </a:cxn>
              <a:cxn ang="0">
                <a:pos x="T4" y="T5"/>
              </a:cxn>
              <a:cxn ang="0">
                <a:pos x="T6" y="T7"/>
              </a:cxn>
              <a:cxn ang="0">
                <a:pos x="T8" y="T9"/>
              </a:cxn>
              <a:cxn ang="0">
                <a:pos x="T10" y="T11"/>
              </a:cxn>
              <a:cxn ang="0">
                <a:pos x="T12" y="T13"/>
              </a:cxn>
            </a:cxnLst>
            <a:rect l="0" t="0" r="r" b="b"/>
            <a:pathLst>
              <a:path w="64" h="65">
                <a:moveTo>
                  <a:pt x="63" y="52"/>
                </a:moveTo>
                <a:cubicBezTo>
                  <a:pt x="38" y="52"/>
                  <a:pt x="18" y="33"/>
                  <a:pt x="18" y="10"/>
                </a:cubicBezTo>
                <a:cubicBezTo>
                  <a:pt x="18" y="6"/>
                  <a:pt x="18" y="3"/>
                  <a:pt x="19" y="0"/>
                </a:cubicBezTo>
                <a:cubicBezTo>
                  <a:pt x="8" y="6"/>
                  <a:pt x="0" y="17"/>
                  <a:pt x="0" y="30"/>
                </a:cubicBezTo>
                <a:cubicBezTo>
                  <a:pt x="0" y="49"/>
                  <a:pt x="16" y="65"/>
                  <a:pt x="36" y="65"/>
                </a:cubicBezTo>
                <a:cubicBezTo>
                  <a:pt x="47" y="65"/>
                  <a:pt x="57" y="60"/>
                  <a:pt x="64" y="52"/>
                </a:cubicBezTo>
                <a:lnTo>
                  <a:pt x="63" y="52"/>
                </a:lnTo>
                <a:close/>
              </a:path>
            </a:pathLst>
          </a:custGeom>
          <a:solidFill>
            <a:srgbClr val="A0CD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40" name="Rectangle 139"/>
          <p:cNvSpPr>
            <a:spLocks noChangeArrowheads="1"/>
          </p:cNvSpPr>
          <p:nvPr/>
        </p:nvSpPr>
        <p:spPr bwMode="auto">
          <a:xfrm>
            <a:off x="8410425" y="1153654"/>
            <a:ext cx="143410" cy="386202"/>
          </a:xfrm>
          <a:prstGeom prst="rect">
            <a:avLst/>
          </a:prstGeom>
          <a:solidFill>
            <a:srgbClr val="BAD8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41" name="Rectangle 140"/>
          <p:cNvSpPr>
            <a:spLocks noChangeArrowheads="1"/>
          </p:cNvSpPr>
          <p:nvPr/>
        </p:nvSpPr>
        <p:spPr bwMode="auto">
          <a:xfrm>
            <a:off x="8410425" y="1153654"/>
            <a:ext cx="143410" cy="386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42" name="Rectangle 141"/>
          <p:cNvSpPr>
            <a:spLocks noChangeArrowheads="1"/>
          </p:cNvSpPr>
          <p:nvPr/>
        </p:nvSpPr>
        <p:spPr bwMode="auto">
          <a:xfrm>
            <a:off x="8575080" y="1242778"/>
            <a:ext cx="132787" cy="297079"/>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43" name="Rectangle 142"/>
          <p:cNvSpPr>
            <a:spLocks noChangeArrowheads="1"/>
          </p:cNvSpPr>
          <p:nvPr/>
        </p:nvSpPr>
        <p:spPr bwMode="auto">
          <a:xfrm>
            <a:off x="8575080" y="1242778"/>
            <a:ext cx="132787" cy="2970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44" name="Rectangle 143"/>
          <p:cNvSpPr>
            <a:spLocks noChangeArrowheads="1"/>
          </p:cNvSpPr>
          <p:nvPr/>
        </p:nvSpPr>
        <p:spPr bwMode="auto">
          <a:xfrm>
            <a:off x="8729109" y="1326952"/>
            <a:ext cx="127474" cy="212908"/>
          </a:xfrm>
          <a:prstGeom prst="rect">
            <a:avLst/>
          </a:prstGeom>
          <a:solidFill>
            <a:srgbClr val="BAD8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45" name="Rectangle 144"/>
          <p:cNvSpPr>
            <a:spLocks noChangeArrowheads="1"/>
          </p:cNvSpPr>
          <p:nvPr/>
        </p:nvSpPr>
        <p:spPr bwMode="auto">
          <a:xfrm>
            <a:off x="8729109" y="1326952"/>
            <a:ext cx="127474" cy="2129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46" name="Freeform 145"/>
          <p:cNvSpPr>
            <a:spLocks/>
          </p:cNvSpPr>
          <p:nvPr/>
        </p:nvSpPr>
        <p:spPr bwMode="auto">
          <a:xfrm>
            <a:off x="8506030" y="1153654"/>
            <a:ext cx="47804" cy="198052"/>
          </a:xfrm>
          <a:custGeom>
            <a:avLst/>
            <a:gdLst>
              <a:gd name="T0" fmla="*/ 5 w 5"/>
              <a:gd name="T1" fmla="*/ 0 h 21"/>
              <a:gd name="T2" fmla="*/ 0 w 5"/>
              <a:gd name="T3" fmla="*/ 0 h 21"/>
              <a:gd name="T4" fmla="*/ 0 w 5"/>
              <a:gd name="T5" fmla="*/ 2 h 21"/>
              <a:gd name="T6" fmla="*/ 5 w 5"/>
              <a:gd name="T7" fmla="*/ 21 h 21"/>
              <a:gd name="T8" fmla="*/ 5 w 5"/>
              <a:gd name="T9" fmla="*/ 0 h 21"/>
            </a:gdLst>
            <a:ahLst/>
            <a:cxnLst>
              <a:cxn ang="0">
                <a:pos x="T0" y="T1"/>
              </a:cxn>
              <a:cxn ang="0">
                <a:pos x="T2" y="T3"/>
              </a:cxn>
              <a:cxn ang="0">
                <a:pos x="T4" y="T5"/>
              </a:cxn>
              <a:cxn ang="0">
                <a:pos x="T6" y="T7"/>
              </a:cxn>
              <a:cxn ang="0">
                <a:pos x="T8" y="T9"/>
              </a:cxn>
            </a:cxnLst>
            <a:rect l="0" t="0" r="r" b="b"/>
            <a:pathLst>
              <a:path w="5" h="21">
                <a:moveTo>
                  <a:pt x="5" y="0"/>
                </a:moveTo>
                <a:cubicBezTo>
                  <a:pt x="0" y="0"/>
                  <a:pt x="0" y="0"/>
                  <a:pt x="0" y="0"/>
                </a:cubicBezTo>
                <a:cubicBezTo>
                  <a:pt x="0" y="1"/>
                  <a:pt x="0" y="2"/>
                  <a:pt x="0" y="2"/>
                </a:cubicBezTo>
                <a:cubicBezTo>
                  <a:pt x="0" y="9"/>
                  <a:pt x="2" y="16"/>
                  <a:pt x="5" y="21"/>
                </a:cubicBezTo>
                <a:cubicBezTo>
                  <a:pt x="5" y="0"/>
                  <a:pt x="5" y="0"/>
                  <a:pt x="5" y="0"/>
                </a:cubicBezTo>
              </a:path>
            </a:pathLst>
          </a:custGeom>
          <a:solidFill>
            <a:srgbClr val="409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47" name="Freeform 146"/>
          <p:cNvSpPr>
            <a:spLocks/>
          </p:cNvSpPr>
          <p:nvPr/>
        </p:nvSpPr>
        <p:spPr bwMode="auto">
          <a:xfrm>
            <a:off x="8575080" y="1242778"/>
            <a:ext cx="132787" cy="272324"/>
          </a:xfrm>
          <a:custGeom>
            <a:avLst/>
            <a:gdLst>
              <a:gd name="T0" fmla="*/ 13 w 13"/>
              <a:gd name="T1" fmla="*/ 0 h 29"/>
              <a:gd name="T2" fmla="*/ 0 w 13"/>
              <a:gd name="T3" fmla="*/ 0 h 29"/>
              <a:gd name="T4" fmla="*/ 0 w 13"/>
              <a:gd name="T5" fmla="*/ 16 h 29"/>
              <a:gd name="T6" fmla="*/ 13 w 13"/>
              <a:gd name="T7" fmla="*/ 29 h 29"/>
              <a:gd name="T8" fmla="*/ 13 w 13"/>
              <a:gd name="T9" fmla="*/ 0 h 29"/>
            </a:gdLst>
            <a:ahLst/>
            <a:cxnLst>
              <a:cxn ang="0">
                <a:pos x="T0" y="T1"/>
              </a:cxn>
              <a:cxn ang="0">
                <a:pos x="T2" y="T3"/>
              </a:cxn>
              <a:cxn ang="0">
                <a:pos x="T4" y="T5"/>
              </a:cxn>
              <a:cxn ang="0">
                <a:pos x="T6" y="T7"/>
              </a:cxn>
              <a:cxn ang="0">
                <a:pos x="T8" y="T9"/>
              </a:cxn>
            </a:cxnLst>
            <a:rect l="0" t="0" r="r" b="b"/>
            <a:pathLst>
              <a:path w="13" h="29">
                <a:moveTo>
                  <a:pt x="13" y="0"/>
                </a:moveTo>
                <a:cubicBezTo>
                  <a:pt x="0" y="0"/>
                  <a:pt x="0" y="0"/>
                  <a:pt x="0" y="0"/>
                </a:cubicBezTo>
                <a:cubicBezTo>
                  <a:pt x="0" y="16"/>
                  <a:pt x="0" y="16"/>
                  <a:pt x="0" y="16"/>
                </a:cubicBezTo>
                <a:cubicBezTo>
                  <a:pt x="3" y="21"/>
                  <a:pt x="8" y="26"/>
                  <a:pt x="13" y="29"/>
                </a:cubicBezTo>
                <a:cubicBezTo>
                  <a:pt x="13" y="0"/>
                  <a:pt x="13" y="0"/>
                  <a:pt x="13" y="0"/>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48" name="Freeform 147"/>
          <p:cNvSpPr>
            <a:spLocks/>
          </p:cNvSpPr>
          <p:nvPr/>
        </p:nvSpPr>
        <p:spPr bwMode="auto">
          <a:xfrm>
            <a:off x="8729109" y="1326952"/>
            <a:ext cx="127474" cy="212908"/>
          </a:xfrm>
          <a:custGeom>
            <a:avLst/>
            <a:gdLst>
              <a:gd name="T0" fmla="*/ 13 w 13"/>
              <a:gd name="T1" fmla="*/ 0 h 23"/>
              <a:gd name="T2" fmla="*/ 0 w 13"/>
              <a:gd name="T3" fmla="*/ 0 h 23"/>
              <a:gd name="T4" fmla="*/ 0 w 13"/>
              <a:gd name="T5" fmla="*/ 21 h 23"/>
              <a:gd name="T6" fmla="*/ 3 w 13"/>
              <a:gd name="T7" fmla="*/ 23 h 23"/>
              <a:gd name="T8" fmla="*/ 13 w 13"/>
              <a:gd name="T9" fmla="*/ 23 h 23"/>
              <a:gd name="T10" fmla="*/ 13 w 13"/>
              <a:gd name="T11" fmla="*/ 0 h 23"/>
            </a:gdLst>
            <a:ahLst/>
            <a:cxnLst>
              <a:cxn ang="0">
                <a:pos x="T0" y="T1"/>
              </a:cxn>
              <a:cxn ang="0">
                <a:pos x="T2" y="T3"/>
              </a:cxn>
              <a:cxn ang="0">
                <a:pos x="T4" y="T5"/>
              </a:cxn>
              <a:cxn ang="0">
                <a:pos x="T6" y="T7"/>
              </a:cxn>
              <a:cxn ang="0">
                <a:pos x="T8" y="T9"/>
              </a:cxn>
              <a:cxn ang="0">
                <a:pos x="T10" y="T11"/>
              </a:cxn>
            </a:cxnLst>
            <a:rect l="0" t="0" r="r" b="b"/>
            <a:pathLst>
              <a:path w="13" h="23">
                <a:moveTo>
                  <a:pt x="13" y="0"/>
                </a:moveTo>
                <a:cubicBezTo>
                  <a:pt x="0" y="0"/>
                  <a:pt x="0" y="0"/>
                  <a:pt x="0" y="0"/>
                </a:cubicBezTo>
                <a:cubicBezTo>
                  <a:pt x="0" y="21"/>
                  <a:pt x="0" y="21"/>
                  <a:pt x="0" y="21"/>
                </a:cubicBezTo>
                <a:cubicBezTo>
                  <a:pt x="1" y="22"/>
                  <a:pt x="2" y="22"/>
                  <a:pt x="3" y="23"/>
                </a:cubicBezTo>
                <a:cubicBezTo>
                  <a:pt x="13" y="23"/>
                  <a:pt x="13" y="23"/>
                  <a:pt x="13" y="23"/>
                </a:cubicBezTo>
                <a:cubicBezTo>
                  <a:pt x="13" y="0"/>
                  <a:pt x="13" y="0"/>
                  <a:pt x="13" y="0"/>
                </a:cubicBezTo>
              </a:path>
            </a:pathLst>
          </a:custGeom>
          <a:solidFill>
            <a:srgbClr val="409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49" name="Freeform 148"/>
          <p:cNvSpPr>
            <a:spLocks/>
          </p:cNvSpPr>
          <p:nvPr/>
        </p:nvSpPr>
        <p:spPr bwMode="auto">
          <a:xfrm>
            <a:off x="8410425" y="1153654"/>
            <a:ext cx="10623" cy="19805"/>
          </a:xfrm>
          <a:custGeom>
            <a:avLst/>
            <a:gdLst>
              <a:gd name="T0" fmla="*/ 1 w 1"/>
              <a:gd name="T1" fmla="*/ 0 h 2"/>
              <a:gd name="T2" fmla="*/ 0 w 1"/>
              <a:gd name="T3" fmla="*/ 0 h 2"/>
              <a:gd name="T4" fmla="*/ 0 w 1"/>
              <a:gd name="T5" fmla="*/ 2 h 2"/>
              <a:gd name="T6" fmla="*/ 1 w 1"/>
              <a:gd name="T7" fmla="*/ 0 h 2"/>
            </a:gdLst>
            <a:ahLst/>
            <a:cxnLst>
              <a:cxn ang="0">
                <a:pos x="T0" y="T1"/>
              </a:cxn>
              <a:cxn ang="0">
                <a:pos x="T2" y="T3"/>
              </a:cxn>
              <a:cxn ang="0">
                <a:pos x="T4" y="T5"/>
              </a:cxn>
              <a:cxn ang="0">
                <a:pos x="T6" y="T7"/>
              </a:cxn>
            </a:cxnLst>
            <a:rect l="0" t="0" r="r" b="b"/>
            <a:pathLst>
              <a:path w="1" h="2">
                <a:moveTo>
                  <a:pt x="1" y="0"/>
                </a:moveTo>
                <a:cubicBezTo>
                  <a:pt x="0" y="0"/>
                  <a:pt x="0" y="0"/>
                  <a:pt x="0" y="0"/>
                </a:cubicBezTo>
                <a:cubicBezTo>
                  <a:pt x="0" y="2"/>
                  <a:pt x="0" y="2"/>
                  <a:pt x="0" y="2"/>
                </a:cubicBezTo>
                <a:cubicBezTo>
                  <a:pt x="0" y="2"/>
                  <a:pt x="1" y="1"/>
                  <a:pt x="1" y="0"/>
                </a:cubicBezTo>
              </a:path>
            </a:pathLst>
          </a:custGeom>
          <a:solidFill>
            <a:srgbClr val="81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50" name="Freeform 149"/>
          <p:cNvSpPr>
            <a:spLocks/>
          </p:cNvSpPr>
          <p:nvPr/>
        </p:nvSpPr>
        <p:spPr bwMode="auto">
          <a:xfrm>
            <a:off x="8410425" y="1153654"/>
            <a:ext cx="143410" cy="386202"/>
          </a:xfrm>
          <a:custGeom>
            <a:avLst/>
            <a:gdLst>
              <a:gd name="T0" fmla="*/ 9 w 14"/>
              <a:gd name="T1" fmla="*/ 0 h 41"/>
              <a:gd name="T2" fmla="*/ 1 w 14"/>
              <a:gd name="T3" fmla="*/ 0 h 41"/>
              <a:gd name="T4" fmla="*/ 0 w 14"/>
              <a:gd name="T5" fmla="*/ 2 h 41"/>
              <a:gd name="T6" fmla="*/ 0 w 14"/>
              <a:gd name="T7" fmla="*/ 41 h 41"/>
              <a:gd name="T8" fmla="*/ 14 w 14"/>
              <a:gd name="T9" fmla="*/ 41 h 41"/>
              <a:gd name="T10" fmla="*/ 14 w 14"/>
              <a:gd name="T11" fmla="*/ 21 h 41"/>
              <a:gd name="T12" fmla="*/ 9 w 14"/>
              <a:gd name="T13" fmla="*/ 2 h 41"/>
              <a:gd name="T14" fmla="*/ 9 w 14"/>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41">
                <a:moveTo>
                  <a:pt x="9" y="0"/>
                </a:moveTo>
                <a:cubicBezTo>
                  <a:pt x="1" y="0"/>
                  <a:pt x="1" y="0"/>
                  <a:pt x="1" y="0"/>
                </a:cubicBezTo>
                <a:cubicBezTo>
                  <a:pt x="1" y="1"/>
                  <a:pt x="0" y="2"/>
                  <a:pt x="0" y="2"/>
                </a:cubicBezTo>
                <a:cubicBezTo>
                  <a:pt x="0" y="41"/>
                  <a:pt x="0" y="41"/>
                  <a:pt x="0" y="41"/>
                </a:cubicBezTo>
                <a:cubicBezTo>
                  <a:pt x="14" y="41"/>
                  <a:pt x="14" y="41"/>
                  <a:pt x="14" y="41"/>
                </a:cubicBezTo>
                <a:cubicBezTo>
                  <a:pt x="14" y="21"/>
                  <a:pt x="14" y="21"/>
                  <a:pt x="14" y="21"/>
                </a:cubicBezTo>
                <a:cubicBezTo>
                  <a:pt x="11" y="16"/>
                  <a:pt x="9" y="9"/>
                  <a:pt x="9" y="2"/>
                </a:cubicBezTo>
                <a:cubicBezTo>
                  <a:pt x="9" y="2"/>
                  <a:pt x="9" y="1"/>
                  <a:pt x="9" y="0"/>
                </a:cubicBezTo>
              </a:path>
            </a:pathLst>
          </a:custGeom>
          <a:solidFill>
            <a:srgbClr val="81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51" name="Freeform 150"/>
          <p:cNvSpPr>
            <a:spLocks/>
          </p:cNvSpPr>
          <p:nvPr/>
        </p:nvSpPr>
        <p:spPr bwMode="auto">
          <a:xfrm>
            <a:off x="8575080" y="1391317"/>
            <a:ext cx="132787" cy="148539"/>
          </a:xfrm>
          <a:custGeom>
            <a:avLst/>
            <a:gdLst>
              <a:gd name="T0" fmla="*/ 0 w 13"/>
              <a:gd name="T1" fmla="*/ 0 h 16"/>
              <a:gd name="T2" fmla="*/ 0 w 13"/>
              <a:gd name="T3" fmla="*/ 16 h 16"/>
              <a:gd name="T4" fmla="*/ 13 w 13"/>
              <a:gd name="T5" fmla="*/ 16 h 16"/>
              <a:gd name="T6" fmla="*/ 13 w 13"/>
              <a:gd name="T7" fmla="*/ 13 h 16"/>
              <a:gd name="T8" fmla="*/ 0 w 13"/>
              <a:gd name="T9" fmla="*/ 0 h 16"/>
            </a:gdLst>
            <a:ahLst/>
            <a:cxnLst>
              <a:cxn ang="0">
                <a:pos x="T0" y="T1"/>
              </a:cxn>
              <a:cxn ang="0">
                <a:pos x="T2" y="T3"/>
              </a:cxn>
              <a:cxn ang="0">
                <a:pos x="T4" y="T5"/>
              </a:cxn>
              <a:cxn ang="0">
                <a:pos x="T6" y="T7"/>
              </a:cxn>
              <a:cxn ang="0">
                <a:pos x="T8" y="T9"/>
              </a:cxn>
            </a:cxnLst>
            <a:rect l="0" t="0" r="r" b="b"/>
            <a:pathLst>
              <a:path w="13" h="16">
                <a:moveTo>
                  <a:pt x="0" y="0"/>
                </a:moveTo>
                <a:cubicBezTo>
                  <a:pt x="0" y="16"/>
                  <a:pt x="0" y="16"/>
                  <a:pt x="0" y="16"/>
                </a:cubicBezTo>
                <a:cubicBezTo>
                  <a:pt x="13" y="16"/>
                  <a:pt x="13" y="16"/>
                  <a:pt x="13" y="16"/>
                </a:cubicBezTo>
                <a:cubicBezTo>
                  <a:pt x="13" y="13"/>
                  <a:pt x="13" y="13"/>
                  <a:pt x="13" y="13"/>
                </a:cubicBezTo>
                <a:cubicBezTo>
                  <a:pt x="8" y="10"/>
                  <a:pt x="3" y="5"/>
                  <a:pt x="0" y="0"/>
                </a:cubicBezTo>
              </a:path>
            </a:pathLst>
          </a:custGeom>
          <a:solidFill>
            <a:srgbClr val="57A6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52" name="Freeform 151"/>
          <p:cNvSpPr>
            <a:spLocks/>
          </p:cNvSpPr>
          <p:nvPr/>
        </p:nvSpPr>
        <p:spPr bwMode="auto">
          <a:xfrm>
            <a:off x="8729109" y="1525004"/>
            <a:ext cx="26559" cy="14855"/>
          </a:xfrm>
          <a:custGeom>
            <a:avLst/>
            <a:gdLst>
              <a:gd name="T0" fmla="*/ 0 w 3"/>
              <a:gd name="T1" fmla="*/ 0 h 2"/>
              <a:gd name="T2" fmla="*/ 0 w 3"/>
              <a:gd name="T3" fmla="*/ 2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2"/>
                  <a:pt x="0" y="2"/>
                  <a:pt x="0" y="2"/>
                </a:cubicBezTo>
                <a:cubicBezTo>
                  <a:pt x="3" y="2"/>
                  <a:pt x="3" y="2"/>
                  <a:pt x="3" y="2"/>
                </a:cubicBezTo>
                <a:cubicBezTo>
                  <a:pt x="2" y="1"/>
                  <a:pt x="1" y="1"/>
                  <a:pt x="0" y="0"/>
                </a:cubicBezTo>
              </a:path>
            </a:pathLst>
          </a:custGeom>
          <a:solidFill>
            <a:srgbClr val="81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53" name="Freeform 152"/>
          <p:cNvSpPr>
            <a:spLocks noEditPoints="1"/>
          </p:cNvSpPr>
          <p:nvPr/>
        </p:nvSpPr>
        <p:spPr bwMode="auto">
          <a:xfrm>
            <a:off x="8251082" y="985310"/>
            <a:ext cx="871071" cy="782307"/>
          </a:xfrm>
          <a:custGeom>
            <a:avLst/>
            <a:gdLst>
              <a:gd name="T0" fmla="*/ 43 w 86"/>
              <a:gd name="T1" fmla="*/ 0 h 83"/>
              <a:gd name="T2" fmla="*/ 86 w 86"/>
              <a:gd name="T3" fmla="*/ 41 h 83"/>
              <a:gd name="T4" fmla="*/ 43 w 86"/>
              <a:gd name="T5" fmla="*/ 83 h 83"/>
              <a:gd name="T6" fmla="*/ 0 w 86"/>
              <a:gd name="T7" fmla="*/ 41 h 83"/>
              <a:gd name="T8" fmla="*/ 43 w 86"/>
              <a:gd name="T9" fmla="*/ 0 h 83"/>
              <a:gd name="T10" fmla="*/ 7 w 86"/>
              <a:gd name="T11" fmla="*/ 41 h 83"/>
              <a:gd name="T12" fmla="*/ 43 w 86"/>
              <a:gd name="T13" fmla="*/ 76 h 83"/>
              <a:gd name="T14" fmla="*/ 79 w 86"/>
              <a:gd name="T15" fmla="*/ 41 h 83"/>
              <a:gd name="T16" fmla="*/ 43 w 86"/>
              <a:gd name="T17" fmla="*/ 7 h 83"/>
              <a:gd name="T18" fmla="*/ 7 w 86"/>
              <a:gd name="T19" fmla="*/ 4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3">
                <a:moveTo>
                  <a:pt x="43" y="0"/>
                </a:moveTo>
                <a:cubicBezTo>
                  <a:pt x="67" y="0"/>
                  <a:pt x="86" y="19"/>
                  <a:pt x="86" y="41"/>
                </a:cubicBezTo>
                <a:cubicBezTo>
                  <a:pt x="86" y="64"/>
                  <a:pt x="67" y="83"/>
                  <a:pt x="43" y="83"/>
                </a:cubicBezTo>
                <a:cubicBezTo>
                  <a:pt x="19" y="83"/>
                  <a:pt x="0" y="64"/>
                  <a:pt x="0" y="41"/>
                </a:cubicBezTo>
                <a:cubicBezTo>
                  <a:pt x="0" y="19"/>
                  <a:pt x="19" y="0"/>
                  <a:pt x="43" y="0"/>
                </a:cubicBezTo>
                <a:moveTo>
                  <a:pt x="7" y="41"/>
                </a:moveTo>
                <a:cubicBezTo>
                  <a:pt x="7" y="60"/>
                  <a:pt x="23" y="76"/>
                  <a:pt x="43" y="76"/>
                </a:cubicBezTo>
                <a:cubicBezTo>
                  <a:pt x="63" y="76"/>
                  <a:pt x="79" y="60"/>
                  <a:pt x="79" y="41"/>
                </a:cubicBezTo>
                <a:cubicBezTo>
                  <a:pt x="79" y="22"/>
                  <a:pt x="63" y="7"/>
                  <a:pt x="43" y="7"/>
                </a:cubicBezTo>
                <a:cubicBezTo>
                  <a:pt x="23" y="7"/>
                  <a:pt x="7" y="22"/>
                  <a:pt x="7" y="41"/>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54" name="Freeform 153"/>
          <p:cNvSpPr>
            <a:spLocks/>
          </p:cNvSpPr>
          <p:nvPr/>
        </p:nvSpPr>
        <p:spPr bwMode="auto">
          <a:xfrm>
            <a:off x="8930942" y="1267536"/>
            <a:ext cx="122164" cy="351545"/>
          </a:xfrm>
          <a:custGeom>
            <a:avLst/>
            <a:gdLst>
              <a:gd name="T0" fmla="*/ 0 w 12"/>
              <a:gd name="T1" fmla="*/ 37 h 37"/>
              <a:gd name="T2" fmla="*/ 0 w 12"/>
              <a:gd name="T3" fmla="*/ 17 h 37"/>
              <a:gd name="T4" fmla="*/ 10 w 12"/>
              <a:gd name="T5" fmla="*/ 0 h 37"/>
              <a:gd name="T6" fmla="*/ 12 w 12"/>
              <a:gd name="T7" fmla="*/ 11 h 37"/>
              <a:gd name="T8" fmla="*/ 0 w 12"/>
              <a:gd name="T9" fmla="*/ 37 h 37"/>
            </a:gdLst>
            <a:ahLst/>
            <a:cxnLst>
              <a:cxn ang="0">
                <a:pos x="T0" y="T1"/>
              </a:cxn>
              <a:cxn ang="0">
                <a:pos x="T2" y="T3"/>
              </a:cxn>
              <a:cxn ang="0">
                <a:pos x="T4" y="T5"/>
              </a:cxn>
              <a:cxn ang="0">
                <a:pos x="T6" y="T7"/>
              </a:cxn>
              <a:cxn ang="0">
                <a:pos x="T8" y="T9"/>
              </a:cxn>
            </a:cxnLst>
            <a:rect l="0" t="0" r="r" b="b"/>
            <a:pathLst>
              <a:path w="12" h="37">
                <a:moveTo>
                  <a:pt x="0" y="37"/>
                </a:moveTo>
                <a:cubicBezTo>
                  <a:pt x="0" y="17"/>
                  <a:pt x="0" y="17"/>
                  <a:pt x="0" y="17"/>
                </a:cubicBezTo>
                <a:cubicBezTo>
                  <a:pt x="0" y="10"/>
                  <a:pt x="4" y="3"/>
                  <a:pt x="10" y="0"/>
                </a:cubicBezTo>
                <a:cubicBezTo>
                  <a:pt x="11" y="3"/>
                  <a:pt x="12" y="7"/>
                  <a:pt x="12" y="11"/>
                </a:cubicBezTo>
                <a:cubicBezTo>
                  <a:pt x="12" y="21"/>
                  <a:pt x="7" y="31"/>
                  <a:pt x="0" y="37"/>
                </a:cubicBezTo>
                <a:close/>
              </a:path>
            </a:pathLst>
          </a:custGeom>
          <a:solidFill>
            <a:srgbClr val="977F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55" name="Rectangle 154"/>
          <p:cNvSpPr>
            <a:spLocks noChangeArrowheads="1"/>
          </p:cNvSpPr>
          <p:nvPr/>
        </p:nvSpPr>
        <p:spPr bwMode="auto">
          <a:xfrm>
            <a:off x="8877828" y="1421025"/>
            <a:ext cx="122164" cy="118831"/>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3887945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bwMode="auto">
          <a:xfrm>
            <a:off x="0" y="4289201"/>
            <a:ext cx="12436475" cy="1494062"/>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solidFill>
                <a:srgbClr val="353535"/>
              </a:solidFill>
              <a:ea typeface="Segoe UI" pitchFamily="34" charset="0"/>
              <a:cs typeface="Segoe UI" pitchFamily="34" charset="0"/>
            </a:endParaRPr>
          </a:p>
        </p:txBody>
      </p:sp>
      <p:sp>
        <p:nvSpPr>
          <p:cNvPr id="14" name="Title 1"/>
          <p:cNvSpPr txBox="1">
            <a:spLocks/>
          </p:cNvSpPr>
          <p:nvPr/>
        </p:nvSpPr>
        <p:spPr>
          <a:xfrm>
            <a:off x="311963" y="351260"/>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400" dirty="0">
                <a:solidFill>
                  <a:srgbClr val="505050"/>
                </a:solidFill>
              </a:rPr>
              <a:t>Integrated delivery experience</a:t>
            </a:r>
          </a:p>
        </p:txBody>
      </p:sp>
      <p:grpSp>
        <p:nvGrpSpPr>
          <p:cNvPr id="2" name="Group 1"/>
          <p:cNvGrpSpPr/>
          <p:nvPr/>
        </p:nvGrpSpPr>
        <p:grpSpPr>
          <a:xfrm>
            <a:off x="448121" y="2070955"/>
            <a:ext cx="2460363" cy="3447899"/>
            <a:chOff x="343521" y="2070955"/>
            <a:chExt cx="2460363" cy="3447899"/>
          </a:xfrm>
        </p:grpSpPr>
        <p:grpSp>
          <p:nvGrpSpPr>
            <p:cNvPr id="33" name="Group 32"/>
            <p:cNvGrpSpPr/>
            <p:nvPr/>
          </p:nvGrpSpPr>
          <p:grpSpPr>
            <a:xfrm>
              <a:off x="550973" y="2070955"/>
              <a:ext cx="2008494" cy="1962053"/>
              <a:chOff x="882255" y="2400084"/>
              <a:chExt cx="1969290" cy="1923765"/>
            </a:xfrm>
          </p:grpSpPr>
          <p:sp>
            <p:nvSpPr>
              <p:cNvPr id="35" name="Freeform 412"/>
              <p:cNvSpPr>
                <a:spLocks noChangeAspect="1" noEditPoints="1"/>
              </p:cNvSpPr>
              <p:nvPr/>
            </p:nvSpPr>
            <p:spPr bwMode="auto">
              <a:xfrm>
                <a:off x="1409614" y="2400084"/>
                <a:ext cx="858448" cy="893249"/>
              </a:xfrm>
              <a:custGeom>
                <a:avLst/>
                <a:gdLst>
                  <a:gd name="T0" fmla="*/ 65 w 306"/>
                  <a:gd name="T1" fmla="*/ 227 h 319"/>
                  <a:gd name="T2" fmla="*/ 71 w 306"/>
                  <a:gd name="T3" fmla="*/ 191 h 319"/>
                  <a:gd name="T4" fmla="*/ 124 w 306"/>
                  <a:gd name="T5" fmla="*/ 243 h 319"/>
                  <a:gd name="T6" fmla="*/ 125 w 306"/>
                  <a:gd name="T7" fmla="*/ 285 h 319"/>
                  <a:gd name="T8" fmla="*/ 90 w 306"/>
                  <a:gd name="T9" fmla="*/ 319 h 319"/>
                  <a:gd name="T10" fmla="*/ 49 w 306"/>
                  <a:gd name="T11" fmla="*/ 286 h 319"/>
                  <a:gd name="T12" fmla="*/ 0 w 306"/>
                  <a:gd name="T13" fmla="*/ 202 h 319"/>
                  <a:gd name="T14" fmla="*/ 0 w 306"/>
                  <a:gd name="T15" fmla="*/ 124 h 319"/>
                  <a:gd name="T16" fmla="*/ 28 w 306"/>
                  <a:gd name="T17" fmla="*/ 146 h 319"/>
                  <a:gd name="T18" fmla="*/ 28 w 306"/>
                  <a:gd name="T19" fmla="*/ 190 h 319"/>
                  <a:gd name="T20" fmla="*/ 96 w 306"/>
                  <a:gd name="T21" fmla="*/ 258 h 319"/>
                  <a:gd name="T22" fmla="*/ 241 w 306"/>
                  <a:gd name="T23" fmla="*/ 227 h 319"/>
                  <a:gd name="T24" fmla="*/ 235 w 306"/>
                  <a:gd name="T25" fmla="*/ 191 h 319"/>
                  <a:gd name="T26" fmla="*/ 182 w 306"/>
                  <a:gd name="T27" fmla="*/ 243 h 319"/>
                  <a:gd name="T28" fmla="*/ 181 w 306"/>
                  <a:gd name="T29" fmla="*/ 285 h 319"/>
                  <a:gd name="T30" fmla="*/ 216 w 306"/>
                  <a:gd name="T31" fmla="*/ 319 h 319"/>
                  <a:gd name="T32" fmla="*/ 256 w 306"/>
                  <a:gd name="T33" fmla="*/ 286 h 319"/>
                  <a:gd name="T34" fmla="*/ 306 w 306"/>
                  <a:gd name="T35" fmla="*/ 202 h 319"/>
                  <a:gd name="T36" fmla="*/ 306 w 306"/>
                  <a:gd name="T37" fmla="*/ 124 h 319"/>
                  <a:gd name="T38" fmla="*/ 278 w 306"/>
                  <a:gd name="T39" fmla="*/ 146 h 319"/>
                  <a:gd name="T40" fmla="*/ 278 w 306"/>
                  <a:gd name="T41" fmla="*/ 190 h 319"/>
                  <a:gd name="T42" fmla="*/ 210 w 306"/>
                  <a:gd name="T43" fmla="*/ 258 h 319"/>
                  <a:gd name="T44" fmla="*/ 155 w 306"/>
                  <a:gd name="T45" fmla="*/ 182 h 319"/>
                  <a:gd name="T46" fmla="*/ 246 w 306"/>
                  <a:gd name="T47" fmla="*/ 91 h 319"/>
                  <a:gd name="T48" fmla="*/ 155 w 306"/>
                  <a:gd name="T49" fmla="*/ 0 h 319"/>
                  <a:gd name="T50" fmla="*/ 64 w 306"/>
                  <a:gd name="T51" fmla="*/ 91 h 319"/>
                  <a:gd name="T52" fmla="*/ 155 w 306"/>
                  <a:gd name="T53" fmla="*/ 182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06" h="319">
                    <a:moveTo>
                      <a:pt x="65" y="227"/>
                    </a:moveTo>
                    <a:cubicBezTo>
                      <a:pt x="65" y="227"/>
                      <a:pt x="56" y="206"/>
                      <a:pt x="71" y="191"/>
                    </a:cubicBezTo>
                    <a:cubicBezTo>
                      <a:pt x="124" y="243"/>
                      <a:pt x="124" y="243"/>
                      <a:pt x="124" y="243"/>
                    </a:cubicBezTo>
                    <a:cubicBezTo>
                      <a:pt x="125" y="285"/>
                      <a:pt x="125" y="285"/>
                      <a:pt x="125" y="285"/>
                    </a:cubicBezTo>
                    <a:cubicBezTo>
                      <a:pt x="125" y="304"/>
                      <a:pt x="109" y="319"/>
                      <a:pt x="90" y="319"/>
                    </a:cubicBezTo>
                    <a:cubicBezTo>
                      <a:pt x="71" y="319"/>
                      <a:pt x="56" y="300"/>
                      <a:pt x="49" y="286"/>
                    </a:cubicBezTo>
                    <a:cubicBezTo>
                      <a:pt x="49" y="285"/>
                      <a:pt x="0" y="202"/>
                      <a:pt x="0" y="202"/>
                    </a:cubicBezTo>
                    <a:cubicBezTo>
                      <a:pt x="0" y="124"/>
                      <a:pt x="0" y="124"/>
                      <a:pt x="0" y="124"/>
                    </a:cubicBezTo>
                    <a:cubicBezTo>
                      <a:pt x="0" y="124"/>
                      <a:pt x="28" y="123"/>
                      <a:pt x="28" y="146"/>
                    </a:cubicBezTo>
                    <a:cubicBezTo>
                      <a:pt x="28" y="169"/>
                      <a:pt x="28" y="190"/>
                      <a:pt x="28" y="190"/>
                    </a:cubicBezTo>
                    <a:cubicBezTo>
                      <a:pt x="96" y="258"/>
                      <a:pt x="96" y="258"/>
                      <a:pt x="96" y="258"/>
                    </a:cubicBezTo>
                    <a:moveTo>
                      <a:pt x="241" y="227"/>
                    </a:moveTo>
                    <a:cubicBezTo>
                      <a:pt x="241" y="227"/>
                      <a:pt x="250" y="206"/>
                      <a:pt x="235" y="191"/>
                    </a:cubicBezTo>
                    <a:cubicBezTo>
                      <a:pt x="182" y="243"/>
                      <a:pt x="182" y="243"/>
                      <a:pt x="182" y="243"/>
                    </a:cubicBezTo>
                    <a:cubicBezTo>
                      <a:pt x="181" y="285"/>
                      <a:pt x="181" y="285"/>
                      <a:pt x="181" y="285"/>
                    </a:cubicBezTo>
                    <a:cubicBezTo>
                      <a:pt x="181" y="304"/>
                      <a:pt x="197" y="319"/>
                      <a:pt x="216" y="319"/>
                    </a:cubicBezTo>
                    <a:cubicBezTo>
                      <a:pt x="235" y="319"/>
                      <a:pt x="250" y="300"/>
                      <a:pt x="256" y="286"/>
                    </a:cubicBezTo>
                    <a:cubicBezTo>
                      <a:pt x="257" y="285"/>
                      <a:pt x="306" y="202"/>
                      <a:pt x="306" y="202"/>
                    </a:cubicBezTo>
                    <a:cubicBezTo>
                      <a:pt x="306" y="124"/>
                      <a:pt x="306" y="124"/>
                      <a:pt x="306" y="124"/>
                    </a:cubicBezTo>
                    <a:cubicBezTo>
                      <a:pt x="306" y="124"/>
                      <a:pt x="278" y="123"/>
                      <a:pt x="278" y="146"/>
                    </a:cubicBezTo>
                    <a:cubicBezTo>
                      <a:pt x="278" y="169"/>
                      <a:pt x="278" y="190"/>
                      <a:pt x="278" y="190"/>
                    </a:cubicBezTo>
                    <a:cubicBezTo>
                      <a:pt x="210" y="258"/>
                      <a:pt x="210" y="258"/>
                      <a:pt x="210" y="258"/>
                    </a:cubicBezTo>
                    <a:moveTo>
                      <a:pt x="155" y="182"/>
                    </a:moveTo>
                    <a:cubicBezTo>
                      <a:pt x="205" y="182"/>
                      <a:pt x="246" y="141"/>
                      <a:pt x="246" y="91"/>
                    </a:cubicBezTo>
                    <a:cubicBezTo>
                      <a:pt x="246" y="41"/>
                      <a:pt x="205" y="0"/>
                      <a:pt x="155" y="0"/>
                    </a:cubicBezTo>
                    <a:cubicBezTo>
                      <a:pt x="105" y="0"/>
                      <a:pt x="64" y="41"/>
                      <a:pt x="64" y="91"/>
                    </a:cubicBezTo>
                    <a:cubicBezTo>
                      <a:pt x="64" y="141"/>
                      <a:pt x="105" y="182"/>
                      <a:pt x="155" y="182"/>
                    </a:cubicBezTo>
                    <a:close/>
                  </a:path>
                </a:pathLst>
              </a:custGeom>
              <a:noFill/>
              <a:ln w="25400" cap="flat">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918" b="0" i="0" u="none" strike="noStrike" kern="0" cap="none" spc="0" normalizeH="0" baseline="0" noProof="0" dirty="0">
                  <a:ln>
                    <a:noFill/>
                  </a:ln>
                  <a:solidFill>
                    <a:srgbClr val="FFFFFF"/>
                  </a:solidFill>
                  <a:effectLst/>
                  <a:uLnTx/>
                  <a:uFillTx/>
                  <a:latin typeface="+mj-lt"/>
                </a:endParaRPr>
              </a:p>
            </p:txBody>
          </p:sp>
          <p:sp>
            <p:nvSpPr>
              <p:cNvPr id="36" name="Rectangle 35"/>
              <p:cNvSpPr/>
              <p:nvPr/>
            </p:nvSpPr>
            <p:spPr>
              <a:xfrm>
                <a:off x="882255" y="3666490"/>
                <a:ext cx="1969290" cy="657359"/>
              </a:xfrm>
              <a:prstGeom prst="rect">
                <a:avLst/>
              </a:prstGeom>
            </p:spPr>
            <p:txBody>
              <a:bodyPr wrap="square">
                <a:spAutoFit/>
              </a:bodyPr>
              <a:lstStyle/>
              <a:p>
                <a:pPr marL="0" marR="0" lvl="0" indent="0" algn="ctr" defTabSz="932597" eaLnBrk="1" fontAlgn="auto" latinLnBrk="0" hangingPunct="1">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505050"/>
                    </a:solidFill>
                    <a:effectLst/>
                    <a:uLnTx/>
                    <a:uFillTx/>
                    <a:latin typeface="+mj-lt"/>
                    <a:cs typeface="Segoe UI" panose="020B0502040204020203" pitchFamily="34" charset="0"/>
                  </a:rPr>
                  <a:t>Integrated systems</a:t>
                </a:r>
              </a:p>
            </p:txBody>
          </p:sp>
        </p:grpSp>
        <p:grpSp>
          <p:nvGrpSpPr>
            <p:cNvPr id="52" name="Group 51"/>
            <p:cNvGrpSpPr/>
            <p:nvPr/>
          </p:nvGrpSpPr>
          <p:grpSpPr>
            <a:xfrm>
              <a:off x="343521" y="4488446"/>
              <a:ext cx="2460363" cy="1030408"/>
              <a:chOff x="634565" y="4969182"/>
              <a:chExt cx="2426135" cy="1010295"/>
            </a:xfrm>
          </p:grpSpPr>
          <p:pic>
            <p:nvPicPr>
              <p:cNvPr id="56" name="Picture 55"/>
              <p:cNvPicPr preferRelativeResize="0">
                <a:picLocks noChangeAspect="1"/>
              </p:cNvPicPr>
              <p:nvPr/>
            </p:nvPicPr>
            <p:blipFill>
              <a:blip r:embed="rId3" cstate="screen">
                <a:extLst>
                  <a:ext uri="{BEBA8EAE-BF5A-486C-A8C5-ECC9F3942E4B}">
                    <a14:imgProps xmlns:a14="http://schemas.microsoft.com/office/drawing/2010/main">
                      <a14:imgLayer r:embed="rId4">
                        <a14:imgEffect>
                          <a14:brightnessContrast bright="100000" contrast="100000"/>
                        </a14:imgEffect>
                      </a14:imgLayer>
                    </a14:imgProps>
                  </a:ext>
                  <a:ext uri="{28A0092B-C50C-407E-A947-70E740481C1C}">
                    <a14:useLocalDpi xmlns:a14="http://schemas.microsoft.com/office/drawing/2010/main"/>
                  </a:ext>
                </a:extLst>
              </a:blip>
              <a:stretch>
                <a:fillRect/>
              </a:stretch>
            </p:blipFill>
            <p:spPr>
              <a:xfrm>
                <a:off x="2041288" y="4969182"/>
                <a:ext cx="1019412" cy="429432"/>
              </a:xfrm>
              <a:prstGeom prst="rect">
                <a:avLst/>
              </a:prstGeom>
            </p:spPr>
          </p:pic>
          <p:pic>
            <p:nvPicPr>
              <p:cNvPr id="57" name="Picture 56"/>
              <p:cNvPicPr preferRelativeResize="0">
                <a:picLocks noChangeAspect="1"/>
              </p:cNvPicPr>
              <p:nvPr/>
            </p:nvPicPr>
            <p:blipFill rotWithShape="1">
              <a:blip r:embed="rId5" cstate="screen">
                <a:extLst>
                  <a:ext uri="{BEBA8EAE-BF5A-486C-A8C5-ECC9F3942E4B}">
                    <a14:imgProps xmlns:a14="http://schemas.microsoft.com/office/drawing/2010/main">
                      <a14:imgLayer r:embed="rId6">
                        <a14:imgEffect>
                          <a14:brightnessContrast bright="100000" contrast="100000"/>
                        </a14:imgEffect>
                      </a14:imgLayer>
                    </a14:imgProps>
                  </a:ext>
                  <a:ext uri="{28A0092B-C50C-407E-A947-70E740481C1C}">
                    <a14:useLocalDpi xmlns:a14="http://schemas.microsoft.com/office/drawing/2010/main"/>
                  </a:ext>
                </a:extLst>
              </a:blip>
              <a:srcRect/>
              <a:stretch/>
            </p:blipFill>
            <p:spPr>
              <a:xfrm>
                <a:off x="634565" y="5081717"/>
                <a:ext cx="1199236" cy="204363"/>
              </a:xfrm>
              <a:prstGeom prst="rect">
                <a:avLst/>
              </a:prstGeom>
            </p:spPr>
          </p:pic>
          <p:pic>
            <p:nvPicPr>
              <p:cNvPr id="59" name="Picture 6" descr="https://upload.wikimedia.org/wikipedia/commons/thumb/b/b8/Lenovo_logo_2015.svg/2000px-Lenovo_logo_2015.svg.png"/>
              <p:cNvPicPr preferRelativeResize="0">
                <a:picLocks noChangeAspect="1" noChangeArrowheads="1"/>
              </p:cNvPicPr>
              <p:nvPr/>
            </p:nvPicPr>
            <p:blipFill>
              <a:blip r:embed="rId7" cstate="screen">
                <a:extLst>
                  <a:ext uri="{BEBA8EAE-BF5A-486C-A8C5-ECC9F3942E4B}">
                    <a14:imgProps xmlns:a14="http://schemas.microsoft.com/office/drawing/2010/main">
                      <a14:imgLayer r:embed="rId8">
                        <a14:imgEffect>
                          <a14:brightnessContrast bright="100000" contrast="100000"/>
                        </a14:imgEffect>
                      </a14:imgLayer>
                    </a14:imgProps>
                  </a:ext>
                  <a:ext uri="{28A0092B-C50C-407E-A947-70E740481C1C}">
                    <a14:useLocalDpi xmlns:a14="http://schemas.microsoft.com/office/drawing/2010/main"/>
                  </a:ext>
                </a:extLst>
              </a:blip>
              <a:srcRect/>
              <a:stretch>
                <a:fillRect/>
              </a:stretch>
            </p:blipFill>
            <p:spPr bwMode="auto">
              <a:xfrm>
                <a:off x="660341" y="5760391"/>
                <a:ext cx="1043354" cy="219086"/>
              </a:xfrm>
              <a:prstGeom prst="rect">
                <a:avLst/>
              </a:prstGeom>
              <a:noFill/>
              <a:extLst>
                <a:ext uri="{909E8E84-426E-40DD-AFC4-6F175D3DCCD1}">
                  <a14:hiddenFill xmlns:a14="http://schemas.microsoft.com/office/drawing/2010/main">
                    <a:solidFill>
                      <a:srgbClr val="FFFFFF"/>
                    </a:solidFill>
                  </a14:hiddenFill>
                </a:ext>
              </a:extLst>
            </p:spPr>
          </p:pic>
        </p:grpSp>
      </p:grpSp>
      <p:grpSp>
        <p:nvGrpSpPr>
          <p:cNvPr id="5" name="Group 4"/>
          <p:cNvGrpSpPr/>
          <p:nvPr/>
        </p:nvGrpSpPr>
        <p:grpSpPr>
          <a:xfrm>
            <a:off x="6368233" y="2093852"/>
            <a:ext cx="3249525" cy="3459356"/>
            <a:chOff x="6318013" y="2093849"/>
            <a:chExt cx="3249525" cy="3459356"/>
          </a:xfrm>
        </p:grpSpPr>
        <p:grpSp>
          <p:nvGrpSpPr>
            <p:cNvPr id="41" name="Group 40"/>
            <p:cNvGrpSpPr/>
            <p:nvPr/>
          </p:nvGrpSpPr>
          <p:grpSpPr>
            <a:xfrm>
              <a:off x="6495976" y="2093849"/>
              <a:ext cx="2553202" cy="1672593"/>
              <a:chOff x="6368317" y="2422513"/>
              <a:chExt cx="2503366" cy="1639946"/>
            </a:xfrm>
          </p:grpSpPr>
          <p:grpSp>
            <p:nvGrpSpPr>
              <p:cNvPr id="43" name="Group 42"/>
              <p:cNvGrpSpPr/>
              <p:nvPr/>
            </p:nvGrpSpPr>
            <p:grpSpPr>
              <a:xfrm>
                <a:off x="7342188" y="2422513"/>
                <a:ext cx="676789" cy="867448"/>
                <a:chOff x="10932129" y="3255670"/>
                <a:chExt cx="676789" cy="867448"/>
              </a:xfrm>
            </p:grpSpPr>
            <p:sp>
              <p:nvSpPr>
                <p:cNvPr id="45" name="Freeform 237"/>
                <p:cNvSpPr>
                  <a:spLocks noChangeAspect="1" noEditPoints="1"/>
                </p:cNvSpPr>
                <p:nvPr/>
              </p:nvSpPr>
              <p:spPr bwMode="auto">
                <a:xfrm>
                  <a:off x="11008803" y="3255670"/>
                  <a:ext cx="489998" cy="467625"/>
                </a:xfrm>
                <a:custGeom>
                  <a:avLst/>
                  <a:gdLst>
                    <a:gd name="T0" fmla="*/ 38 w 301"/>
                    <a:gd name="T1" fmla="*/ 223 h 287"/>
                    <a:gd name="T2" fmla="*/ 14 w 301"/>
                    <a:gd name="T3" fmla="*/ 144 h 287"/>
                    <a:gd name="T4" fmla="*/ 157 w 301"/>
                    <a:gd name="T5" fmla="*/ 0 h 287"/>
                    <a:gd name="T6" fmla="*/ 301 w 301"/>
                    <a:gd name="T7" fmla="*/ 144 h 287"/>
                    <a:gd name="T8" fmla="*/ 157 w 301"/>
                    <a:gd name="T9" fmla="*/ 287 h 287"/>
                    <a:gd name="T10" fmla="*/ 76 w 301"/>
                    <a:gd name="T11" fmla="*/ 262 h 287"/>
                    <a:gd name="T12" fmla="*/ 0 w 301"/>
                    <a:gd name="T13" fmla="*/ 209 h 287"/>
                    <a:gd name="T14" fmla="*/ 38 w 301"/>
                    <a:gd name="T15" fmla="*/ 223 h 287"/>
                    <a:gd name="T16" fmla="*/ 52 w 301"/>
                    <a:gd name="T17" fmla="*/ 185 h 287"/>
                    <a:gd name="T18" fmla="*/ 120 w 301"/>
                    <a:gd name="T19" fmla="*/ 186 h 287"/>
                    <a:gd name="T20" fmla="*/ 176 w 301"/>
                    <a:gd name="T21" fmla="*/ 186 h 287"/>
                    <a:gd name="T22" fmla="*/ 196 w 301"/>
                    <a:gd name="T23" fmla="*/ 166 h 287"/>
                    <a:gd name="T24" fmla="*/ 176 w 301"/>
                    <a:gd name="T25" fmla="*/ 145 h 287"/>
                    <a:gd name="T26" fmla="*/ 141 w 301"/>
                    <a:gd name="T27" fmla="*/ 144 h 287"/>
                    <a:gd name="T28" fmla="*/ 120 w 301"/>
                    <a:gd name="T29" fmla="*/ 124 h 287"/>
                    <a:gd name="T30" fmla="*/ 141 w 301"/>
                    <a:gd name="T31" fmla="*/ 103 h 287"/>
                    <a:gd name="T32" fmla="*/ 195 w 301"/>
                    <a:gd name="T33" fmla="*/ 103 h 287"/>
                    <a:gd name="T34" fmla="*/ 158 w 301"/>
                    <a:gd name="T35" fmla="*/ 76 h 287"/>
                    <a:gd name="T36" fmla="*/ 158 w 301"/>
                    <a:gd name="T37" fmla="*/ 214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1" h="287">
                      <a:moveTo>
                        <a:pt x="38" y="223"/>
                      </a:moveTo>
                      <a:cubicBezTo>
                        <a:pt x="23" y="200"/>
                        <a:pt x="14" y="173"/>
                        <a:pt x="14" y="144"/>
                      </a:cubicBezTo>
                      <a:cubicBezTo>
                        <a:pt x="14" y="64"/>
                        <a:pt x="78" y="0"/>
                        <a:pt x="157" y="0"/>
                      </a:cubicBezTo>
                      <a:cubicBezTo>
                        <a:pt x="236" y="0"/>
                        <a:pt x="301" y="64"/>
                        <a:pt x="301" y="144"/>
                      </a:cubicBezTo>
                      <a:cubicBezTo>
                        <a:pt x="301" y="223"/>
                        <a:pt x="236" y="287"/>
                        <a:pt x="157" y="287"/>
                      </a:cubicBezTo>
                      <a:cubicBezTo>
                        <a:pt x="127" y="287"/>
                        <a:pt x="99" y="278"/>
                        <a:pt x="76" y="262"/>
                      </a:cubicBezTo>
                      <a:moveTo>
                        <a:pt x="0" y="209"/>
                      </a:moveTo>
                      <a:cubicBezTo>
                        <a:pt x="38" y="223"/>
                        <a:pt x="38" y="223"/>
                        <a:pt x="38" y="223"/>
                      </a:cubicBezTo>
                      <a:cubicBezTo>
                        <a:pt x="52" y="185"/>
                        <a:pt x="52" y="185"/>
                        <a:pt x="52" y="185"/>
                      </a:cubicBezTo>
                      <a:moveTo>
                        <a:pt x="120" y="186"/>
                      </a:moveTo>
                      <a:cubicBezTo>
                        <a:pt x="176" y="186"/>
                        <a:pt x="176" y="186"/>
                        <a:pt x="176" y="186"/>
                      </a:cubicBezTo>
                      <a:cubicBezTo>
                        <a:pt x="187" y="186"/>
                        <a:pt x="196" y="177"/>
                        <a:pt x="196" y="166"/>
                      </a:cubicBezTo>
                      <a:cubicBezTo>
                        <a:pt x="196" y="154"/>
                        <a:pt x="187" y="145"/>
                        <a:pt x="176" y="145"/>
                      </a:cubicBezTo>
                      <a:cubicBezTo>
                        <a:pt x="141" y="144"/>
                        <a:pt x="141" y="144"/>
                        <a:pt x="141" y="144"/>
                      </a:cubicBezTo>
                      <a:cubicBezTo>
                        <a:pt x="130" y="144"/>
                        <a:pt x="120" y="135"/>
                        <a:pt x="120" y="124"/>
                      </a:cubicBezTo>
                      <a:cubicBezTo>
                        <a:pt x="120" y="113"/>
                        <a:pt x="130" y="103"/>
                        <a:pt x="141" y="103"/>
                      </a:cubicBezTo>
                      <a:cubicBezTo>
                        <a:pt x="195" y="103"/>
                        <a:pt x="195" y="103"/>
                        <a:pt x="195" y="103"/>
                      </a:cubicBezTo>
                      <a:moveTo>
                        <a:pt x="158" y="76"/>
                      </a:moveTo>
                      <a:cubicBezTo>
                        <a:pt x="158" y="214"/>
                        <a:pt x="158" y="214"/>
                        <a:pt x="158" y="214"/>
                      </a:cubicBezTo>
                    </a:path>
                  </a:pathLst>
                </a:custGeom>
                <a:noFill/>
                <a:ln w="25400" cap="flat">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918" b="0" i="0" u="none" strike="noStrike" kern="0" cap="none" spc="0" normalizeH="0" baseline="0" noProof="0" dirty="0">
                    <a:ln>
                      <a:noFill/>
                    </a:ln>
                    <a:solidFill>
                      <a:srgbClr val="FFFFFF"/>
                    </a:solidFill>
                    <a:effectLst/>
                    <a:uLnTx/>
                    <a:uFillTx/>
                    <a:latin typeface="+mj-lt"/>
                  </a:endParaRPr>
                </a:p>
              </p:txBody>
            </p:sp>
            <p:sp>
              <p:nvSpPr>
                <p:cNvPr id="46" name="Freeform 416"/>
                <p:cNvSpPr>
                  <a:spLocks noChangeAspect="1"/>
                </p:cNvSpPr>
                <p:nvPr/>
              </p:nvSpPr>
              <p:spPr bwMode="auto">
                <a:xfrm>
                  <a:off x="10932129" y="3786238"/>
                  <a:ext cx="676789" cy="336880"/>
                </a:xfrm>
                <a:custGeom>
                  <a:avLst/>
                  <a:gdLst>
                    <a:gd name="T0" fmla="*/ 76 w 306"/>
                    <a:gd name="T1" fmla="*/ 65 h 151"/>
                    <a:gd name="T2" fmla="*/ 211 w 306"/>
                    <a:gd name="T3" fmla="*/ 66 h 151"/>
                    <a:gd name="T4" fmla="*/ 256 w 306"/>
                    <a:gd name="T5" fmla="*/ 22 h 151"/>
                    <a:gd name="T6" fmla="*/ 306 w 306"/>
                    <a:gd name="T7" fmla="*/ 28 h 151"/>
                    <a:gd name="T8" fmla="*/ 227 w 306"/>
                    <a:gd name="T9" fmla="*/ 106 h 151"/>
                    <a:gd name="T10" fmla="*/ 93 w 306"/>
                    <a:gd name="T11" fmla="*/ 140 h 151"/>
                    <a:gd name="T12" fmla="*/ 19 w 306"/>
                    <a:gd name="T13" fmla="*/ 132 h 151"/>
                    <a:gd name="T14" fmla="*/ 20 w 306"/>
                    <a:gd name="T15" fmla="*/ 63 h 151"/>
                    <a:gd name="T16" fmla="*/ 63 w 306"/>
                    <a:gd name="T17" fmla="*/ 22 h 151"/>
                    <a:gd name="T18" fmla="*/ 168 w 306"/>
                    <a:gd name="T19" fmla="*/ 23 h 151"/>
                    <a:gd name="T20" fmla="*/ 138 w 306"/>
                    <a:gd name="T21" fmla="*/ 6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6" h="151">
                      <a:moveTo>
                        <a:pt x="76" y="65"/>
                      </a:moveTo>
                      <a:cubicBezTo>
                        <a:pt x="211" y="66"/>
                        <a:pt x="211" y="66"/>
                        <a:pt x="211" y="66"/>
                      </a:cubicBezTo>
                      <a:cubicBezTo>
                        <a:pt x="211" y="66"/>
                        <a:pt x="233" y="45"/>
                        <a:pt x="256" y="22"/>
                      </a:cubicBezTo>
                      <a:cubicBezTo>
                        <a:pt x="279" y="0"/>
                        <a:pt x="306" y="28"/>
                        <a:pt x="306" y="28"/>
                      </a:cubicBezTo>
                      <a:cubicBezTo>
                        <a:pt x="227" y="106"/>
                        <a:pt x="227" y="106"/>
                        <a:pt x="227" y="106"/>
                      </a:cubicBezTo>
                      <a:cubicBezTo>
                        <a:pt x="227" y="106"/>
                        <a:pt x="94" y="140"/>
                        <a:pt x="93" y="140"/>
                      </a:cubicBezTo>
                      <a:cubicBezTo>
                        <a:pt x="72" y="147"/>
                        <a:pt x="38" y="151"/>
                        <a:pt x="19" y="132"/>
                      </a:cubicBezTo>
                      <a:cubicBezTo>
                        <a:pt x="0" y="113"/>
                        <a:pt x="0" y="82"/>
                        <a:pt x="20" y="63"/>
                      </a:cubicBezTo>
                      <a:cubicBezTo>
                        <a:pt x="63" y="22"/>
                        <a:pt x="63" y="22"/>
                        <a:pt x="63" y="22"/>
                      </a:cubicBezTo>
                      <a:cubicBezTo>
                        <a:pt x="168" y="23"/>
                        <a:pt x="168" y="23"/>
                        <a:pt x="168" y="23"/>
                      </a:cubicBezTo>
                      <a:cubicBezTo>
                        <a:pt x="168" y="54"/>
                        <a:pt x="138" y="65"/>
                        <a:pt x="138" y="65"/>
                      </a:cubicBezTo>
                    </a:path>
                  </a:pathLst>
                </a:custGeom>
                <a:noFill/>
                <a:ln w="25400" cap="flat">
                  <a:solidFill>
                    <a:srgbClr val="0078D7"/>
                  </a:solidFill>
                  <a:prstDash val="solid"/>
                  <a:miter lim="800000"/>
                  <a:headEnd/>
                  <a:tailEnd/>
                </a:ln>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918" b="0" i="0" u="none" strike="noStrike" kern="0" cap="none" spc="0" normalizeH="0" baseline="0" noProof="0" dirty="0">
                    <a:ln>
                      <a:noFill/>
                    </a:ln>
                    <a:solidFill>
                      <a:srgbClr val="FFFFFF"/>
                    </a:solidFill>
                    <a:effectLst/>
                    <a:uLnTx/>
                    <a:uFillTx/>
                    <a:latin typeface="+mj-lt"/>
                  </a:endParaRPr>
                </a:p>
              </p:txBody>
            </p:sp>
          </p:grpSp>
          <p:sp>
            <p:nvSpPr>
              <p:cNvPr id="44" name="Rectangle 43"/>
              <p:cNvSpPr/>
              <p:nvPr/>
            </p:nvSpPr>
            <p:spPr>
              <a:xfrm>
                <a:off x="6368317" y="3575922"/>
                <a:ext cx="2503366" cy="486537"/>
              </a:xfrm>
              <a:prstGeom prst="rect">
                <a:avLst/>
              </a:prstGeom>
              <a:noFill/>
              <a:ln w="9525" cap="flat" cmpd="sng" algn="ctr">
                <a:noFill/>
                <a:prstDash val="solid"/>
              </a:ln>
              <a:effectLst/>
            </p:spPr>
            <p:txBody>
              <a:bodyPr rtlCol="0" anchor="t"/>
              <a:lstStyle/>
              <a:p>
                <a:pPr marL="0" marR="0" lvl="0" indent="0" algn="ctr" defTabSz="932597" eaLnBrk="1" fontAlgn="auto" latinLnBrk="0" hangingPunct="1">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505050"/>
                    </a:solidFill>
                    <a:effectLst/>
                    <a:uLnTx/>
                    <a:uFillTx/>
                    <a:latin typeface="+mj-lt"/>
                    <a:ea typeface="+mn-ea"/>
                    <a:cs typeface="Segoe UI Semilight" panose="020B0402040204020203" pitchFamily="34" charset="0"/>
                  </a:rPr>
                  <a:t>Pay-as-you-use</a:t>
                </a:r>
              </a:p>
            </p:txBody>
          </p:sp>
        </p:grpSp>
        <p:sp>
          <p:nvSpPr>
            <p:cNvPr id="53" name="Rectangle 52"/>
            <p:cNvSpPr/>
            <p:nvPr/>
          </p:nvSpPr>
          <p:spPr bwMode="auto">
            <a:xfrm>
              <a:off x="6318013" y="4360512"/>
              <a:ext cx="3249525" cy="119269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ts val="1200"/>
                </a:spcAft>
                <a:defRPr/>
              </a:pPr>
              <a:r>
                <a:rPr lang="en-US" sz="1836" dirty="0">
                  <a:gradFill>
                    <a:gsLst>
                      <a:gs pos="0">
                        <a:srgbClr val="FFFFFF"/>
                      </a:gs>
                      <a:gs pos="100000">
                        <a:srgbClr val="FFFFFF"/>
                      </a:gs>
                    </a:gsLst>
                    <a:lin ang="5400000" scaled="0"/>
                  </a:gradFill>
                  <a:latin typeface="Segoe UI" panose="020B0502040204020203" pitchFamily="34" charset="0"/>
                  <a:ea typeface="Segoe UI" panose="020B0502040204020203" pitchFamily="34" charset="0"/>
                  <a:cs typeface="Segoe UI" panose="020B0502040204020203" pitchFamily="34" charset="0"/>
                </a:rPr>
                <a:t>Extension of Azure model</a:t>
              </a:r>
            </a:p>
            <a:p>
              <a:pPr algn="ctr" defTabSz="951028" fontAlgn="base">
                <a:spcBef>
                  <a:spcPts val="600"/>
                </a:spcBef>
                <a:spcAft>
                  <a:spcPts val="1200"/>
                </a:spcAft>
                <a:defRPr/>
              </a:pPr>
              <a:r>
                <a:rPr lang="en-US" sz="1836" dirty="0">
                  <a:gradFill>
                    <a:gsLst>
                      <a:gs pos="0">
                        <a:srgbClr val="FFFFFF"/>
                      </a:gs>
                      <a:gs pos="100000">
                        <a:srgbClr val="FFFFFF"/>
                      </a:gs>
                    </a:gsLst>
                    <a:lin ang="5400000" scaled="0"/>
                  </a:gradFill>
                  <a:latin typeface="Segoe UI" panose="020B0502040204020203" pitchFamily="34" charset="0"/>
                  <a:ea typeface="Segoe UI" panose="020B0502040204020203" pitchFamily="34" charset="0"/>
                  <a:cs typeface="Segoe UI" panose="020B0502040204020203" pitchFamily="34" charset="0"/>
                </a:rPr>
                <a:t>Receive one bill</a:t>
              </a:r>
            </a:p>
          </p:txBody>
        </p:sp>
      </p:grpSp>
      <p:grpSp>
        <p:nvGrpSpPr>
          <p:cNvPr id="6" name="Group 5"/>
          <p:cNvGrpSpPr/>
          <p:nvPr/>
        </p:nvGrpSpPr>
        <p:grpSpPr>
          <a:xfrm>
            <a:off x="9420290" y="2026488"/>
            <a:ext cx="2743199" cy="3526720"/>
            <a:chOff x="9420290" y="2026488"/>
            <a:chExt cx="2743199" cy="3526720"/>
          </a:xfrm>
        </p:grpSpPr>
        <p:grpSp>
          <p:nvGrpSpPr>
            <p:cNvPr id="47" name="Group 46"/>
            <p:cNvGrpSpPr/>
            <p:nvPr/>
          </p:nvGrpSpPr>
          <p:grpSpPr>
            <a:xfrm>
              <a:off x="9938290" y="2026488"/>
              <a:ext cx="1885925" cy="1869915"/>
              <a:chOff x="9743443" y="2356468"/>
              <a:chExt cx="1849114" cy="1833417"/>
            </a:xfrm>
          </p:grpSpPr>
          <p:sp>
            <p:nvSpPr>
              <p:cNvPr id="49" name="Rectangle 48"/>
              <p:cNvSpPr/>
              <p:nvPr/>
            </p:nvSpPr>
            <p:spPr>
              <a:xfrm>
                <a:off x="9743443" y="3636673"/>
                <a:ext cx="1849114" cy="553212"/>
              </a:xfrm>
              <a:prstGeom prst="rect">
                <a:avLst/>
              </a:prstGeom>
              <a:noFill/>
              <a:ln w="9525" cap="flat" cmpd="sng" algn="ctr">
                <a:noFill/>
                <a:prstDash val="solid"/>
              </a:ln>
              <a:effectLst/>
            </p:spPr>
            <p:txBody>
              <a:bodyPr rtlCol="0" anchor="t"/>
              <a:lstStyle/>
              <a:p>
                <a:pPr marL="0" marR="0" lvl="0" indent="0" algn="ctr" defTabSz="932597" eaLnBrk="1" fontAlgn="auto" latinLnBrk="0" hangingPunct="1">
                  <a:lnSpc>
                    <a:spcPct val="900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505050"/>
                    </a:solidFill>
                    <a:effectLst/>
                    <a:uLnTx/>
                    <a:uFillTx/>
                    <a:latin typeface="+mj-lt"/>
                    <a:ea typeface="+mn-ea"/>
                    <a:cs typeface="Segoe UI Semilight" panose="020B0402040204020203" pitchFamily="34" charset="0"/>
                  </a:rPr>
                  <a:t>End-to-end support</a:t>
                </a:r>
              </a:p>
            </p:txBody>
          </p:sp>
          <p:sp>
            <p:nvSpPr>
              <p:cNvPr id="50" name="Freeform 33"/>
              <p:cNvSpPr>
                <a:spLocks noEditPoints="1"/>
              </p:cNvSpPr>
              <p:nvPr/>
            </p:nvSpPr>
            <p:spPr bwMode="auto">
              <a:xfrm rot="18488802">
                <a:off x="10120208" y="2556402"/>
                <a:ext cx="1083365" cy="683498"/>
              </a:xfrm>
              <a:custGeom>
                <a:avLst/>
                <a:gdLst>
                  <a:gd name="T0" fmla="*/ 90 w 197"/>
                  <a:gd name="T1" fmla="*/ 10 h 124"/>
                  <a:gd name="T2" fmla="*/ 33 w 197"/>
                  <a:gd name="T3" fmla="*/ 4 h 124"/>
                  <a:gd name="T4" fmla="*/ 34 w 197"/>
                  <a:gd name="T5" fmla="*/ 90 h 124"/>
                  <a:gd name="T6" fmla="*/ 50 w 197"/>
                  <a:gd name="T7" fmla="*/ 100 h 124"/>
                  <a:gd name="T8" fmla="*/ 60 w 197"/>
                  <a:gd name="T9" fmla="*/ 108 h 124"/>
                  <a:gd name="T10" fmla="*/ 75 w 197"/>
                  <a:gd name="T11" fmla="*/ 116 h 124"/>
                  <a:gd name="T12" fmla="*/ 94 w 197"/>
                  <a:gd name="T13" fmla="*/ 121 h 124"/>
                  <a:gd name="T14" fmla="*/ 100 w 197"/>
                  <a:gd name="T15" fmla="*/ 115 h 124"/>
                  <a:gd name="T16" fmla="*/ 119 w 197"/>
                  <a:gd name="T17" fmla="*/ 117 h 124"/>
                  <a:gd name="T18" fmla="*/ 132 w 197"/>
                  <a:gd name="T19" fmla="*/ 109 h 124"/>
                  <a:gd name="T20" fmla="*/ 144 w 197"/>
                  <a:gd name="T21" fmla="*/ 100 h 124"/>
                  <a:gd name="T22" fmla="*/ 159 w 197"/>
                  <a:gd name="T23" fmla="*/ 94 h 124"/>
                  <a:gd name="T24" fmla="*/ 176 w 197"/>
                  <a:gd name="T25" fmla="*/ 9 h 124"/>
                  <a:gd name="T26" fmla="*/ 53 w 197"/>
                  <a:gd name="T27" fmla="*/ 87 h 124"/>
                  <a:gd name="T28" fmla="*/ 43 w 197"/>
                  <a:gd name="T29" fmla="*/ 92 h 124"/>
                  <a:gd name="T30" fmla="*/ 55 w 197"/>
                  <a:gd name="T31" fmla="*/ 76 h 124"/>
                  <a:gd name="T32" fmla="*/ 59 w 197"/>
                  <a:gd name="T33" fmla="*/ 81 h 124"/>
                  <a:gd name="T34" fmla="*/ 63 w 197"/>
                  <a:gd name="T35" fmla="*/ 99 h 124"/>
                  <a:gd name="T36" fmla="*/ 58 w 197"/>
                  <a:gd name="T37" fmla="*/ 99 h 124"/>
                  <a:gd name="T38" fmla="*/ 71 w 197"/>
                  <a:gd name="T39" fmla="*/ 83 h 124"/>
                  <a:gd name="T40" fmla="*/ 64 w 197"/>
                  <a:gd name="T41" fmla="*/ 97 h 124"/>
                  <a:gd name="T42" fmla="*/ 77 w 197"/>
                  <a:gd name="T43" fmla="*/ 105 h 124"/>
                  <a:gd name="T44" fmla="*/ 70 w 197"/>
                  <a:gd name="T45" fmla="*/ 103 h 124"/>
                  <a:gd name="T46" fmla="*/ 80 w 197"/>
                  <a:gd name="T47" fmla="*/ 93 h 124"/>
                  <a:gd name="T48" fmla="*/ 85 w 197"/>
                  <a:gd name="T49" fmla="*/ 97 h 124"/>
                  <a:gd name="T50" fmla="*/ 88 w 197"/>
                  <a:gd name="T51" fmla="*/ 115 h 124"/>
                  <a:gd name="T52" fmla="*/ 83 w 197"/>
                  <a:gd name="T53" fmla="*/ 111 h 124"/>
                  <a:gd name="T54" fmla="*/ 90 w 197"/>
                  <a:gd name="T55" fmla="*/ 104 h 124"/>
                  <a:gd name="T56" fmla="*/ 96 w 197"/>
                  <a:gd name="T57" fmla="*/ 103 h 124"/>
                  <a:gd name="T58" fmla="*/ 153 w 197"/>
                  <a:gd name="T59" fmla="*/ 88 h 124"/>
                  <a:gd name="T60" fmla="*/ 127 w 197"/>
                  <a:gd name="T61" fmla="*/ 67 h 124"/>
                  <a:gd name="T62" fmla="*/ 137 w 197"/>
                  <a:gd name="T63" fmla="*/ 89 h 124"/>
                  <a:gd name="T64" fmla="*/ 134 w 197"/>
                  <a:gd name="T65" fmla="*/ 95 h 124"/>
                  <a:gd name="T66" fmla="*/ 117 w 197"/>
                  <a:gd name="T67" fmla="*/ 78 h 124"/>
                  <a:gd name="T68" fmla="*/ 125 w 197"/>
                  <a:gd name="T69" fmla="*/ 98 h 124"/>
                  <a:gd name="T70" fmla="*/ 126 w 197"/>
                  <a:gd name="T71" fmla="*/ 104 h 124"/>
                  <a:gd name="T72" fmla="*/ 119 w 197"/>
                  <a:gd name="T73" fmla="*/ 101 h 124"/>
                  <a:gd name="T74" fmla="*/ 101 w 197"/>
                  <a:gd name="T75" fmla="*/ 94 h 124"/>
                  <a:gd name="T76" fmla="*/ 108 w 197"/>
                  <a:gd name="T77" fmla="*/ 111 h 124"/>
                  <a:gd name="T78" fmla="*/ 102 w 197"/>
                  <a:gd name="T79" fmla="*/ 97 h 124"/>
                  <a:gd name="T80" fmla="*/ 82 w 197"/>
                  <a:gd name="T81" fmla="*/ 84 h 124"/>
                  <a:gd name="T82" fmla="*/ 68 w 197"/>
                  <a:gd name="T83" fmla="*/ 75 h 124"/>
                  <a:gd name="T84" fmla="*/ 43 w 197"/>
                  <a:gd name="T85" fmla="*/ 76 h 124"/>
                  <a:gd name="T86" fmla="*/ 57 w 197"/>
                  <a:gd name="T87" fmla="*/ 27 h 124"/>
                  <a:gd name="T88" fmla="*/ 77 w 197"/>
                  <a:gd name="T89" fmla="*/ 23 h 124"/>
                  <a:gd name="T90" fmla="*/ 94 w 197"/>
                  <a:gd name="T91" fmla="*/ 39 h 124"/>
                  <a:gd name="T92" fmla="*/ 110 w 197"/>
                  <a:gd name="T93" fmla="*/ 52 h 124"/>
                  <a:gd name="T94" fmla="*/ 154 w 197"/>
                  <a:gd name="T95" fmla="*/ 86 h 124"/>
                  <a:gd name="T96" fmla="*/ 135 w 197"/>
                  <a:gd name="T97" fmla="*/ 54 h 124"/>
                  <a:gd name="T98" fmla="*/ 112 w 197"/>
                  <a:gd name="T99" fmla="*/ 30 h 124"/>
                  <a:gd name="T100" fmla="*/ 88 w 197"/>
                  <a:gd name="T101" fmla="*/ 34 h 124"/>
                  <a:gd name="T102" fmla="*/ 83 w 197"/>
                  <a:gd name="T103" fmla="*/ 28 h 124"/>
                  <a:gd name="T104" fmla="*/ 141 w 197"/>
                  <a:gd name="T105" fmla="*/ 32 h 124"/>
                  <a:gd name="T106" fmla="*/ 158 w 197"/>
                  <a:gd name="T107" fmla="*/ 77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7" h="124">
                    <a:moveTo>
                      <a:pt x="141" y="23"/>
                    </a:moveTo>
                    <a:cubicBezTo>
                      <a:pt x="114" y="9"/>
                      <a:pt x="114" y="9"/>
                      <a:pt x="114" y="9"/>
                    </a:cubicBezTo>
                    <a:cubicBezTo>
                      <a:pt x="113" y="9"/>
                      <a:pt x="99" y="0"/>
                      <a:pt x="90" y="10"/>
                    </a:cubicBezTo>
                    <a:cubicBezTo>
                      <a:pt x="87" y="12"/>
                      <a:pt x="87" y="12"/>
                      <a:pt x="87" y="12"/>
                    </a:cubicBezTo>
                    <a:cubicBezTo>
                      <a:pt x="80" y="9"/>
                      <a:pt x="68" y="7"/>
                      <a:pt x="56" y="17"/>
                    </a:cubicBezTo>
                    <a:cubicBezTo>
                      <a:pt x="33" y="4"/>
                      <a:pt x="33" y="4"/>
                      <a:pt x="33" y="4"/>
                    </a:cubicBezTo>
                    <a:cubicBezTo>
                      <a:pt x="0" y="55"/>
                      <a:pt x="0" y="55"/>
                      <a:pt x="0" y="55"/>
                    </a:cubicBezTo>
                    <a:cubicBezTo>
                      <a:pt x="37" y="82"/>
                      <a:pt x="37" y="82"/>
                      <a:pt x="37" y="82"/>
                    </a:cubicBezTo>
                    <a:cubicBezTo>
                      <a:pt x="35" y="84"/>
                      <a:pt x="34" y="87"/>
                      <a:pt x="34" y="90"/>
                    </a:cubicBezTo>
                    <a:cubicBezTo>
                      <a:pt x="34" y="93"/>
                      <a:pt x="36" y="95"/>
                      <a:pt x="38" y="98"/>
                    </a:cubicBezTo>
                    <a:cubicBezTo>
                      <a:pt x="40" y="100"/>
                      <a:pt x="43" y="101"/>
                      <a:pt x="46" y="101"/>
                    </a:cubicBezTo>
                    <a:cubicBezTo>
                      <a:pt x="47" y="101"/>
                      <a:pt x="49" y="101"/>
                      <a:pt x="50" y="100"/>
                    </a:cubicBezTo>
                    <a:cubicBezTo>
                      <a:pt x="50" y="102"/>
                      <a:pt x="51" y="103"/>
                      <a:pt x="52" y="104"/>
                    </a:cubicBezTo>
                    <a:cubicBezTo>
                      <a:pt x="54" y="106"/>
                      <a:pt x="57" y="108"/>
                      <a:pt x="60" y="108"/>
                    </a:cubicBezTo>
                    <a:cubicBezTo>
                      <a:pt x="60" y="108"/>
                      <a:pt x="60" y="108"/>
                      <a:pt x="60" y="108"/>
                    </a:cubicBezTo>
                    <a:cubicBezTo>
                      <a:pt x="61" y="108"/>
                      <a:pt x="61" y="108"/>
                      <a:pt x="61" y="108"/>
                    </a:cubicBezTo>
                    <a:cubicBezTo>
                      <a:pt x="62" y="110"/>
                      <a:pt x="63" y="112"/>
                      <a:pt x="64" y="113"/>
                    </a:cubicBezTo>
                    <a:cubicBezTo>
                      <a:pt x="67" y="116"/>
                      <a:pt x="71" y="117"/>
                      <a:pt x="75" y="116"/>
                    </a:cubicBezTo>
                    <a:cubicBezTo>
                      <a:pt x="75" y="118"/>
                      <a:pt x="76" y="120"/>
                      <a:pt x="78" y="121"/>
                    </a:cubicBezTo>
                    <a:cubicBezTo>
                      <a:pt x="80" y="123"/>
                      <a:pt x="83" y="124"/>
                      <a:pt x="86" y="124"/>
                    </a:cubicBezTo>
                    <a:cubicBezTo>
                      <a:pt x="89" y="124"/>
                      <a:pt x="92" y="123"/>
                      <a:pt x="94" y="121"/>
                    </a:cubicBezTo>
                    <a:cubicBezTo>
                      <a:pt x="97" y="118"/>
                      <a:pt x="97" y="118"/>
                      <a:pt x="97" y="118"/>
                    </a:cubicBezTo>
                    <a:cubicBezTo>
                      <a:pt x="97" y="118"/>
                      <a:pt x="97" y="118"/>
                      <a:pt x="97" y="118"/>
                    </a:cubicBezTo>
                    <a:cubicBezTo>
                      <a:pt x="100" y="115"/>
                      <a:pt x="100" y="115"/>
                      <a:pt x="100" y="115"/>
                    </a:cubicBezTo>
                    <a:cubicBezTo>
                      <a:pt x="103" y="117"/>
                      <a:pt x="103" y="117"/>
                      <a:pt x="103" y="117"/>
                    </a:cubicBezTo>
                    <a:cubicBezTo>
                      <a:pt x="105" y="119"/>
                      <a:pt x="108" y="120"/>
                      <a:pt x="111" y="120"/>
                    </a:cubicBezTo>
                    <a:cubicBezTo>
                      <a:pt x="114" y="120"/>
                      <a:pt x="117" y="119"/>
                      <a:pt x="119" y="117"/>
                    </a:cubicBezTo>
                    <a:cubicBezTo>
                      <a:pt x="120" y="116"/>
                      <a:pt x="121" y="114"/>
                      <a:pt x="122" y="113"/>
                    </a:cubicBezTo>
                    <a:cubicBezTo>
                      <a:pt x="122" y="113"/>
                      <a:pt x="123" y="113"/>
                      <a:pt x="124" y="113"/>
                    </a:cubicBezTo>
                    <a:cubicBezTo>
                      <a:pt x="127" y="113"/>
                      <a:pt x="130" y="112"/>
                      <a:pt x="132" y="109"/>
                    </a:cubicBezTo>
                    <a:cubicBezTo>
                      <a:pt x="134" y="108"/>
                      <a:pt x="135" y="106"/>
                      <a:pt x="135" y="104"/>
                    </a:cubicBezTo>
                    <a:cubicBezTo>
                      <a:pt x="135" y="104"/>
                      <a:pt x="136" y="104"/>
                      <a:pt x="136" y="104"/>
                    </a:cubicBezTo>
                    <a:cubicBezTo>
                      <a:pt x="139" y="104"/>
                      <a:pt x="142" y="103"/>
                      <a:pt x="144" y="100"/>
                    </a:cubicBezTo>
                    <a:cubicBezTo>
                      <a:pt x="145" y="99"/>
                      <a:pt x="146" y="98"/>
                      <a:pt x="146" y="96"/>
                    </a:cubicBezTo>
                    <a:cubicBezTo>
                      <a:pt x="148" y="97"/>
                      <a:pt x="149" y="97"/>
                      <a:pt x="151" y="97"/>
                    </a:cubicBezTo>
                    <a:cubicBezTo>
                      <a:pt x="154" y="97"/>
                      <a:pt x="156" y="96"/>
                      <a:pt x="159" y="94"/>
                    </a:cubicBezTo>
                    <a:cubicBezTo>
                      <a:pt x="161" y="91"/>
                      <a:pt x="162" y="87"/>
                      <a:pt x="162" y="84"/>
                    </a:cubicBezTo>
                    <a:cubicBezTo>
                      <a:pt x="197" y="66"/>
                      <a:pt x="197" y="66"/>
                      <a:pt x="197" y="66"/>
                    </a:cubicBezTo>
                    <a:cubicBezTo>
                      <a:pt x="176" y="9"/>
                      <a:pt x="176" y="9"/>
                      <a:pt x="176" y="9"/>
                    </a:cubicBezTo>
                    <a:lnTo>
                      <a:pt x="141" y="23"/>
                    </a:lnTo>
                    <a:close/>
                    <a:moveTo>
                      <a:pt x="53" y="87"/>
                    </a:moveTo>
                    <a:cubicBezTo>
                      <a:pt x="53" y="87"/>
                      <a:pt x="53" y="87"/>
                      <a:pt x="53" y="87"/>
                    </a:cubicBezTo>
                    <a:cubicBezTo>
                      <a:pt x="53" y="87"/>
                      <a:pt x="53" y="87"/>
                      <a:pt x="53" y="87"/>
                    </a:cubicBezTo>
                    <a:cubicBezTo>
                      <a:pt x="48" y="92"/>
                      <a:pt x="48" y="92"/>
                      <a:pt x="48" y="92"/>
                    </a:cubicBezTo>
                    <a:cubicBezTo>
                      <a:pt x="47" y="93"/>
                      <a:pt x="45" y="93"/>
                      <a:pt x="43" y="92"/>
                    </a:cubicBezTo>
                    <a:cubicBezTo>
                      <a:pt x="43" y="91"/>
                      <a:pt x="42" y="90"/>
                      <a:pt x="42" y="90"/>
                    </a:cubicBezTo>
                    <a:cubicBezTo>
                      <a:pt x="42" y="89"/>
                      <a:pt x="43" y="88"/>
                      <a:pt x="43" y="87"/>
                    </a:cubicBezTo>
                    <a:cubicBezTo>
                      <a:pt x="55" y="76"/>
                      <a:pt x="55" y="76"/>
                      <a:pt x="55" y="76"/>
                    </a:cubicBezTo>
                    <a:cubicBezTo>
                      <a:pt x="56" y="75"/>
                      <a:pt x="58" y="75"/>
                      <a:pt x="59" y="76"/>
                    </a:cubicBezTo>
                    <a:cubicBezTo>
                      <a:pt x="61" y="77"/>
                      <a:pt x="61" y="79"/>
                      <a:pt x="59" y="81"/>
                    </a:cubicBezTo>
                    <a:cubicBezTo>
                      <a:pt x="59" y="81"/>
                      <a:pt x="59" y="81"/>
                      <a:pt x="59" y="81"/>
                    </a:cubicBezTo>
                    <a:cubicBezTo>
                      <a:pt x="53" y="87"/>
                      <a:pt x="53" y="87"/>
                      <a:pt x="53" y="87"/>
                    </a:cubicBezTo>
                    <a:close/>
                    <a:moveTo>
                      <a:pt x="64" y="97"/>
                    </a:moveTo>
                    <a:cubicBezTo>
                      <a:pt x="63" y="99"/>
                      <a:pt x="63" y="99"/>
                      <a:pt x="63" y="99"/>
                    </a:cubicBezTo>
                    <a:cubicBezTo>
                      <a:pt x="62" y="99"/>
                      <a:pt x="61" y="100"/>
                      <a:pt x="60" y="100"/>
                    </a:cubicBezTo>
                    <a:cubicBezTo>
                      <a:pt x="60" y="100"/>
                      <a:pt x="60" y="100"/>
                      <a:pt x="60" y="100"/>
                    </a:cubicBezTo>
                    <a:cubicBezTo>
                      <a:pt x="59" y="100"/>
                      <a:pt x="59" y="99"/>
                      <a:pt x="58" y="99"/>
                    </a:cubicBezTo>
                    <a:cubicBezTo>
                      <a:pt x="57" y="98"/>
                      <a:pt x="57" y="94"/>
                      <a:pt x="59" y="93"/>
                    </a:cubicBezTo>
                    <a:cubicBezTo>
                      <a:pt x="67" y="85"/>
                      <a:pt x="67" y="85"/>
                      <a:pt x="67" y="85"/>
                    </a:cubicBezTo>
                    <a:cubicBezTo>
                      <a:pt x="68" y="84"/>
                      <a:pt x="69" y="83"/>
                      <a:pt x="71" y="83"/>
                    </a:cubicBezTo>
                    <a:cubicBezTo>
                      <a:pt x="72" y="83"/>
                      <a:pt x="73" y="83"/>
                      <a:pt x="73" y="83"/>
                    </a:cubicBezTo>
                    <a:cubicBezTo>
                      <a:pt x="74" y="85"/>
                      <a:pt x="74" y="87"/>
                      <a:pt x="73" y="88"/>
                    </a:cubicBezTo>
                    <a:cubicBezTo>
                      <a:pt x="64" y="97"/>
                      <a:pt x="64" y="97"/>
                      <a:pt x="64" y="97"/>
                    </a:cubicBezTo>
                    <a:cubicBezTo>
                      <a:pt x="64" y="97"/>
                      <a:pt x="64" y="97"/>
                      <a:pt x="64" y="97"/>
                    </a:cubicBezTo>
                    <a:close/>
                    <a:moveTo>
                      <a:pt x="78" y="105"/>
                    </a:moveTo>
                    <a:cubicBezTo>
                      <a:pt x="78" y="105"/>
                      <a:pt x="77" y="105"/>
                      <a:pt x="77" y="105"/>
                    </a:cubicBezTo>
                    <a:cubicBezTo>
                      <a:pt x="75" y="108"/>
                      <a:pt x="75" y="108"/>
                      <a:pt x="75" y="108"/>
                    </a:cubicBezTo>
                    <a:cubicBezTo>
                      <a:pt x="74" y="109"/>
                      <a:pt x="71" y="109"/>
                      <a:pt x="70" y="108"/>
                    </a:cubicBezTo>
                    <a:cubicBezTo>
                      <a:pt x="69" y="106"/>
                      <a:pt x="69" y="104"/>
                      <a:pt x="70" y="103"/>
                    </a:cubicBezTo>
                    <a:cubicBezTo>
                      <a:pt x="79" y="94"/>
                      <a:pt x="79" y="94"/>
                      <a:pt x="79" y="94"/>
                    </a:cubicBezTo>
                    <a:cubicBezTo>
                      <a:pt x="79" y="94"/>
                      <a:pt x="79" y="94"/>
                      <a:pt x="79" y="94"/>
                    </a:cubicBezTo>
                    <a:cubicBezTo>
                      <a:pt x="80" y="93"/>
                      <a:pt x="80" y="93"/>
                      <a:pt x="80" y="93"/>
                    </a:cubicBezTo>
                    <a:cubicBezTo>
                      <a:pt x="80" y="92"/>
                      <a:pt x="81" y="92"/>
                      <a:pt x="82" y="92"/>
                    </a:cubicBezTo>
                    <a:cubicBezTo>
                      <a:pt x="83" y="92"/>
                      <a:pt x="84" y="92"/>
                      <a:pt x="85" y="93"/>
                    </a:cubicBezTo>
                    <a:cubicBezTo>
                      <a:pt x="86" y="94"/>
                      <a:pt x="86" y="96"/>
                      <a:pt x="85" y="97"/>
                    </a:cubicBezTo>
                    <a:cubicBezTo>
                      <a:pt x="78" y="105"/>
                      <a:pt x="78" y="105"/>
                      <a:pt x="78" y="105"/>
                    </a:cubicBezTo>
                    <a:close/>
                    <a:moveTo>
                      <a:pt x="96" y="107"/>
                    </a:moveTo>
                    <a:cubicBezTo>
                      <a:pt x="88" y="115"/>
                      <a:pt x="88" y="115"/>
                      <a:pt x="88" y="115"/>
                    </a:cubicBezTo>
                    <a:cubicBezTo>
                      <a:pt x="87" y="117"/>
                      <a:pt x="85" y="117"/>
                      <a:pt x="83" y="115"/>
                    </a:cubicBezTo>
                    <a:cubicBezTo>
                      <a:pt x="83" y="115"/>
                      <a:pt x="82" y="114"/>
                      <a:pt x="82" y="113"/>
                    </a:cubicBezTo>
                    <a:cubicBezTo>
                      <a:pt x="82" y="112"/>
                      <a:pt x="83" y="111"/>
                      <a:pt x="83" y="111"/>
                    </a:cubicBezTo>
                    <a:cubicBezTo>
                      <a:pt x="86" y="108"/>
                      <a:pt x="86" y="108"/>
                      <a:pt x="86" y="108"/>
                    </a:cubicBezTo>
                    <a:cubicBezTo>
                      <a:pt x="86" y="108"/>
                      <a:pt x="86" y="108"/>
                      <a:pt x="86" y="108"/>
                    </a:cubicBezTo>
                    <a:cubicBezTo>
                      <a:pt x="90" y="104"/>
                      <a:pt x="90" y="104"/>
                      <a:pt x="90" y="104"/>
                    </a:cubicBezTo>
                    <a:cubicBezTo>
                      <a:pt x="91" y="103"/>
                      <a:pt x="91" y="103"/>
                      <a:pt x="91" y="103"/>
                    </a:cubicBezTo>
                    <a:cubicBezTo>
                      <a:pt x="91" y="103"/>
                      <a:pt x="91" y="103"/>
                      <a:pt x="91" y="103"/>
                    </a:cubicBezTo>
                    <a:cubicBezTo>
                      <a:pt x="92" y="101"/>
                      <a:pt x="95" y="101"/>
                      <a:pt x="96" y="103"/>
                    </a:cubicBezTo>
                    <a:cubicBezTo>
                      <a:pt x="97" y="103"/>
                      <a:pt x="97" y="104"/>
                      <a:pt x="97" y="105"/>
                    </a:cubicBezTo>
                    <a:cubicBezTo>
                      <a:pt x="97" y="106"/>
                      <a:pt x="97" y="107"/>
                      <a:pt x="96" y="107"/>
                    </a:cubicBezTo>
                    <a:close/>
                    <a:moveTo>
                      <a:pt x="153" y="88"/>
                    </a:moveTo>
                    <a:cubicBezTo>
                      <a:pt x="152" y="89"/>
                      <a:pt x="149" y="89"/>
                      <a:pt x="148" y="88"/>
                    </a:cubicBezTo>
                    <a:cubicBezTo>
                      <a:pt x="127" y="67"/>
                      <a:pt x="127" y="67"/>
                      <a:pt x="127" y="67"/>
                    </a:cubicBezTo>
                    <a:cubicBezTo>
                      <a:pt x="127" y="67"/>
                      <a:pt x="127" y="67"/>
                      <a:pt x="127" y="67"/>
                    </a:cubicBezTo>
                    <a:cubicBezTo>
                      <a:pt x="127" y="67"/>
                      <a:pt x="127" y="67"/>
                      <a:pt x="127" y="67"/>
                    </a:cubicBezTo>
                    <a:cubicBezTo>
                      <a:pt x="122" y="73"/>
                      <a:pt x="122" y="73"/>
                      <a:pt x="122" y="73"/>
                    </a:cubicBezTo>
                    <a:cubicBezTo>
                      <a:pt x="137" y="89"/>
                      <a:pt x="137" y="89"/>
                      <a:pt x="137" y="89"/>
                    </a:cubicBezTo>
                    <a:cubicBezTo>
                      <a:pt x="138" y="90"/>
                      <a:pt x="139" y="91"/>
                      <a:pt x="139" y="93"/>
                    </a:cubicBezTo>
                    <a:cubicBezTo>
                      <a:pt x="139" y="94"/>
                      <a:pt x="139" y="94"/>
                      <a:pt x="138" y="95"/>
                    </a:cubicBezTo>
                    <a:cubicBezTo>
                      <a:pt x="137" y="96"/>
                      <a:pt x="135" y="96"/>
                      <a:pt x="134" y="95"/>
                    </a:cubicBezTo>
                    <a:cubicBezTo>
                      <a:pt x="132" y="93"/>
                      <a:pt x="132" y="93"/>
                      <a:pt x="132" y="93"/>
                    </a:cubicBezTo>
                    <a:cubicBezTo>
                      <a:pt x="132" y="93"/>
                      <a:pt x="132" y="93"/>
                      <a:pt x="132" y="93"/>
                    </a:cubicBezTo>
                    <a:cubicBezTo>
                      <a:pt x="117" y="78"/>
                      <a:pt x="117" y="78"/>
                      <a:pt x="117" y="78"/>
                    </a:cubicBezTo>
                    <a:cubicBezTo>
                      <a:pt x="111" y="84"/>
                      <a:pt x="111" y="84"/>
                      <a:pt x="111" y="84"/>
                    </a:cubicBezTo>
                    <a:cubicBezTo>
                      <a:pt x="125" y="98"/>
                      <a:pt x="125" y="98"/>
                      <a:pt x="125" y="98"/>
                    </a:cubicBezTo>
                    <a:cubicBezTo>
                      <a:pt x="125" y="98"/>
                      <a:pt x="125" y="98"/>
                      <a:pt x="125" y="98"/>
                    </a:cubicBezTo>
                    <a:cubicBezTo>
                      <a:pt x="126" y="99"/>
                      <a:pt x="126" y="99"/>
                      <a:pt x="126" y="99"/>
                    </a:cubicBezTo>
                    <a:cubicBezTo>
                      <a:pt x="127" y="100"/>
                      <a:pt x="127" y="100"/>
                      <a:pt x="127" y="101"/>
                    </a:cubicBezTo>
                    <a:cubicBezTo>
                      <a:pt x="127" y="102"/>
                      <a:pt x="127" y="103"/>
                      <a:pt x="126" y="104"/>
                    </a:cubicBezTo>
                    <a:cubicBezTo>
                      <a:pt x="125" y="105"/>
                      <a:pt x="123" y="105"/>
                      <a:pt x="122" y="104"/>
                    </a:cubicBezTo>
                    <a:cubicBezTo>
                      <a:pt x="119" y="101"/>
                      <a:pt x="119" y="101"/>
                      <a:pt x="119" y="101"/>
                    </a:cubicBezTo>
                    <a:cubicBezTo>
                      <a:pt x="119" y="101"/>
                      <a:pt x="119" y="101"/>
                      <a:pt x="119" y="101"/>
                    </a:cubicBezTo>
                    <a:cubicBezTo>
                      <a:pt x="119" y="101"/>
                      <a:pt x="119" y="101"/>
                      <a:pt x="119" y="101"/>
                    </a:cubicBezTo>
                    <a:cubicBezTo>
                      <a:pt x="106" y="89"/>
                      <a:pt x="106" y="89"/>
                      <a:pt x="106" y="89"/>
                    </a:cubicBezTo>
                    <a:cubicBezTo>
                      <a:pt x="101" y="94"/>
                      <a:pt x="101" y="94"/>
                      <a:pt x="101" y="94"/>
                    </a:cubicBezTo>
                    <a:cubicBezTo>
                      <a:pt x="113" y="107"/>
                      <a:pt x="113" y="107"/>
                      <a:pt x="113" y="107"/>
                    </a:cubicBezTo>
                    <a:cubicBezTo>
                      <a:pt x="114" y="108"/>
                      <a:pt x="114" y="110"/>
                      <a:pt x="113" y="111"/>
                    </a:cubicBezTo>
                    <a:cubicBezTo>
                      <a:pt x="112" y="113"/>
                      <a:pt x="110" y="113"/>
                      <a:pt x="108" y="111"/>
                    </a:cubicBezTo>
                    <a:cubicBezTo>
                      <a:pt x="105" y="108"/>
                      <a:pt x="105" y="108"/>
                      <a:pt x="105" y="108"/>
                    </a:cubicBezTo>
                    <a:cubicBezTo>
                      <a:pt x="105" y="107"/>
                      <a:pt x="105" y="106"/>
                      <a:pt x="105" y="105"/>
                    </a:cubicBezTo>
                    <a:cubicBezTo>
                      <a:pt x="105" y="102"/>
                      <a:pt x="104" y="99"/>
                      <a:pt x="102" y="97"/>
                    </a:cubicBezTo>
                    <a:cubicBezTo>
                      <a:pt x="99" y="95"/>
                      <a:pt x="97" y="94"/>
                      <a:pt x="93" y="94"/>
                    </a:cubicBezTo>
                    <a:cubicBezTo>
                      <a:pt x="93" y="91"/>
                      <a:pt x="92" y="89"/>
                      <a:pt x="90" y="87"/>
                    </a:cubicBezTo>
                    <a:cubicBezTo>
                      <a:pt x="88" y="85"/>
                      <a:pt x="85" y="84"/>
                      <a:pt x="82" y="84"/>
                    </a:cubicBezTo>
                    <a:cubicBezTo>
                      <a:pt x="82" y="82"/>
                      <a:pt x="80" y="80"/>
                      <a:pt x="79" y="78"/>
                    </a:cubicBezTo>
                    <a:cubicBezTo>
                      <a:pt x="77" y="76"/>
                      <a:pt x="73" y="75"/>
                      <a:pt x="70" y="75"/>
                    </a:cubicBezTo>
                    <a:cubicBezTo>
                      <a:pt x="69" y="75"/>
                      <a:pt x="69" y="75"/>
                      <a:pt x="68" y="75"/>
                    </a:cubicBezTo>
                    <a:cubicBezTo>
                      <a:pt x="67" y="73"/>
                      <a:pt x="67" y="72"/>
                      <a:pt x="65" y="70"/>
                    </a:cubicBezTo>
                    <a:cubicBezTo>
                      <a:pt x="61" y="66"/>
                      <a:pt x="53" y="66"/>
                      <a:pt x="49" y="70"/>
                    </a:cubicBezTo>
                    <a:cubicBezTo>
                      <a:pt x="43" y="76"/>
                      <a:pt x="43" y="76"/>
                      <a:pt x="43" y="76"/>
                    </a:cubicBezTo>
                    <a:cubicBezTo>
                      <a:pt x="11" y="53"/>
                      <a:pt x="11" y="53"/>
                      <a:pt x="11" y="53"/>
                    </a:cubicBezTo>
                    <a:cubicBezTo>
                      <a:pt x="36" y="14"/>
                      <a:pt x="36" y="14"/>
                      <a:pt x="36" y="14"/>
                    </a:cubicBezTo>
                    <a:cubicBezTo>
                      <a:pt x="57" y="27"/>
                      <a:pt x="57" y="27"/>
                      <a:pt x="57" y="27"/>
                    </a:cubicBezTo>
                    <a:cubicBezTo>
                      <a:pt x="59" y="25"/>
                      <a:pt x="59" y="25"/>
                      <a:pt x="59" y="25"/>
                    </a:cubicBezTo>
                    <a:cubicBezTo>
                      <a:pt x="67" y="17"/>
                      <a:pt x="76" y="17"/>
                      <a:pt x="81" y="18"/>
                    </a:cubicBezTo>
                    <a:cubicBezTo>
                      <a:pt x="77" y="23"/>
                      <a:pt x="77" y="23"/>
                      <a:pt x="77" y="23"/>
                    </a:cubicBezTo>
                    <a:cubicBezTo>
                      <a:pt x="75" y="25"/>
                      <a:pt x="73" y="28"/>
                      <a:pt x="73" y="31"/>
                    </a:cubicBezTo>
                    <a:cubicBezTo>
                      <a:pt x="73" y="34"/>
                      <a:pt x="75" y="37"/>
                      <a:pt x="77" y="39"/>
                    </a:cubicBezTo>
                    <a:cubicBezTo>
                      <a:pt x="81" y="44"/>
                      <a:pt x="89" y="44"/>
                      <a:pt x="94" y="39"/>
                    </a:cubicBezTo>
                    <a:cubicBezTo>
                      <a:pt x="100" y="33"/>
                      <a:pt x="100" y="33"/>
                      <a:pt x="100" y="33"/>
                    </a:cubicBezTo>
                    <a:cubicBezTo>
                      <a:pt x="104" y="33"/>
                      <a:pt x="104" y="33"/>
                      <a:pt x="104" y="33"/>
                    </a:cubicBezTo>
                    <a:cubicBezTo>
                      <a:pt x="104" y="38"/>
                      <a:pt x="105" y="46"/>
                      <a:pt x="110" y="52"/>
                    </a:cubicBezTo>
                    <a:cubicBezTo>
                      <a:pt x="115" y="58"/>
                      <a:pt x="122" y="61"/>
                      <a:pt x="132" y="62"/>
                    </a:cubicBezTo>
                    <a:cubicBezTo>
                      <a:pt x="153" y="83"/>
                      <a:pt x="153" y="83"/>
                      <a:pt x="153" y="83"/>
                    </a:cubicBezTo>
                    <a:cubicBezTo>
                      <a:pt x="154" y="84"/>
                      <a:pt x="154" y="85"/>
                      <a:pt x="154" y="86"/>
                    </a:cubicBezTo>
                    <a:cubicBezTo>
                      <a:pt x="154" y="87"/>
                      <a:pt x="154" y="87"/>
                      <a:pt x="153" y="88"/>
                    </a:cubicBezTo>
                    <a:close/>
                    <a:moveTo>
                      <a:pt x="158" y="77"/>
                    </a:moveTo>
                    <a:cubicBezTo>
                      <a:pt x="135" y="54"/>
                      <a:pt x="135" y="54"/>
                      <a:pt x="135" y="54"/>
                    </a:cubicBezTo>
                    <a:cubicBezTo>
                      <a:pt x="133" y="54"/>
                      <a:pt x="133" y="54"/>
                      <a:pt x="133" y="54"/>
                    </a:cubicBezTo>
                    <a:cubicBezTo>
                      <a:pt x="125" y="54"/>
                      <a:pt x="119" y="52"/>
                      <a:pt x="116" y="47"/>
                    </a:cubicBezTo>
                    <a:cubicBezTo>
                      <a:pt x="110" y="41"/>
                      <a:pt x="112" y="30"/>
                      <a:pt x="112" y="30"/>
                    </a:cubicBezTo>
                    <a:cubicBezTo>
                      <a:pt x="113" y="25"/>
                      <a:pt x="113" y="25"/>
                      <a:pt x="113" y="25"/>
                    </a:cubicBezTo>
                    <a:cubicBezTo>
                      <a:pt x="96" y="25"/>
                      <a:pt x="96" y="25"/>
                      <a:pt x="96" y="25"/>
                    </a:cubicBezTo>
                    <a:cubicBezTo>
                      <a:pt x="88" y="34"/>
                      <a:pt x="88" y="34"/>
                      <a:pt x="88" y="34"/>
                    </a:cubicBezTo>
                    <a:cubicBezTo>
                      <a:pt x="87" y="35"/>
                      <a:pt x="84" y="35"/>
                      <a:pt x="83" y="34"/>
                    </a:cubicBezTo>
                    <a:cubicBezTo>
                      <a:pt x="82" y="33"/>
                      <a:pt x="81" y="32"/>
                      <a:pt x="81" y="31"/>
                    </a:cubicBezTo>
                    <a:cubicBezTo>
                      <a:pt x="81" y="30"/>
                      <a:pt x="82" y="29"/>
                      <a:pt x="83" y="28"/>
                    </a:cubicBezTo>
                    <a:cubicBezTo>
                      <a:pt x="95" y="15"/>
                      <a:pt x="95" y="15"/>
                      <a:pt x="95" y="15"/>
                    </a:cubicBezTo>
                    <a:cubicBezTo>
                      <a:pt x="100" y="10"/>
                      <a:pt x="109" y="16"/>
                      <a:pt x="110" y="16"/>
                    </a:cubicBezTo>
                    <a:cubicBezTo>
                      <a:pt x="141" y="32"/>
                      <a:pt x="141" y="32"/>
                      <a:pt x="141" y="32"/>
                    </a:cubicBezTo>
                    <a:cubicBezTo>
                      <a:pt x="171" y="19"/>
                      <a:pt x="171" y="19"/>
                      <a:pt x="171" y="19"/>
                    </a:cubicBezTo>
                    <a:cubicBezTo>
                      <a:pt x="187" y="62"/>
                      <a:pt x="187" y="62"/>
                      <a:pt x="187" y="62"/>
                    </a:cubicBezTo>
                    <a:lnTo>
                      <a:pt x="158" y="77"/>
                    </a:lnTo>
                    <a:close/>
                  </a:path>
                </a:pathLst>
              </a:custGeom>
              <a:solidFill>
                <a:srgbClr val="0078D7"/>
              </a:solidFill>
              <a:ln w="19050">
                <a:solidFill>
                  <a:schemeClr val="bg1"/>
                </a:solidFill>
              </a:ln>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latin typeface="+mj-lt"/>
                </a:endParaRPr>
              </a:p>
            </p:txBody>
          </p:sp>
        </p:grpSp>
        <p:sp>
          <p:nvSpPr>
            <p:cNvPr id="54" name="Rectangle 53"/>
            <p:cNvSpPr/>
            <p:nvPr/>
          </p:nvSpPr>
          <p:spPr bwMode="auto">
            <a:xfrm>
              <a:off x="9420290" y="4373766"/>
              <a:ext cx="2743199" cy="117944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defRPr/>
              </a:pPr>
              <a:r>
                <a:rPr lang="en-US" sz="1836"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Get consistent support, no matter who you call</a:t>
              </a:r>
            </a:p>
          </p:txBody>
        </p:sp>
      </p:grpSp>
      <p:grpSp>
        <p:nvGrpSpPr>
          <p:cNvPr id="3" name="Group 2"/>
          <p:cNvGrpSpPr/>
          <p:nvPr/>
        </p:nvGrpSpPr>
        <p:grpSpPr>
          <a:xfrm>
            <a:off x="3236153" y="1984545"/>
            <a:ext cx="3263692" cy="3668889"/>
            <a:chOff x="3017838" y="1966718"/>
            <a:chExt cx="3263692" cy="3668889"/>
          </a:xfrm>
        </p:grpSpPr>
        <p:grpSp>
          <p:nvGrpSpPr>
            <p:cNvPr id="37" name="Group 36"/>
            <p:cNvGrpSpPr/>
            <p:nvPr/>
          </p:nvGrpSpPr>
          <p:grpSpPr>
            <a:xfrm>
              <a:off x="3518183" y="1966718"/>
              <a:ext cx="2344254" cy="2220576"/>
              <a:chOff x="3694566" y="2365337"/>
              <a:chExt cx="2096133" cy="1985546"/>
            </a:xfrm>
          </p:grpSpPr>
          <p:sp>
            <p:nvSpPr>
              <p:cNvPr id="39" name="Freeform 369"/>
              <p:cNvSpPr>
                <a:spLocks noChangeAspect="1" noEditPoints="1"/>
              </p:cNvSpPr>
              <p:nvPr/>
            </p:nvSpPr>
            <p:spPr bwMode="auto">
              <a:xfrm>
                <a:off x="4273074" y="2365337"/>
                <a:ext cx="907823" cy="907826"/>
              </a:xfrm>
              <a:custGeom>
                <a:avLst/>
                <a:gdLst>
                  <a:gd name="T0" fmla="*/ 83 w 314"/>
                  <a:gd name="T1" fmla="*/ 18 h 314"/>
                  <a:gd name="T2" fmla="*/ 157 w 314"/>
                  <a:gd name="T3" fmla="*/ 0 h 314"/>
                  <a:gd name="T4" fmla="*/ 314 w 314"/>
                  <a:gd name="T5" fmla="*/ 157 h 314"/>
                  <a:gd name="T6" fmla="*/ 157 w 314"/>
                  <a:gd name="T7" fmla="*/ 314 h 314"/>
                  <a:gd name="T8" fmla="*/ 0 w 314"/>
                  <a:gd name="T9" fmla="*/ 157 h 314"/>
                  <a:gd name="T10" fmla="*/ 56 w 314"/>
                  <a:gd name="T11" fmla="*/ 36 h 314"/>
                  <a:gd name="T12" fmla="*/ 51 w 314"/>
                  <a:gd name="T13" fmla="*/ 80 h 314"/>
                  <a:gd name="T14" fmla="*/ 57 w 314"/>
                  <a:gd name="T15" fmla="*/ 36 h 314"/>
                  <a:gd name="T16" fmla="*/ 13 w 314"/>
                  <a:gd name="T17" fmla="*/ 31 h 314"/>
                  <a:gd name="T18" fmla="*/ 157 w 314"/>
                  <a:gd name="T19" fmla="*/ 49 h 314"/>
                  <a:gd name="T20" fmla="*/ 157 w 314"/>
                  <a:gd name="T21" fmla="*/ 157 h 314"/>
                  <a:gd name="T22" fmla="*/ 265 w 314"/>
                  <a:gd name="T23" fmla="*/ 157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4" h="314">
                    <a:moveTo>
                      <a:pt x="83" y="18"/>
                    </a:moveTo>
                    <a:cubicBezTo>
                      <a:pt x="105" y="6"/>
                      <a:pt x="130" y="0"/>
                      <a:pt x="157" y="0"/>
                    </a:cubicBezTo>
                    <a:cubicBezTo>
                      <a:pt x="244" y="0"/>
                      <a:pt x="314" y="70"/>
                      <a:pt x="314" y="157"/>
                    </a:cubicBezTo>
                    <a:cubicBezTo>
                      <a:pt x="314" y="244"/>
                      <a:pt x="244" y="314"/>
                      <a:pt x="157" y="314"/>
                    </a:cubicBezTo>
                    <a:cubicBezTo>
                      <a:pt x="70" y="314"/>
                      <a:pt x="0" y="244"/>
                      <a:pt x="0" y="157"/>
                    </a:cubicBezTo>
                    <a:cubicBezTo>
                      <a:pt x="0" y="108"/>
                      <a:pt x="22" y="65"/>
                      <a:pt x="56" y="36"/>
                    </a:cubicBezTo>
                    <a:moveTo>
                      <a:pt x="51" y="80"/>
                    </a:moveTo>
                    <a:cubicBezTo>
                      <a:pt x="57" y="36"/>
                      <a:pt x="57" y="36"/>
                      <a:pt x="57" y="36"/>
                    </a:cubicBezTo>
                    <a:cubicBezTo>
                      <a:pt x="13" y="31"/>
                      <a:pt x="13" y="31"/>
                      <a:pt x="13" y="31"/>
                    </a:cubicBezTo>
                    <a:moveTo>
                      <a:pt x="157" y="49"/>
                    </a:moveTo>
                    <a:cubicBezTo>
                      <a:pt x="157" y="157"/>
                      <a:pt x="157" y="157"/>
                      <a:pt x="157" y="157"/>
                    </a:cubicBezTo>
                    <a:cubicBezTo>
                      <a:pt x="265" y="157"/>
                      <a:pt x="265" y="157"/>
                      <a:pt x="265" y="157"/>
                    </a:cubicBezTo>
                  </a:path>
                </a:pathLst>
              </a:custGeom>
              <a:noFill/>
              <a:ln w="25400" cap="flat">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918" b="0" i="0" u="none" strike="noStrike" kern="0" cap="none" spc="0" normalizeH="0" baseline="0" noProof="0" dirty="0">
                  <a:ln>
                    <a:noFill/>
                  </a:ln>
                  <a:solidFill>
                    <a:srgbClr val="FFFFFF"/>
                  </a:solidFill>
                  <a:effectLst/>
                  <a:uLnTx/>
                  <a:uFillTx/>
                  <a:latin typeface="+mj-lt"/>
                </a:endParaRPr>
              </a:p>
            </p:txBody>
          </p:sp>
          <p:sp>
            <p:nvSpPr>
              <p:cNvPr id="40" name="Rectangle 39"/>
              <p:cNvSpPr/>
              <p:nvPr/>
            </p:nvSpPr>
            <p:spPr>
              <a:xfrm>
                <a:off x="3694566" y="3519886"/>
                <a:ext cx="2096133" cy="830997"/>
              </a:xfrm>
              <a:prstGeom prst="rect">
                <a:avLst/>
              </a:prstGeom>
              <a:noFill/>
              <a:ln w="9525" cap="flat" cmpd="sng" algn="ctr">
                <a:noFill/>
                <a:prstDash val="solid"/>
              </a:ln>
              <a:effectLst/>
            </p:spPr>
            <p:txBody>
              <a:bodyPr rtlCol="0" anchor="t"/>
              <a:lstStyle/>
              <a:p>
                <a:pPr marL="0" marR="0" lvl="0" indent="0" algn="ctr" defTabSz="932597" eaLnBrk="1" fontAlgn="auto" latinLnBrk="0" hangingPunct="1">
                  <a:lnSpc>
                    <a:spcPct val="1100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505050"/>
                    </a:solidFill>
                    <a:effectLst/>
                    <a:uLnTx/>
                    <a:uFillTx/>
                    <a:latin typeface="+mj-lt"/>
                    <a:ea typeface="+mn-ea"/>
                    <a:cs typeface="Segoe UI Semilight" panose="020B0402040204020203" pitchFamily="34" charset="0"/>
                  </a:rPr>
                  <a:t>Fast to deploy</a:t>
                </a:r>
              </a:p>
              <a:p>
                <a:pPr marL="0" marR="0" lvl="0" indent="0" algn="ctr" defTabSz="932597" eaLnBrk="1" fontAlgn="auto" latinLnBrk="0" hangingPunct="1">
                  <a:lnSpc>
                    <a:spcPct val="1100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505050"/>
                    </a:solidFill>
                    <a:effectLst/>
                    <a:uLnTx/>
                    <a:uFillTx/>
                    <a:latin typeface="+mj-lt"/>
                    <a:ea typeface="+mn-ea"/>
                    <a:cs typeface="Segoe UI Semilight" panose="020B0402040204020203" pitchFamily="34" charset="0"/>
                  </a:rPr>
                  <a:t>Easy to grow </a:t>
                </a:r>
              </a:p>
            </p:txBody>
          </p:sp>
        </p:grpSp>
        <p:sp>
          <p:nvSpPr>
            <p:cNvPr id="60" name="Rectangle 59"/>
            <p:cNvSpPr/>
            <p:nvPr/>
          </p:nvSpPr>
          <p:spPr bwMode="auto">
            <a:xfrm>
              <a:off x="3017838" y="4429660"/>
              <a:ext cx="3263692" cy="120594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ctr" anchorCtr="0" forceAA="0" compatLnSpc="1">
              <a:prstTxWarp prst="textNoShape">
                <a:avLst/>
              </a:prstTxWarp>
              <a:noAutofit/>
            </a:bodyPr>
            <a:lstStyle/>
            <a:p>
              <a:pPr algn="ctr" defTabSz="950846" fontAlgn="base">
                <a:spcAft>
                  <a:spcPts val="1200"/>
                </a:spcAft>
                <a:defRPr/>
              </a:pPr>
              <a:r>
                <a:rPr lang="en-US" sz="1836"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Deploy quickly</a:t>
              </a:r>
              <a:endParaRPr lang="en-US" sz="1099"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endParaRPr>
            </a:p>
            <a:p>
              <a:pPr algn="ctr" defTabSz="950846" fontAlgn="base">
                <a:spcAft>
                  <a:spcPts val="1200"/>
                </a:spcAft>
                <a:defRPr/>
              </a:pPr>
              <a:r>
                <a:rPr lang="en-US" sz="1836"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Deliver 100s of VMs initially (and grow over time)</a:t>
              </a:r>
            </a:p>
          </p:txBody>
        </p:sp>
      </p:grpSp>
      <p:sp>
        <p:nvSpPr>
          <p:cNvPr id="30" name="Text Placeholder 2"/>
          <p:cNvSpPr txBox="1">
            <a:spLocks/>
          </p:cNvSpPr>
          <p:nvPr/>
        </p:nvSpPr>
        <p:spPr>
          <a:xfrm>
            <a:off x="274702" y="1211287"/>
            <a:ext cx="11888787" cy="517065"/>
          </a:xfrm>
          <a:prstGeom prst="rect">
            <a:avLst/>
          </a:prstGeom>
        </p:spPr>
        <p:txBody>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gradFill>
                  <a:gsLst>
                    <a:gs pos="21538">
                      <a:schemeClr val="tx1"/>
                    </a:gs>
                    <a:gs pos="33000">
                      <a:schemeClr val="tx1"/>
                    </a:gs>
                  </a:gsLst>
                  <a:lin ang="5400000" scaled="0"/>
                </a:gradFill>
              </a:rPr>
              <a:t>Focus on value-added services (vs. infrastructure)</a:t>
            </a:r>
          </a:p>
        </p:txBody>
      </p:sp>
    </p:spTree>
    <p:extLst>
      <p:ext uri="{BB962C8B-B14F-4D97-AF65-F5344CB8AC3E}">
        <p14:creationId xmlns:p14="http://schemas.microsoft.com/office/powerpoint/2010/main" val="1543715096"/>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17000" decel="76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accel="17000" decel="76000" fill="hold" nodeType="withEffect">
                                  <p:stCondLst>
                                    <p:cond delay="50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accel="17000" decel="76000" fill="hold" nodeType="withEffect">
                                  <p:stCondLst>
                                    <p:cond delay="80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000" fill="hold"/>
                                        <p:tgtEl>
                                          <p:spTgt spid="5"/>
                                        </p:tgtEl>
                                        <p:attrNameLst>
                                          <p:attrName>ppt_x</p:attrName>
                                        </p:attrNameLst>
                                      </p:cBhvr>
                                      <p:tavLst>
                                        <p:tav tm="0">
                                          <p:val>
                                            <p:strVal val="#ppt_x"/>
                                          </p:val>
                                        </p:tav>
                                        <p:tav tm="100000">
                                          <p:val>
                                            <p:strVal val="#ppt_x"/>
                                          </p:val>
                                        </p:tav>
                                      </p:tavLst>
                                    </p:anim>
                                    <p:anim calcmode="lin" valueType="num">
                                      <p:cBhvr additive="base">
                                        <p:cTn id="16" dur="100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4" accel="17000" decel="76000" fill="hold" nodeType="withEffect">
                                  <p:stCondLst>
                                    <p:cond delay="130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1000" fill="hold"/>
                                        <p:tgtEl>
                                          <p:spTgt spid="6"/>
                                        </p:tgtEl>
                                        <p:attrNameLst>
                                          <p:attrName>ppt_x</p:attrName>
                                        </p:attrNameLst>
                                      </p:cBhvr>
                                      <p:tavLst>
                                        <p:tav tm="0">
                                          <p:val>
                                            <p:strVal val="#ppt_x"/>
                                          </p:val>
                                        </p:tav>
                                        <p:tav tm="100000">
                                          <p:val>
                                            <p:strVal val="#ppt_x"/>
                                          </p:val>
                                        </p:tav>
                                      </p:tavLst>
                                    </p:anim>
                                    <p:anim calcmode="lin" valueType="num">
                                      <p:cBhvr additive="base">
                                        <p:cTn id="20" dur="10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bwMode="auto">
          <a:xfrm>
            <a:off x="0" y="3198034"/>
            <a:ext cx="12436475" cy="3583766"/>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solidFill>
                <a:srgbClr val="353535"/>
              </a:solidFill>
              <a:ea typeface="Segoe UI" pitchFamily="34" charset="0"/>
              <a:cs typeface="Segoe UI" pitchFamily="34" charset="0"/>
            </a:endParaRPr>
          </a:p>
        </p:txBody>
      </p:sp>
      <p:sp>
        <p:nvSpPr>
          <p:cNvPr id="14" name="Title 1"/>
          <p:cNvSpPr txBox="1">
            <a:spLocks/>
          </p:cNvSpPr>
          <p:nvPr/>
        </p:nvSpPr>
        <p:spPr>
          <a:xfrm>
            <a:off x="311963" y="351260"/>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102" normalizeH="0" baseline="0" noProof="0" dirty="0">
                <a:ln w="3175">
                  <a:noFill/>
                </a:ln>
                <a:solidFill>
                  <a:srgbClr val="505050"/>
                </a:solidFill>
                <a:effectLst/>
                <a:uLnTx/>
                <a:uFillTx/>
                <a:latin typeface="Segoe UI Light"/>
                <a:ea typeface="+mn-ea"/>
                <a:cs typeface="Segoe UI" pitchFamily="34" charset="0"/>
              </a:rPr>
              <a:t>Managed Services opportunities</a:t>
            </a:r>
            <a:endParaRPr kumimoji="0" lang="en-US" sz="4000" b="0" i="0" u="none" strike="noStrike" kern="1200" cap="none" spc="-102" normalizeH="0" baseline="0" noProof="0" dirty="0">
              <a:ln w="3175">
                <a:noFill/>
              </a:ln>
              <a:solidFill>
                <a:srgbClr val="505050"/>
              </a:solidFill>
              <a:effectLst/>
              <a:uLnTx/>
              <a:uFillTx/>
              <a:latin typeface="Segoe UI Light"/>
              <a:ea typeface="+mn-ea"/>
              <a:cs typeface="Segoe UI" pitchFamily="34" charset="0"/>
            </a:endParaRPr>
          </a:p>
        </p:txBody>
      </p:sp>
      <p:sp>
        <p:nvSpPr>
          <p:cNvPr id="29" name="Freeform 5"/>
          <p:cNvSpPr/>
          <p:nvPr/>
        </p:nvSpPr>
        <p:spPr>
          <a:xfrm>
            <a:off x="661506" y="3106141"/>
            <a:ext cx="3681894" cy="3444573"/>
          </a:xfrm>
          <a:custGeom>
            <a:avLst/>
            <a:gdLst>
              <a:gd name="connsiteX0" fmla="*/ 0 w 9000314"/>
              <a:gd name="connsiteY0" fmla="*/ 0 h 1234265"/>
              <a:gd name="connsiteX1" fmla="*/ 9000314 w 9000314"/>
              <a:gd name="connsiteY1" fmla="*/ 0 h 1234265"/>
              <a:gd name="connsiteX2" fmla="*/ 9000314 w 9000314"/>
              <a:gd name="connsiteY2" fmla="*/ 1234265 h 1234265"/>
              <a:gd name="connsiteX3" fmla="*/ 0 w 9000314"/>
              <a:gd name="connsiteY3" fmla="*/ 1234265 h 1234265"/>
              <a:gd name="connsiteX4" fmla="*/ 0 w 9000314"/>
              <a:gd name="connsiteY4" fmla="*/ 0 h 12342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00314" h="1234265">
                <a:moveTo>
                  <a:pt x="0" y="0"/>
                </a:moveTo>
                <a:lnTo>
                  <a:pt x="9000314" y="0"/>
                </a:lnTo>
                <a:lnTo>
                  <a:pt x="9000314" y="1234265"/>
                </a:lnTo>
                <a:lnTo>
                  <a:pt x="0" y="1234265"/>
                </a:lnTo>
                <a:lnTo>
                  <a:pt x="0" y="0"/>
                </a:lnTo>
                <a:close/>
              </a:path>
            </a:pathLst>
          </a:custGeom>
          <a:no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4281" tIns="274281" rIns="274281" bIns="40628" numCol="1" spcCol="1270" anchor="t" anchorCtr="0">
            <a:noAutofit/>
          </a:bodyPr>
          <a:lstStyle/>
          <a:p>
            <a:pPr defTabSz="950846" fontAlgn="base">
              <a:lnSpc>
                <a:spcPct val="90000"/>
              </a:lnSpc>
              <a:spcBef>
                <a:spcPct val="0"/>
              </a:spcBef>
              <a:spcAft>
                <a:spcPts val="1200"/>
              </a:spcAft>
              <a:defRPr/>
            </a:pPr>
            <a:r>
              <a:rPr lang="en-US" sz="1836" b="1"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Business capabilities: </a:t>
            </a:r>
          </a:p>
          <a:p>
            <a:pPr marL="0" lvl="2" defTabSz="950846" fontAlgn="base">
              <a:lnSpc>
                <a:spcPct val="90000"/>
              </a:lnSpc>
              <a:spcBef>
                <a:spcPct val="0"/>
              </a:spcBef>
              <a:spcAft>
                <a:spcPts val="1200"/>
              </a:spcAft>
              <a:defRPr/>
            </a:pPr>
            <a:r>
              <a:rPr lang="en-US" sz="1836"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Data Insights – </a:t>
            </a:r>
            <a:r>
              <a:rPr lang="en-US" sz="1836" dirty="0" err="1">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IoT</a:t>
            </a:r>
            <a:r>
              <a:rPr lang="en-US" sz="1836"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 ML, Cognitive Services</a:t>
            </a:r>
          </a:p>
          <a:p>
            <a:pPr marL="0" lvl="2" defTabSz="950846" fontAlgn="base">
              <a:lnSpc>
                <a:spcPct val="90000"/>
              </a:lnSpc>
              <a:spcBef>
                <a:spcPct val="0"/>
              </a:spcBef>
              <a:spcAft>
                <a:spcPts val="1200"/>
              </a:spcAft>
              <a:defRPr/>
            </a:pPr>
            <a:r>
              <a:rPr lang="en-US" sz="1836"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Enable mobile workforce</a:t>
            </a:r>
          </a:p>
          <a:p>
            <a:pPr defTabSz="950846" fontAlgn="base">
              <a:lnSpc>
                <a:spcPct val="90000"/>
              </a:lnSpc>
              <a:spcBef>
                <a:spcPct val="0"/>
              </a:spcBef>
              <a:spcAft>
                <a:spcPts val="1200"/>
              </a:spcAft>
              <a:defRPr/>
            </a:pPr>
            <a:r>
              <a:rPr lang="en-US" sz="1836" b="1"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Technical capabilities: </a:t>
            </a:r>
          </a:p>
          <a:p>
            <a:pPr marL="0" lvl="1" defTabSz="950846" fontAlgn="base">
              <a:lnSpc>
                <a:spcPct val="90000"/>
              </a:lnSpc>
              <a:spcBef>
                <a:spcPct val="0"/>
              </a:spcBef>
              <a:spcAft>
                <a:spcPts val="1200"/>
              </a:spcAft>
              <a:defRPr/>
            </a:pPr>
            <a:r>
              <a:rPr lang="en-US" sz="1836"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Cloud Architecture &amp; Design</a:t>
            </a:r>
          </a:p>
          <a:p>
            <a:pPr marL="0" lvl="1" defTabSz="950846" fontAlgn="base">
              <a:lnSpc>
                <a:spcPct val="90000"/>
              </a:lnSpc>
              <a:spcBef>
                <a:spcPct val="0"/>
              </a:spcBef>
              <a:spcAft>
                <a:spcPts val="1200"/>
              </a:spcAft>
              <a:defRPr/>
            </a:pPr>
            <a:r>
              <a:rPr lang="en-US" sz="1836"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Migration, Management, Optimization</a:t>
            </a:r>
          </a:p>
          <a:p>
            <a:pPr marL="0" lvl="1" defTabSz="950846" fontAlgn="base">
              <a:lnSpc>
                <a:spcPct val="90000"/>
              </a:lnSpc>
              <a:spcBef>
                <a:spcPct val="0"/>
              </a:spcBef>
              <a:spcAft>
                <a:spcPts val="1200"/>
              </a:spcAft>
              <a:defRPr/>
            </a:pPr>
            <a:r>
              <a:rPr lang="en-US" sz="1836"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Security &amp; Compliance</a:t>
            </a:r>
          </a:p>
        </p:txBody>
      </p:sp>
      <p:sp>
        <p:nvSpPr>
          <p:cNvPr id="34" name="Freeform 5"/>
          <p:cNvSpPr/>
          <p:nvPr/>
        </p:nvSpPr>
        <p:spPr>
          <a:xfrm>
            <a:off x="4620902" y="3106141"/>
            <a:ext cx="3562977" cy="2999600"/>
          </a:xfrm>
          <a:custGeom>
            <a:avLst/>
            <a:gdLst>
              <a:gd name="connsiteX0" fmla="*/ 0 w 9000314"/>
              <a:gd name="connsiteY0" fmla="*/ 0 h 1234265"/>
              <a:gd name="connsiteX1" fmla="*/ 9000314 w 9000314"/>
              <a:gd name="connsiteY1" fmla="*/ 0 h 1234265"/>
              <a:gd name="connsiteX2" fmla="*/ 9000314 w 9000314"/>
              <a:gd name="connsiteY2" fmla="*/ 1234265 h 1234265"/>
              <a:gd name="connsiteX3" fmla="*/ 0 w 9000314"/>
              <a:gd name="connsiteY3" fmla="*/ 1234265 h 1234265"/>
              <a:gd name="connsiteX4" fmla="*/ 0 w 9000314"/>
              <a:gd name="connsiteY4" fmla="*/ 0 h 12342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00314" h="1234265">
                <a:moveTo>
                  <a:pt x="0" y="0"/>
                </a:moveTo>
                <a:lnTo>
                  <a:pt x="9000314" y="0"/>
                </a:lnTo>
                <a:lnTo>
                  <a:pt x="9000314" y="1234265"/>
                </a:lnTo>
                <a:lnTo>
                  <a:pt x="0" y="1234265"/>
                </a:lnTo>
                <a:lnTo>
                  <a:pt x="0" y="0"/>
                </a:lnTo>
                <a:close/>
              </a:path>
            </a:pathLst>
          </a:custGeom>
          <a:no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4281" tIns="274281" rIns="274281" bIns="40628" numCol="1" spcCol="1270" anchor="t" anchorCtr="0">
            <a:noAutofit/>
          </a:bodyPr>
          <a:lstStyle/>
          <a:p>
            <a:pPr defTabSz="950846" fontAlgn="base">
              <a:lnSpc>
                <a:spcPct val="90000"/>
              </a:lnSpc>
              <a:spcBef>
                <a:spcPct val="0"/>
              </a:spcBef>
              <a:spcAft>
                <a:spcPts val="1200"/>
              </a:spcAft>
              <a:defRPr/>
            </a:pPr>
            <a:r>
              <a:rPr lang="en-US" sz="1836"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Automation &amp; analytics, Standardization</a:t>
            </a:r>
          </a:p>
          <a:p>
            <a:pPr defTabSz="950846" fontAlgn="base">
              <a:lnSpc>
                <a:spcPct val="90000"/>
              </a:lnSpc>
              <a:spcBef>
                <a:spcPct val="0"/>
              </a:spcBef>
              <a:spcAft>
                <a:spcPts val="1200"/>
              </a:spcAft>
              <a:defRPr/>
            </a:pPr>
            <a:r>
              <a:rPr lang="en-US" sz="1836"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Template based approach for operational best practices</a:t>
            </a:r>
          </a:p>
          <a:p>
            <a:pPr defTabSz="950846" fontAlgn="base">
              <a:lnSpc>
                <a:spcPct val="90000"/>
              </a:lnSpc>
              <a:spcBef>
                <a:spcPct val="0"/>
              </a:spcBef>
              <a:spcAft>
                <a:spcPts val="1200"/>
              </a:spcAft>
              <a:defRPr/>
            </a:pPr>
            <a:r>
              <a:rPr lang="en-US" sz="1836"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Roles &amp; process focus for continuous delivery, </a:t>
            </a:r>
            <a:r>
              <a:rPr lang="en-US" sz="1836" dirty="0" err="1">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SysOps</a:t>
            </a:r>
            <a:endParaRPr lang="en-US" sz="1836"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endParaRPr>
          </a:p>
        </p:txBody>
      </p:sp>
      <p:sp>
        <p:nvSpPr>
          <p:cNvPr id="42" name="Freeform 15"/>
          <p:cNvSpPr>
            <a:spLocks noEditPoints="1"/>
          </p:cNvSpPr>
          <p:nvPr/>
        </p:nvSpPr>
        <p:spPr bwMode="black">
          <a:xfrm>
            <a:off x="5786066" y="1634370"/>
            <a:ext cx="624466" cy="625185"/>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noFill/>
          <a:ln w="19050">
            <a:solidFill>
              <a:srgbClr val="0078D7"/>
            </a:solidFill>
          </a:ln>
        </p:spPr>
        <p:txBody>
          <a:bodyPr vert="horz" wrap="square" lIns="82293" tIns="41147" rIns="82293" bIns="41147" numCol="1" anchor="t" anchorCtr="0" compatLnSpc="1">
            <a:prstTxWarp prst="textNoShape">
              <a:avLst/>
            </a:prstTxWarp>
          </a:bodyPr>
          <a:lstStyle/>
          <a:p>
            <a:pPr defTabSz="914224">
              <a:defRPr/>
            </a:pPr>
            <a:endParaRPr lang="en-US" sz="1599" kern="0">
              <a:solidFill>
                <a:sysClr val="windowText" lastClr="000000"/>
              </a:solidFill>
              <a:latin typeface="+mj-lt"/>
            </a:endParaRPr>
          </a:p>
        </p:txBody>
      </p:sp>
      <p:sp>
        <p:nvSpPr>
          <p:cNvPr id="55" name="Freeform 5"/>
          <p:cNvSpPr/>
          <p:nvPr/>
        </p:nvSpPr>
        <p:spPr>
          <a:xfrm>
            <a:off x="8528027" y="3106141"/>
            <a:ext cx="3908448" cy="2999600"/>
          </a:xfrm>
          <a:custGeom>
            <a:avLst/>
            <a:gdLst>
              <a:gd name="connsiteX0" fmla="*/ 0 w 9000314"/>
              <a:gd name="connsiteY0" fmla="*/ 0 h 1234265"/>
              <a:gd name="connsiteX1" fmla="*/ 9000314 w 9000314"/>
              <a:gd name="connsiteY1" fmla="*/ 0 h 1234265"/>
              <a:gd name="connsiteX2" fmla="*/ 9000314 w 9000314"/>
              <a:gd name="connsiteY2" fmla="*/ 1234265 h 1234265"/>
              <a:gd name="connsiteX3" fmla="*/ 0 w 9000314"/>
              <a:gd name="connsiteY3" fmla="*/ 1234265 h 1234265"/>
              <a:gd name="connsiteX4" fmla="*/ 0 w 9000314"/>
              <a:gd name="connsiteY4" fmla="*/ 0 h 12342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00314" h="1234265">
                <a:moveTo>
                  <a:pt x="0" y="0"/>
                </a:moveTo>
                <a:lnTo>
                  <a:pt x="9000314" y="0"/>
                </a:lnTo>
                <a:lnTo>
                  <a:pt x="9000314" y="1234265"/>
                </a:lnTo>
                <a:lnTo>
                  <a:pt x="0" y="1234265"/>
                </a:lnTo>
                <a:lnTo>
                  <a:pt x="0" y="0"/>
                </a:lnTo>
                <a:close/>
              </a:path>
            </a:pathLst>
          </a:custGeom>
          <a:no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4281" tIns="274281" rIns="274281" bIns="40628" numCol="1" spcCol="1270" anchor="t" anchorCtr="0">
            <a:noAutofit/>
          </a:bodyPr>
          <a:lstStyle/>
          <a:p>
            <a:pPr defTabSz="950846" fontAlgn="base">
              <a:lnSpc>
                <a:spcPct val="90000"/>
              </a:lnSpc>
              <a:spcBef>
                <a:spcPct val="0"/>
              </a:spcBef>
              <a:spcAft>
                <a:spcPts val="1200"/>
              </a:spcAft>
              <a:defRPr/>
            </a:pPr>
            <a:r>
              <a:rPr lang="en-US" sz="1836"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Governance, Reporting, Financial Management &amp; Audits</a:t>
            </a:r>
          </a:p>
          <a:p>
            <a:pPr defTabSz="950846" fontAlgn="base">
              <a:lnSpc>
                <a:spcPct val="90000"/>
              </a:lnSpc>
              <a:spcBef>
                <a:spcPct val="0"/>
              </a:spcBef>
              <a:spcAft>
                <a:spcPts val="1200"/>
              </a:spcAft>
              <a:defRPr/>
            </a:pPr>
            <a:r>
              <a:rPr lang="en-US" sz="1836"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Custom financial models</a:t>
            </a:r>
          </a:p>
          <a:p>
            <a:pPr defTabSz="950846" fontAlgn="base">
              <a:lnSpc>
                <a:spcPct val="90000"/>
              </a:lnSpc>
              <a:spcBef>
                <a:spcPct val="0"/>
              </a:spcBef>
              <a:spcAft>
                <a:spcPts val="1200"/>
              </a:spcAft>
              <a:defRPr/>
            </a:pPr>
            <a:r>
              <a:rPr lang="en-US" sz="1836"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Continuous cost optimization </a:t>
            </a:r>
          </a:p>
          <a:p>
            <a:pPr defTabSz="950846" fontAlgn="base">
              <a:lnSpc>
                <a:spcPct val="90000"/>
              </a:lnSpc>
              <a:spcBef>
                <a:spcPct val="0"/>
              </a:spcBef>
              <a:spcAft>
                <a:spcPts val="1200"/>
              </a:spcAft>
              <a:defRPr/>
            </a:pPr>
            <a:r>
              <a:rPr lang="en-US" sz="1836"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Custom SLAs and contract terms</a:t>
            </a:r>
          </a:p>
        </p:txBody>
      </p:sp>
      <p:sp>
        <p:nvSpPr>
          <p:cNvPr id="3" name="Rectangle 2"/>
          <p:cNvSpPr/>
          <p:nvPr/>
        </p:nvSpPr>
        <p:spPr>
          <a:xfrm>
            <a:off x="962994" y="2387892"/>
            <a:ext cx="2073190" cy="646331"/>
          </a:xfrm>
          <a:prstGeom prst="rect">
            <a:avLst/>
          </a:prstGeom>
        </p:spPr>
        <p:txBody>
          <a:bodyPr wrap="square">
            <a:spAutoFit/>
          </a:bodyPr>
          <a:lstStyle/>
          <a:p>
            <a:pPr algn="ctr" defTabSz="932597">
              <a:lnSpc>
                <a:spcPct val="90000"/>
              </a:lnSpc>
              <a:defRPr/>
            </a:pPr>
            <a:r>
              <a:rPr lang="en-US" sz="2000" kern="0" dirty="0">
                <a:solidFill>
                  <a:srgbClr val="505050"/>
                </a:solidFill>
                <a:latin typeface="+mj-lt"/>
                <a:cs typeface="Segoe UI" panose="020B0502040204020203" pitchFamily="34" charset="0"/>
              </a:rPr>
              <a:t>Depth of </a:t>
            </a:r>
            <a:br>
              <a:rPr lang="en-US" sz="2000" kern="0" dirty="0">
                <a:solidFill>
                  <a:srgbClr val="505050"/>
                </a:solidFill>
                <a:latin typeface="+mj-lt"/>
                <a:cs typeface="Segoe UI" panose="020B0502040204020203" pitchFamily="34" charset="0"/>
              </a:rPr>
            </a:br>
            <a:r>
              <a:rPr lang="en-US" sz="2000" kern="0" dirty="0">
                <a:solidFill>
                  <a:srgbClr val="505050"/>
                </a:solidFill>
                <a:latin typeface="+mj-lt"/>
                <a:cs typeface="Segoe UI" panose="020B0502040204020203" pitchFamily="34" charset="0"/>
              </a:rPr>
              <a:t>Azure Expertise</a:t>
            </a:r>
          </a:p>
        </p:txBody>
      </p:sp>
      <p:sp>
        <p:nvSpPr>
          <p:cNvPr id="17" name="Rectangle 16"/>
          <p:cNvSpPr/>
          <p:nvPr/>
        </p:nvSpPr>
        <p:spPr>
          <a:xfrm>
            <a:off x="5240264" y="2387892"/>
            <a:ext cx="1766718" cy="646331"/>
          </a:xfrm>
          <a:prstGeom prst="rect">
            <a:avLst/>
          </a:prstGeom>
        </p:spPr>
        <p:txBody>
          <a:bodyPr wrap="square">
            <a:spAutoFit/>
          </a:bodyPr>
          <a:lstStyle/>
          <a:p>
            <a:pPr algn="ctr" defTabSz="932597">
              <a:lnSpc>
                <a:spcPct val="90000"/>
              </a:lnSpc>
              <a:defRPr/>
            </a:pPr>
            <a:r>
              <a:rPr lang="en-US" sz="2000" kern="0" dirty="0">
                <a:solidFill>
                  <a:srgbClr val="505050"/>
                </a:solidFill>
                <a:latin typeface="+mj-lt"/>
                <a:cs typeface="Segoe UI" panose="020B0502040204020203" pitchFamily="34" charset="0"/>
              </a:rPr>
              <a:t>Dev-Ops &amp; Automation</a:t>
            </a:r>
          </a:p>
        </p:txBody>
      </p:sp>
      <p:sp>
        <p:nvSpPr>
          <p:cNvPr id="18" name="Rectangle 17"/>
          <p:cNvSpPr/>
          <p:nvPr/>
        </p:nvSpPr>
        <p:spPr>
          <a:xfrm>
            <a:off x="9211062" y="2336783"/>
            <a:ext cx="1766718" cy="646331"/>
          </a:xfrm>
          <a:prstGeom prst="rect">
            <a:avLst/>
          </a:prstGeom>
        </p:spPr>
        <p:txBody>
          <a:bodyPr wrap="square">
            <a:spAutoFit/>
          </a:bodyPr>
          <a:lstStyle/>
          <a:p>
            <a:pPr algn="ctr" defTabSz="932597">
              <a:lnSpc>
                <a:spcPct val="90000"/>
              </a:lnSpc>
              <a:spcBef>
                <a:spcPct val="0"/>
              </a:spcBef>
              <a:spcAft>
                <a:spcPts val="1199"/>
              </a:spcAft>
              <a:defRPr/>
            </a:pPr>
            <a:r>
              <a:rPr lang="en-US" sz="2000" kern="0" dirty="0">
                <a:solidFill>
                  <a:srgbClr val="505050"/>
                </a:solidFill>
                <a:latin typeface="+mj-lt"/>
                <a:cs typeface="Segoe UI" panose="020B0502040204020203" pitchFamily="34" charset="0"/>
              </a:rPr>
              <a:t>Operations &amp; Optimization</a:t>
            </a:r>
          </a:p>
        </p:txBody>
      </p:sp>
      <p:pic>
        <p:nvPicPr>
          <p:cNvPr id="2" name="Graphic 1"/>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599539" y="1634370"/>
            <a:ext cx="800100" cy="533400"/>
          </a:xfrm>
          <a:prstGeom prst="rect">
            <a:avLst/>
          </a:prstGeom>
        </p:spPr>
      </p:pic>
      <p:pic>
        <p:nvPicPr>
          <p:cNvPr id="4" name="Graphic 3"/>
          <p:cNvPicPr>
            <a:picLocks noChangeAspect="1"/>
          </p:cNvPicPr>
          <p:nvPr/>
        </p:nvPicPr>
        <p:blipFill>
          <a:blip r:embed="rId5" cstate="screen">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9796959" y="1539120"/>
            <a:ext cx="628650" cy="628650"/>
          </a:xfrm>
          <a:prstGeom prst="rect">
            <a:avLst/>
          </a:prstGeom>
        </p:spPr>
      </p:pic>
    </p:spTree>
    <p:extLst>
      <p:ext uri="{BB962C8B-B14F-4D97-AF65-F5344CB8AC3E}">
        <p14:creationId xmlns:p14="http://schemas.microsoft.com/office/powerpoint/2010/main" val="3593874167"/>
      </p:ext>
    </p:extLst>
  </p:cSld>
  <p:clrMapOvr>
    <a:masterClrMapping/>
  </p:clrMapOvr>
  <p:transition spd="slow">
    <p:push dir="d"/>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8" name="Table 47">
            <a:extLst>
              <a:ext uri="{FF2B5EF4-FFF2-40B4-BE49-F238E27FC236}">
                <a16:creationId xmlns:a16="http://schemas.microsoft.com/office/drawing/2014/main" id="{407255E6-31B1-462E-82BA-FBF0168B7B7A}"/>
              </a:ext>
            </a:extLst>
          </p:cNvPr>
          <p:cNvGraphicFramePr>
            <a:graphicFrameLocks noGrp="1"/>
          </p:cNvGraphicFramePr>
          <p:nvPr/>
        </p:nvGraphicFramePr>
        <p:xfrm>
          <a:off x="5563878" y="4096901"/>
          <a:ext cx="6057999" cy="378222"/>
        </p:xfrm>
        <a:graphic>
          <a:graphicData uri="http://schemas.openxmlformats.org/drawingml/2006/table">
            <a:tbl>
              <a:tblPr firstRow="1" bandRow="1">
                <a:tableStyleId>{D7AC3CCA-C797-4891-BE02-D94E43425B78}</a:tableStyleId>
              </a:tblPr>
              <a:tblGrid>
                <a:gridCol w="6057999">
                  <a:extLst>
                    <a:ext uri="{9D8B030D-6E8A-4147-A177-3AD203B41FA5}">
                      <a16:colId xmlns:a16="http://schemas.microsoft.com/office/drawing/2014/main" val="3537941271"/>
                    </a:ext>
                  </a:extLst>
                </a:gridCol>
              </a:tblGrid>
              <a:tr h="378222">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lang="en-US" sz="1200" b="0" dirty="0">
                        <a:latin typeface="Segoe UI Semilight" panose="020B0402040204020203" pitchFamily="34" charset="0"/>
                        <a:cs typeface="Segoe UI Semilight" panose="020B0402040204020203" pitchFamily="34" charset="0"/>
                      </a:endParaRPr>
                    </a:p>
                  </a:txBody>
                  <a:tcPr marL="93260" marR="93260" marT="46630" marB="46630" anchor="ctr">
                    <a:solidFill>
                      <a:schemeClr val="tx1">
                        <a:lumMod val="20000"/>
                        <a:lumOff val="80000"/>
                      </a:schemeClr>
                    </a:solidFill>
                  </a:tcPr>
                </a:tc>
                <a:extLst>
                  <a:ext uri="{0D108BD9-81ED-4DB2-BD59-A6C34878D82A}">
                    <a16:rowId xmlns:a16="http://schemas.microsoft.com/office/drawing/2014/main" val="3139486322"/>
                  </a:ext>
                </a:extLst>
              </a:tr>
            </a:tbl>
          </a:graphicData>
        </a:graphic>
      </p:graphicFrame>
      <p:sp>
        <p:nvSpPr>
          <p:cNvPr id="20" name="Rectangle 19">
            <a:extLst>
              <a:ext uri="{FF2B5EF4-FFF2-40B4-BE49-F238E27FC236}">
                <a16:creationId xmlns:a16="http://schemas.microsoft.com/office/drawing/2014/main" id="{771A03BF-A29E-4632-9D7E-46B4D5616D24}"/>
              </a:ext>
            </a:extLst>
          </p:cNvPr>
          <p:cNvSpPr/>
          <p:nvPr/>
        </p:nvSpPr>
        <p:spPr bwMode="auto">
          <a:xfrm>
            <a:off x="1765" y="-9254"/>
            <a:ext cx="4852150" cy="7003283"/>
          </a:xfrm>
          <a:prstGeom prst="rect">
            <a:avLst/>
          </a:prstGeom>
          <a:solidFill>
            <a:srgbClr val="02214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algn="ctr" defTabSz="931935"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5" name="Rectangle 14">
            <a:extLst>
              <a:ext uri="{FF2B5EF4-FFF2-40B4-BE49-F238E27FC236}">
                <a16:creationId xmlns:a16="http://schemas.microsoft.com/office/drawing/2014/main" id="{C18B9630-BD07-44CF-A69B-169D03C3AA11}"/>
              </a:ext>
            </a:extLst>
          </p:cNvPr>
          <p:cNvSpPr/>
          <p:nvPr/>
        </p:nvSpPr>
        <p:spPr bwMode="auto">
          <a:xfrm>
            <a:off x="1765" y="1929506"/>
            <a:ext cx="4852150" cy="53131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Text Placeholder 2">
            <a:extLst>
              <a:ext uri="{FF2B5EF4-FFF2-40B4-BE49-F238E27FC236}">
                <a16:creationId xmlns:a16="http://schemas.microsoft.com/office/drawing/2014/main" id="{4B9AD7BC-2F2F-4101-B1E3-E6202172A519}"/>
              </a:ext>
            </a:extLst>
          </p:cNvPr>
          <p:cNvSpPr txBox="1">
            <a:spLocks/>
          </p:cNvSpPr>
          <p:nvPr/>
        </p:nvSpPr>
        <p:spPr>
          <a:xfrm>
            <a:off x="338491" y="2046523"/>
            <a:ext cx="3854953" cy="414295"/>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defTabSz="932384" fontAlgn="base">
              <a:buNone/>
              <a:defRPr/>
            </a:pPr>
            <a:r>
              <a:rPr lang="en-US" sz="1632" dirty="0">
                <a:solidFill>
                  <a:srgbClr val="353535">
                    <a:lumMod val="50000"/>
                  </a:srgbClr>
                </a:solidFill>
                <a:latin typeface="Segoe UI "/>
                <a:cs typeface="Segoe UI Semibold" panose="020B0702040204020203" pitchFamily="34" charset="0"/>
              </a:rPr>
              <a:t>Azure capabilities on Azure Stack Hub  </a:t>
            </a:r>
          </a:p>
          <a:p>
            <a:pPr marL="0" indent="0" defTabSz="932384">
              <a:buNone/>
              <a:defRPr/>
            </a:pPr>
            <a:endParaRPr lang="en-US" sz="1632" dirty="0">
              <a:gradFill>
                <a:gsLst>
                  <a:gs pos="1250">
                    <a:srgbClr val="353535"/>
                  </a:gs>
                  <a:gs pos="100000">
                    <a:srgbClr val="353535"/>
                  </a:gs>
                </a:gsLst>
                <a:lin ang="5400000" scaled="0"/>
              </a:gradFill>
              <a:latin typeface="Segoe UI Light"/>
            </a:endParaRPr>
          </a:p>
        </p:txBody>
      </p:sp>
      <p:sp>
        <p:nvSpPr>
          <p:cNvPr id="28" name="Title 4">
            <a:extLst>
              <a:ext uri="{FF2B5EF4-FFF2-40B4-BE49-F238E27FC236}">
                <a16:creationId xmlns:a16="http://schemas.microsoft.com/office/drawing/2014/main" id="{80F391F6-E181-43AE-A5D8-C7985D7B2C6A}"/>
              </a:ext>
            </a:extLst>
          </p:cNvPr>
          <p:cNvSpPr txBox="1">
            <a:spLocks/>
          </p:cNvSpPr>
          <p:nvPr/>
        </p:nvSpPr>
        <p:spPr>
          <a:xfrm>
            <a:off x="338491" y="6087776"/>
            <a:ext cx="4325377" cy="917314"/>
          </a:xfrm>
          <a:prstGeom prst="rect">
            <a:avLst/>
          </a:prstGeom>
        </p:spPr>
        <p:txBody>
          <a:bodyPr/>
          <a:lst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026">
              <a:defRPr/>
            </a:pPr>
            <a:r>
              <a:rPr lang="en-US" sz="3672" spc="-102">
                <a:gradFill>
                  <a:gsLst>
                    <a:gs pos="1250">
                      <a:srgbClr val="FFFFFF"/>
                    </a:gs>
                    <a:gs pos="100000">
                      <a:srgbClr val="FFFFFF"/>
                    </a:gs>
                  </a:gsLst>
                  <a:lin ang="5400000" scaled="0"/>
                </a:gradFill>
                <a:latin typeface="Segoe UI Semibold" panose="020B0702040204020203" pitchFamily="34" charset="0"/>
              </a:rPr>
              <a:t>Roadmap</a:t>
            </a:r>
          </a:p>
        </p:txBody>
      </p:sp>
      <p:sp>
        <p:nvSpPr>
          <p:cNvPr id="29" name="Rectangle 28">
            <a:extLst>
              <a:ext uri="{FF2B5EF4-FFF2-40B4-BE49-F238E27FC236}">
                <a16:creationId xmlns:a16="http://schemas.microsoft.com/office/drawing/2014/main" id="{3BF1F5D4-D4D2-4C0A-BFB1-D4205FC75CFC}"/>
              </a:ext>
            </a:extLst>
          </p:cNvPr>
          <p:cNvSpPr/>
          <p:nvPr/>
        </p:nvSpPr>
        <p:spPr>
          <a:xfrm>
            <a:off x="348143" y="3581963"/>
            <a:ext cx="4268156" cy="374846"/>
          </a:xfrm>
          <a:prstGeom prst="rect">
            <a:avLst/>
          </a:prstGeom>
        </p:spPr>
        <p:txBody>
          <a:bodyPr wrap="none">
            <a:spAutoFit/>
          </a:bodyPr>
          <a:lstStyle/>
          <a:p>
            <a:pPr defTabSz="932418">
              <a:defRPr/>
            </a:pPr>
            <a:r>
              <a:rPr lang="en-US" sz="1632" dirty="0">
                <a:solidFill>
                  <a:srgbClr val="FFFFFF"/>
                </a:solidFill>
                <a:latin typeface="Segoe UI Semibold"/>
                <a:cs typeface="Segoe UI Semibold" panose="020B0702040204020203" pitchFamily="34" charset="0"/>
              </a:rPr>
              <a:t>Azure Stack Hub infrastructure capabilities</a:t>
            </a:r>
            <a:r>
              <a:rPr lang="en-US" sz="1836" dirty="0">
                <a:solidFill>
                  <a:srgbClr val="FFFFFF"/>
                </a:solidFill>
                <a:latin typeface="Segoe UI Semibold"/>
                <a:cs typeface="Segoe UI Semibold" panose="020B0702040204020203" pitchFamily="34" charset="0"/>
              </a:rPr>
              <a:t> </a:t>
            </a:r>
            <a:endParaRPr lang="en-US" sz="1632" dirty="0">
              <a:solidFill>
                <a:srgbClr val="FFFFFF"/>
              </a:solidFill>
              <a:latin typeface="Segoe UI Semibold"/>
              <a:cs typeface="Segoe UI Semibold" panose="020B0702040204020203" pitchFamily="34" charset="0"/>
            </a:endParaRPr>
          </a:p>
        </p:txBody>
      </p:sp>
      <p:grpSp>
        <p:nvGrpSpPr>
          <p:cNvPr id="11" name="Group 10">
            <a:extLst>
              <a:ext uri="{FF2B5EF4-FFF2-40B4-BE49-F238E27FC236}">
                <a16:creationId xmlns:a16="http://schemas.microsoft.com/office/drawing/2014/main" id="{9DBA23EE-5B8D-41E1-BED0-A08C60A387ED}"/>
              </a:ext>
            </a:extLst>
          </p:cNvPr>
          <p:cNvGrpSpPr/>
          <p:nvPr/>
        </p:nvGrpSpPr>
        <p:grpSpPr>
          <a:xfrm>
            <a:off x="10384985" y="6424118"/>
            <a:ext cx="1840660" cy="343531"/>
            <a:chOff x="10181418" y="6298727"/>
            <a:chExt cx="1804732" cy="336826"/>
          </a:xfrm>
        </p:grpSpPr>
        <p:sp>
          <p:nvSpPr>
            <p:cNvPr id="12" name="Freeform 5">
              <a:hlinkClick r:id="" action="ppaction://hlinkshowjump?jump=previousslide"/>
              <a:extLst>
                <a:ext uri="{FF2B5EF4-FFF2-40B4-BE49-F238E27FC236}">
                  <a16:creationId xmlns:a16="http://schemas.microsoft.com/office/drawing/2014/main" id="{EA711B8A-0593-4350-B268-CE1A197DAF14}"/>
                </a:ext>
              </a:extLst>
            </p:cNvPr>
            <p:cNvSpPr>
              <a:spLocks noEditPoints="1"/>
            </p:cNvSpPr>
            <p:nvPr/>
          </p:nvSpPr>
          <p:spPr bwMode="auto">
            <a:xfrm flipH="1">
              <a:off x="10670720" y="6298727"/>
              <a:ext cx="336826" cy="336826"/>
            </a:xfrm>
            <a:custGeom>
              <a:avLst/>
              <a:gdLst>
                <a:gd name="T0" fmla="*/ 59 w 247"/>
                <a:gd name="T1" fmla="*/ 123 h 247"/>
                <a:gd name="T2" fmla="*/ 178 w 247"/>
                <a:gd name="T3" fmla="*/ 123 h 247"/>
                <a:gd name="T4" fmla="*/ 122 w 247"/>
                <a:gd name="T5" fmla="*/ 183 h 247"/>
                <a:gd name="T6" fmla="*/ 182 w 247"/>
                <a:gd name="T7" fmla="*/ 123 h 247"/>
                <a:gd name="T8" fmla="*/ 122 w 247"/>
                <a:gd name="T9" fmla="*/ 63 h 247"/>
                <a:gd name="T10" fmla="*/ 123 w 247"/>
                <a:gd name="T11" fmla="*/ 0 h 247"/>
                <a:gd name="T12" fmla="*/ 0 w 247"/>
                <a:gd name="T13" fmla="*/ 123 h 247"/>
                <a:gd name="T14" fmla="*/ 123 w 247"/>
                <a:gd name="T15" fmla="*/ 247 h 247"/>
                <a:gd name="T16" fmla="*/ 247 w 247"/>
                <a:gd name="T17" fmla="*/ 123 h 247"/>
                <a:gd name="T18" fmla="*/ 123 w 247"/>
                <a:gd name="T19"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7" h="247">
                  <a:moveTo>
                    <a:pt x="59" y="123"/>
                  </a:moveTo>
                  <a:cubicBezTo>
                    <a:pt x="178" y="123"/>
                    <a:pt x="178" y="123"/>
                    <a:pt x="178" y="123"/>
                  </a:cubicBezTo>
                  <a:moveTo>
                    <a:pt x="122" y="183"/>
                  </a:moveTo>
                  <a:cubicBezTo>
                    <a:pt x="182" y="123"/>
                    <a:pt x="182" y="123"/>
                    <a:pt x="182" y="123"/>
                  </a:cubicBezTo>
                  <a:cubicBezTo>
                    <a:pt x="122" y="63"/>
                    <a:pt x="122" y="63"/>
                    <a:pt x="122" y="63"/>
                  </a:cubicBezTo>
                  <a:moveTo>
                    <a:pt x="123" y="0"/>
                  </a:moveTo>
                  <a:cubicBezTo>
                    <a:pt x="55" y="0"/>
                    <a:pt x="0" y="55"/>
                    <a:pt x="0" y="123"/>
                  </a:cubicBezTo>
                  <a:cubicBezTo>
                    <a:pt x="0" y="191"/>
                    <a:pt x="55" y="247"/>
                    <a:pt x="123" y="247"/>
                  </a:cubicBezTo>
                  <a:cubicBezTo>
                    <a:pt x="191" y="247"/>
                    <a:pt x="247" y="191"/>
                    <a:pt x="247" y="123"/>
                  </a:cubicBezTo>
                  <a:cubicBezTo>
                    <a:pt x="247" y="55"/>
                    <a:pt x="191" y="0"/>
                    <a:pt x="123" y="0"/>
                  </a:cubicBezTo>
                  <a:close/>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kern="0">
                <a:solidFill>
                  <a:srgbClr val="FFFFFF"/>
                </a:solidFill>
                <a:latin typeface="Segoe UI Semilight"/>
              </a:endParaRPr>
            </a:p>
          </p:txBody>
        </p:sp>
        <p:sp>
          <p:nvSpPr>
            <p:cNvPr id="13" name="Freeform 5">
              <a:hlinkClick r:id="" action="ppaction://hlinkshowjump?jump=nextslide"/>
              <a:extLst>
                <a:ext uri="{FF2B5EF4-FFF2-40B4-BE49-F238E27FC236}">
                  <a16:creationId xmlns:a16="http://schemas.microsoft.com/office/drawing/2014/main" id="{1BAAB3F9-4A3E-443C-89E4-247E775464D1}"/>
                </a:ext>
              </a:extLst>
            </p:cNvPr>
            <p:cNvSpPr>
              <a:spLocks noEditPoints="1"/>
            </p:cNvSpPr>
            <p:nvPr/>
          </p:nvSpPr>
          <p:spPr bwMode="auto">
            <a:xfrm>
              <a:off x="11649324" y="6298727"/>
              <a:ext cx="336826" cy="336826"/>
            </a:xfrm>
            <a:custGeom>
              <a:avLst/>
              <a:gdLst>
                <a:gd name="T0" fmla="*/ 59 w 247"/>
                <a:gd name="T1" fmla="*/ 123 h 247"/>
                <a:gd name="T2" fmla="*/ 178 w 247"/>
                <a:gd name="T3" fmla="*/ 123 h 247"/>
                <a:gd name="T4" fmla="*/ 122 w 247"/>
                <a:gd name="T5" fmla="*/ 183 h 247"/>
                <a:gd name="T6" fmla="*/ 182 w 247"/>
                <a:gd name="T7" fmla="*/ 123 h 247"/>
                <a:gd name="T8" fmla="*/ 122 w 247"/>
                <a:gd name="T9" fmla="*/ 63 h 247"/>
                <a:gd name="T10" fmla="*/ 123 w 247"/>
                <a:gd name="T11" fmla="*/ 0 h 247"/>
                <a:gd name="T12" fmla="*/ 0 w 247"/>
                <a:gd name="T13" fmla="*/ 123 h 247"/>
                <a:gd name="T14" fmla="*/ 123 w 247"/>
                <a:gd name="T15" fmla="*/ 247 h 247"/>
                <a:gd name="T16" fmla="*/ 247 w 247"/>
                <a:gd name="T17" fmla="*/ 123 h 247"/>
                <a:gd name="T18" fmla="*/ 123 w 247"/>
                <a:gd name="T19"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7" h="247">
                  <a:moveTo>
                    <a:pt x="59" y="123"/>
                  </a:moveTo>
                  <a:cubicBezTo>
                    <a:pt x="178" y="123"/>
                    <a:pt x="178" y="123"/>
                    <a:pt x="178" y="123"/>
                  </a:cubicBezTo>
                  <a:moveTo>
                    <a:pt x="122" y="183"/>
                  </a:moveTo>
                  <a:cubicBezTo>
                    <a:pt x="182" y="123"/>
                    <a:pt x="182" y="123"/>
                    <a:pt x="182" y="123"/>
                  </a:cubicBezTo>
                  <a:cubicBezTo>
                    <a:pt x="122" y="63"/>
                    <a:pt x="122" y="63"/>
                    <a:pt x="122" y="63"/>
                  </a:cubicBezTo>
                  <a:moveTo>
                    <a:pt x="123" y="0"/>
                  </a:moveTo>
                  <a:cubicBezTo>
                    <a:pt x="55" y="0"/>
                    <a:pt x="0" y="55"/>
                    <a:pt x="0" y="123"/>
                  </a:cubicBezTo>
                  <a:cubicBezTo>
                    <a:pt x="0" y="191"/>
                    <a:pt x="55" y="247"/>
                    <a:pt x="123" y="247"/>
                  </a:cubicBezTo>
                  <a:cubicBezTo>
                    <a:pt x="191" y="247"/>
                    <a:pt x="247" y="191"/>
                    <a:pt x="247" y="123"/>
                  </a:cubicBezTo>
                  <a:cubicBezTo>
                    <a:pt x="247" y="55"/>
                    <a:pt x="191" y="0"/>
                    <a:pt x="123" y="0"/>
                  </a:cubicBezTo>
                  <a:close/>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kern="0">
                <a:solidFill>
                  <a:srgbClr val="FFFFFF"/>
                </a:solidFill>
                <a:latin typeface="Segoe UI Semilight"/>
              </a:endParaRPr>
            </a:p>
          </p:txBody>
        </p:sp>
        <p:grpSp>
          <p:nvGrpSpPr>
            <p:cNvPr id="14" name="Group 13">
              <a:extLst>
                <a:ext uri="{FF2B5EF4-FFF2-40B4-BE49-F238E27FC236}">
                  <a16:creationId xmlns:a16="http://schemas.microsoft.com/office/drawing/2014/main" id="{5A4A09FB-761C-4DD3-B9BD-944EE37C584F}"/>
                </a:ext>
              </a:extLst>
            </p:cNvPr>
            <p:cNvGrpSpPr/>
            <p:nvPr/>
          </p:nvGrpSpPr>
          <p:grpSpPr>
            <a:xfrm>
              <a:off x="11160022" y="6298727"/>
              <a:ext cx="336826" cy="336826"/>
              <a:chOff x="9003250" y="423863"/>
              <a:chExt cx="336826" cy="336826"/>
            </a:xfrm>
          </p:grpSpPr>
          <p:grpSp>
            <p:nvGrpSpPr>
              <p:cNvPr id="38" name="Group 14">
                <a:extLst>
                  <a:ext uri="{FF2B5EF4-FFF2-40B4-BE49-F238E27FC236}">
                    <a16:creationId xmlns:a16="http://schemas.microsoft.com/office/drawing/2014/main" id="{7AAA7FAA-FDB3-4A06-9128-13C2A7CEF135}"/>
                  </a:ext>
                </a:extLst>
              </p:cNvPr>
              <p:cNvGrpSpPr>
                <a:grpSpLocks noChangeAspect="1"/>
              </p:cNvGrpSpPr>
              <p:nvPr userDrawn="1"/>
            </p:nvGrpSpPr>
            <p:grpSpPr bwMode="auto">
              <a:xfrm>
                <a:off x="9057081" y="495300"/>
                <a:ext cx="229164" cy="179665"/>
                <a:chOff x="1201" y="104"/>
                <a:chExt cx="5278" cy="4138"/>
              </a:xfrm>
            </p:grpSpPr>
            <p:sp>
              <p:nvSpPr>
                <p:cNvPr id="40" name="Freeform 15">
                  <a:extLst>
                    <a:ext uri="{FF2B5EF4-FFF2-40B4-BE49-F238E27FC236}">
                      <a16:creationId xmlns:a16="http://schemas.microsoft.com/office/drawing/2014/main" id="{49A4940F-224C-41DA-A761-4CEB75EDAC7B}"/>
                    </a:ext>
                  </a:extLst>
                </p:cNvPr>
                <p:cNvSpPr>
                  <a:spLocks/>
                </p:cNvSpPr>
                <p:nvPr userDrawn="1"/>
              </p:nvSpPr>
              <p:spPr bwMode="auto">
                <a:xfrm>
                  <a:off x="1201" y="104"/>
                  <a:ext cx="5278" cy="2003"/>
                </a:xfrm>
                <a:custGeom>
                  <a:avLst/>
                  <a:gdLst>
                    <a:gd name="T0" fmla="*/ 0 w 5278"/>
                    <a:gd name="T1" fmla="*/ 2001 h 2003"/>
                    <a:gd name="T2" fmla="*/ 2638 w 5278"/>
                    <a:gd name="T3" fmla="*/ 0 h 2003"/>
                    <a:gd name="T4" fmla="*/ 5278 w 5278"/>
                    <a:gd name="T5" fmla="*/ 2003 h 2003"/>
                  </a:gdLst>
                  <a:ahLst/>
                  <a:cxnLst>
                    <a:cxn ang="0">
                      <a:pos x="T0" y="T1"/>
                    </a:cxn>
                    <a:cxn ang="0">
                      <a:pos x="T2" y="T3"/>
                    </a:cxn>
                    <a:cxn ang="0">
                      <a:pos x="T4" y="T5"/>
                    </a:cxn>
                  </a:cxnLst>
                  <a:rect l="0" t="0" r="r" b="b"/>
                  <a:pathLst>
                    <a:path w="5278" h="2003">
                      <a:moveTo>
                        <a:pt x="0" y="2001"/>
                      </a:moveTo>
                      <a:lnTo>
                        <a:pt x="2638" y="0"/>
                      </a:lnTo>
                      <a:lnTo>
                        <a:pt x="5278" y="2003"/>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kern="0">
                    <a:solidFill>
                      <a:srgbClr val="FFFFFF"/>
                    </a:solidFill>
                    <a:latin typeface="Segoe UI Semilight"/>
                  </a:endParaRPr>
                </a:p>
              </p:txBody>
            </p:sp>
            <p:sp>
              <p:nvSpPr>
                <p:cNvPr id="41" name="Freeform 16">
                  <a:extLst>
                    <a:ext uri="{FF2B5EF4-FFF2-40B4-BE49-F238E27FC236}">
                      <a16:creationId xmlns:a16="http://schemas.microsoft.com/office/drawing/2014/main" id="{119F57ED-DE48-4E8D-B324-02D389CD47B9}"/>
                    </a:ext>
                  </a:extLst>
                </p:cNvPr>
                <p:cNvSpPr>
                  <a:spLocks/>
                </p:cNvSpPr>
                <p:nvPr userDrawn="1"/>
              </p:nvSpPr>
              <p:spPr bwMode="auto">
                <a:xfrm>
                  <a:off x="2057" y="1428"/>
                  <a:ext cx="3554" cy="2814"/>
                </a:xfrm>
                <a:custGeom>
                  <a:avLst/>
                  <a:gdLst>
                    <a:gd name="T0" fmla="*/ 1781 w 1781"/>
                    <a:gd name="T1" fmla="*/ 0 h 1409"/>
                    <a:gd name="T2" fmla="*/ 1781 w 1781"/>
                    <a:gd name="T3" fmla="*/ 1409 h 1409"/>
                    <a:gd name="T4" fmla="*/ 1146 w 1781"/>
                    <a:gd name="T5" fmla="*/ 1409 h 1409"/>
                    <a:gd name="T6" fmla="*/ 1146 w 1781"/>
                    <a:gd name="T7" fmla="*/ 781 h 1409"/>
                    <a:gd name="T8" fmla="*/ 890 w 1781"/>
                    <a:gd name="T9" fmla="*/ 525 h 1409"/>
                    <a:gd name="T10" fmla="*/ 634 w 1781"/>
                    <a:gd name="T11" fmla="*/ 781 h 1409"/>
                    <a:gd name="T12" fmla="*/ 634 w 1781"/>
                    <a:gd name="T13" fmla="*/ 1409 h 1409"/>
                    <a:gd name="T14" fmla="*/ 0 w 1781"/>
                    <a:gd name="T15" fmla="*/ 1409 h 1409"/>
                    <a:gd name="T16" fmla="*/ 0 w 1781"/>
                    <a:gd name="T17" fmla="*/ 4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81" h="1409">
                      <a:moveTo>
                        <a:pt x="1781" y="0"/>
                      </a:moveTo>
                      <a:cubicBezTo>
                        <a:pt x="1781" y="1409"/>
                        <a:pt x="1781" y="1409"/>
                        <a:pt x="1781" y="1409"/>
                      </a:cubicBezTo>
                      <a:cubicBezTo>
                        <a:pt x="1146" y="1409"/>
                        <a:pt x="1146" y="1409"/>
                        <a:pt x="1146" y="1409"/>
                      </a:cubicBezTo>
                      <a:cubicBezTo>
                        <a:pt x="1146" y="781"/>
                        <a:pt x="1146" y="781"/>
                        <a:pt x="1146" y="781"/>
                      </a:cubicBezTo>
                      <a:cubicBezTo>
                        <a:pt x="1146" y="639"/>
                        <a:pt x="1031" y="525"/>
                        <a:pt x="890" y="525"/>
                      </a:cubicBezTo>
                      <a:cubicBezTo>
                        <a:pt x="749" y="525"/>
                        <a:pt x="634" y="639"/>
                        <a:pt x="634" y="781"/>
                      </a:cubicBezTo>
                      <a:cubicBezTo>
                        <a:pt x="634" y="1409"/>
                        <a:pt x="634" y="1409"/>
                        <a:pt x="634" y="1409"/>
                      </a:cubicBezTo>
                      <a:cubicBezTo>
                        <a:pt x="634" y="1409"/>
                        <a:pt x="0" y="1409"/>
                        <a:pt x="0" y="1409"/>
                      </a:cubicBezTo>
                      <a:cubicBezTo>
                        <a:pt x="0" y="4"/>
                        <a:pt x="0" y="4"/>
                        <a:pt x="0" y="4"/>
                      </a:cubicBez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kern="0">
                    <a:solidFill>
                      <a:srgbClr val="FFFFFF"/>
                    </a:solidFill>
                    <a:latin typeface="Segoe UI Semilight"/>
                  </a:endParaRPr>
                </a:p>
              </p:txBody>
            </p:sp>
          </p:grpSp>
          <p:sp>
            <p:nvSpPr>
              <p:cNvPr id="39" name="Oval 38">
                <a:hlinkClick r:id="" action="ppaction://noaction"/>
                <a:extLst>
                  <a:ext uri="{FF2B5EF4-FFF2-40B4-BE49-F238E27FC236}">
                    <a16:creationId xmlns:a16="http://schemas.microsoft.com/office/drawing/2014/main" id="{6384DA5C-C774-4091-A0C9-47B9E41DAD44}"/>
                  </a:ext>
                </a:extLst>
              </p:cNvPr>
              <p:cNvSpPr/>
              <p:nvPr userDrawn="1"/>
            </p:nvSpPr>
            <p:spPr bwMode="auto">
              <a:xfrm>
                <a:off x="9003250" y="423863"/>
                <a:ext cx="336826" cy="336826"/>
              </a:xfrm>
              <a:prstGeom prst="ellipse">
                <a:avLst/>
              </a:pr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kern="0" err="1">
                  <a:solidFill>
                    <a:srgbClr val="FFFFFF"/>
                  </a:solidFill>
                  <a:latin typeface="Segoe UI Semilight"/>
                </a:endParaRPr>
              </a:p>
            </p:txBody>
          </p:sp>
        </p:grpSp>
        <p:grpSp>
          <p:nvGrpSpPr>
            <p:cNvPr id="16" name="Group 15">
              <a:extLst>
                <a:ext uri="{FF2B5EF4-FFF2-40B4-BE49-F238E27FC236}">
                  <a16:creationId xmlns:a16="http://schemas.microsoft.com/office/drawing/2014/main" id="{48541472-D1F0-41A9-A9EE-16270C88BC10}"/>
                </a:ext>
              </a:extLst>
            </p:cNvPr>
            <p:cNvGrpSpPr/>
            <p:nvPr/>
          </p:nvGrpSpPr>
          <p:grpSpPr>
            <a:xfrm>
              <a:off x="10181418" y="6298727"/>
              <a:ext cx="336826" cy="336826"/>
              <a:chOff x="10151852" y="440684"/>
              <a:chExt cx="336826" cy="336826"/>
            </a:xfrm>
          </p:grpSpPr>
          <p:grpSp>
            <p:nvGrpSpPr>
              <p:cNvPr id="17" name="Group 16">
                <a:extLst>
                  <a:ext uri="{FF2B5EF4-FFF2-40B4-BE49-F238E27FC236}">
                    <a16:creationId xmlns:a16="http://schemas.microsoft.com/office/drawing/2014/main" id="{462C66AD-53EF-4143-8419-51F5CD3EFB32}"/>
                  </a:ext>
                </a:extLst>
              </p:cNvPr>
              <p:cNvGrpSpPr/>
              <p:nvPr/>
            </p:nvGrpSpPr>
            <p:grpSpPr>
              <a:xfrm>
                <a:off x="10151853" y="609097"/>
                <a:ext cx="336825" cy="0"/>
                <a:chOff x="10151852" y="593763"/>
                <a:chExt cx="336825" cy="0"/>
              </a:xfrm>
            </p:grpSpPr>
            <p:cxnSp>
              <p:nvCxnSpPr>
                <p:cNvPr id="36" name="Straight Connector 35">
                  <a:extLst>
                    <a:ext uri="{FF2B5EF4-FFF2-40B4-BE49-F238E27FC236}">
                      <a16:creationId xmlns:a16="http://schemas.microsoft.com/office/drawing/2014/main" id="{CA1EDC2F-08B8-43A8-B4B8-F86DD4A27250}"/>
                    </a:ext>
                  </a:extLst>
                </p:cNvPr>
                <p:cNvCxnSpPr>
                  <a:cxnSpLocks/>
                </p:cNvCxnSpPr>
                <p:nvPr/>
              </p:nvCxnSpPr>
              <p:spPr>
                <a:xfrm>
                  <a:off x="10151852" y="593763"/>
                  <a:ext cx="43211" cy="0"/>
                </a:xfrm>
                <a:prstGeom prst="line">
                  <a:avLst/>
                </a:pr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37" name="Straight Connector 36">
                  <a:extLst>
                    <a:ext uri="{FF2B5EF4-FFF2-40B4-BE49-F238E27FC236}">
                      <a16:creationId xmlns:a16="http://schemas.microsoft.com/office/drawing/2014/main" id="{D124293B-27C4-4794-B130-F35AC5B60D29}"/>
                    </a:ext>
                  </a:extLst>
                </p:cNvPr>
                <p:cNvCxnSpPr>
                  <a:cxnSpLocks/>
                </p:cNvCxnSpPr>
                <p:nvPr/>
              </p:nvCxnSpPr>
              <p:spPr>
                <a:xfrm>
                  <a:off x="10446523" y="593763"/>
                  <a:ext cx="42154" cy="0"/>
                </a:xfrm>
                <a:prstGeom prst="line">
                  <a:avLst/>
                </a:pr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19" name="Group 18">
                <a:extLst>
                  <a:ext uri="{FF2B5EF4-FFF2-40B4-BE49-F238E27FC236}">
                    <a16:creationId xmlns:a16="http://schemas.microsoft.com/office/drawing/2014/main" id="{32F23846-3D07-48E8-A8D8-AB6432F58FC0}"/>
                  </a:ext>
                </a:extLst>
              </p:cNvPr>
              <p:cNvGrpSpPr/>
              <p:nvPr/>
            </p:nvGrpSpPr>
            <p:grpSpPr>
              <a:xfrm>
                <a:off x="10321269" y="440684"/>
                <a:ext cx="0" cy="336826"/>
                <a:chOff x="10320265" y="423863"/>
                <a:chExt cx="0" cy="336826"/>
              </a:xfrm>
            </p:grpSpPr>
            <p:cxnSp>
              <p:nvCxnSpPr>
                <p:cNvPr id="33" name="Straight Connector 32">
                  <a:extLst>
                    <a:ext uri="{FF2B5EF4-FFF2-40B4-BE49-F238E27FC236}">
                      <a16:creationId xmlns:a16="http://schemas.microsoft.com/office/drawing/2014/main" id="{7B6C291C-B85F-43B0-910C-B66608A2CF18}"/>
                    </a:ext>
                  </a:extLst>
                </p:cNvPr>
                <p:cNvCxnSpPr>
                  <a:cxnSpLocks/>
                </p:cNvCxnSpPr>
                <p:nvPr/>
              </p:nvCxnSpPr>
              <p:spPr>
                <a:xfrm>
                  <a:off x="10320265" y="718509"/>
                  <a:ext cx="0" cy="42180"/>
                </a:xfrm>
                <a:prstGeom prst="line">
                  <a:avLst/>
                </a:pr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34" name="Straight Connector 33">
                  <a:extLst>
                    <a:ext uri="{FF2B5EF4-FFF2-40B4-BE49-F238E27FC236}">
                      <a16:creationId xmlns:a16="http://schemas.microsoft.com/office/drawing/2014/main" id="{1886337C-40CE-48D0-8694-F8BA2EE0219D}"/>
                    </a:ext>
                  </a:extLst>
                </p:cNvPr>
                <p:cNvCxnSpPr>
                  <a:cxnSpLocks/>
                </p:cNvCxnSpPr>
                <p:nvPr/>
              </p:nvCxnSpPr>
              <p:spPr>
                <a:xfrm>
                  <a:off x="10320265" y="423863"/>
                  <a:ext cx="0" cy="37471"/>
                </a:xfrm>
                <a:prstGeom prst="line">
                  <a:avLst/>
                </a:pr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35" name="Straight Connector 34">
                  <a:extLst>
                    <a:ext uri="{FF2B5EF4-FFF2-40B4-BE49-F238E27FC236}">
                      <a16:creationId xmlns:a16="http://schemas.microsoft.com/office/drawing/2014/main" id="{FEA2B57B-DD50-45EF-98D5-E28A89EF9625}"/>
                    </a:ext>
                  </a:extLst>
                </p:cNvPr>
                <p:cNvCxnSpPr>
                  <a:cxnSpLocks/>
                </p:cNvCxnSpPr>
                <p:nvPr/>
              </p:nvCxnSpPr>
              <p:spPr>
                <a:xfrm>
                  <a:off x="10320265" y="493719"/>
                  <a:ext cx="0" cy="98556"/>
                </a:xfrm>
                <a:prstGeom prst="line">
                  <a:avLst/>
                </a:prstGeom>
                <a:noFill/>
                <a:ln w="1905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21" name="Group 20">
                <a:extLst>
                  <a:ext uri="{FF2B5EF4-FFF2-40B4-BE49-F238E27FC236}">
                    <a16:creationId xmlns:a16="http://schemas.microsoft.com/office/drawing/2014/main" id="{91C63074-FC71-4E6A-86BD-56C53D52A31A}"/>
                  </a:ext>
                </a:extLst>
              </p:cNvPr>
              <p:cNvGrpSpPr/>
              <p:nvPr/>
            </p:nvGrpSpPr>
            <p:grpSpPr>
              <a:xfrm rot="18900000">
                <a:off x="10158623" y="592084"/>
                <a:ext cx="323006" cy="34301"/>
                <a:chOff x="10158567" y="631983"/>
                <a:chExt cx="323006" cy="34301"/>
              </a:xfrm>
            </p:grpSpPr>
            <p:cxnSp>
              <p:nvCxnSpPr>
                <p:cNvPr id="31" name="Straight Connector 30">
                  <a:extLst>
                    <a:ext uri="{FF2B5EF4-FFF2-40B4-BE49-F238E27FC236}">
                      <a16:creationId xmlns:a16="http://schemas.microsoft.com/office/drawing/2014/main" id="{80B7EF4C-0E63-48CB-91BF-FDB566E95C44}"/>
                    </a:ext>
                  </a:extLst>
                </p:cNvPr>
                <p:cNvCxnSpPr>
                  <a:cxnSpLocks/>
                </p:cNvCxnSpPr>
                <p:nvPr/>
              </p:nvCxnSpPr>
              <p:spPr>
                <a:xfrm rot="2700000" flipV="1">
                  <a:off x="10158567" y="632926"/>
                  <a:ext cx="32419" cy="32419"/>
                </a:xfrm>
                <a:prstGeom prst="line">
                  <a:avLst/>
                </a:pr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32" name="Straight Connector 31">
                  <a:extLst>
                    <a:ext uri="{FF2B5EF4-FFF2-40B4-BE49-F238E27FC236}">
                      <a16:creationId xmlns:a16="http://schemas.microsoft.com/office/drawing/2014/main" id="{67C86CBB-2BAD-49AE-BDDB-21DC4C6C147D}"/>
                    </a:ext>
                  </a:extLst>
                </p:cNvPr>
                <p:cNvCxnSpPr>
                  <a:cxnSpLocks/>
                </p:cNvCxnSpPr>
                <p:nvPr/>
              </p:nvCxnSpPr>
              <p:spPr>
                <a:xfrm rot="2700000" flipV="1">
                  <a:off x="10447272" y="631984"/>
                  <a:ext cx="34301" cy="34300"/>
                </a:xfrm>
                <a:prstGeom prst="line">
                  <a:avLst/>
                </a:pr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22" name="Group 21">
                <a:extLst>
                  <a:ext uri="{FF2B5EF4-FFF2-40B4-BE49-F238E27FC236}">
                    <a16:creationId xmlns:a16="http://schemas.microsoft.com/office/drawing/2014/main" id="{A3313770-7AFD-4B93-8C5B-F40FD4E3910B}"/>
                  </a:ext>
                </a:extLst>
              </p:cNvPr>
              <p:cNvGrpSpPr/>
              <p:nvPr/>
            </p:nvGrpSpPr>
            <p:grpSpPr>
              <a:xfrm rot="2700000">
                <a:off x="10157934" y="587792"/>
                <a:ext cx="325375" cy="43317"/>
                <a:chOff x="10158080" y="627475"/>
                <a:chExt cx="325375" cy="43317"/>
              </a:xfrm>
            </p:grpSpPr>
            <p:cxnSp>
              <p:nvCxnSpPr>
                <p:cNvPr id="25" name="Straight Connector 24">
                  <a:extLst>
                    <a:ext uri="{FF2B5EF4-FFF2-40B4-BE49-F238E27FC236}">
                      <a16:creationId xmlns:a16="http://schemas.microsoft.com/office/drawing/2014/main" id="{4F87FA21-B3A5-43A5-9764-5F5670FBD236}"/>
                    </a:ext>
                  </a:extLst>
                </p:cNvPr>
                <p:cNvCxnSpPr>
                  <a:cxnSpLocks/>
                </p:cNvCxnSpPr>
                <p:nvPr/>
              </p:nvCxnSpPr>
              <p:spPr>
                <a:xfrm rot="18900000">
                  <a:off x="10158080" y="634103"/>
                  <a:ext cx="30064" cy="30064"/>
                </a:xfrm>
                <a:prstGeom prst="line">
                  <a:avLst/>
                </a:pr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6" name="Straight Connector 25">
                  <a:extLst>
                    <a:ext uri="{FF2B5EF4-FFF2-40B4-BE49-F238E27FC236}">
                      <a16:creationId xmlns:a16="http://schemas.microsoft.com/office/drawing/2014/main" id="{D749288F-A220-4BEC-A488-D215EC0F8BED}"/>
                    </a:ext>
                  </a:extLst>
                </p:cNvPr>
                <p:cNvCxnSpPr>
                  <a:cxnSpLocks/>
                </p:cNvCxnSpPr>
                <p:nvPr/>
              </p:nvCxnSpPr>
              <p:spPr>
                <a:xfrm rot="18900000">
                  <a:off x="10458240" y="636527"/>
                  <a:ext cx="25215" cy="25215"/>
                </a:xfrm>
                <a:prstGeom prst="line">
                  <a:avLst/>
                </a:pr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30" name="Straight Connector 29">
                  <a:extLst>
                    <a:ext uri="{FF2B5EF4-FFF2-40B4-BE49-F238E27FC236}">
                      <a16:creationId xmlns:a16="http://schemas.microsoft.com/office/drawing/2014/main" id="{A71E8FB0-5DA2-4FA4-B953-9DB87171E160}"/>
                    </a:ext>
                  </a:extLst>
                </p:cNvPr>
                <p:cNvCxnSpPr>
                  <a:cxnSpLocks/>
                </p:cNvCxnSpPr>
                <p:nvPr/>
              </p:nvCxnSpPr>
              <p:spPr>
                <a:xfrm rot="18900000">
                  <a:off x="10330653" y="627475"/>
                  <a:ext cx="43317" cy="43317"/>
                </a:xfrm>
                <a:prstGeom prst="line">
                  <a:avLst/>
                </a:prstGeom>
                <a:noFill/>
                <a:ln w="1905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grpSp>
          <p:sp>
            <p:nvSpPr>
              <p:cNvPr id="23" name="Oval 22">
                <a:hlinkClick r:id="" action="ppaction://noaction"/>
                <a:extLst>
                  <a:ext uri="{FF2B5EF4-FFF2-40B4-BE49-F238E27FC236}">
                    <a16:creationId xmlns:a16="http://schemas.microsoft.com/office/drawing/2014/main" id="{3BA9B0A4-BDA4-45C4-85B0-6065EBD75992}"/>
                  </a:ext>
                </a:extLst>
              </p:cNvPr>
              <p:cNvSpPr/>
              <p:nvPr userDrawn="1"/>
            </p:nvSpPr>
            <p:spPr bwMode="auto">
              <a:xfrm>
                <a:off x="10151852" y="440684"/>
                <a:ext cx="336826" cy="336826"/>
              </a:xfrm>
              <a:prstGeom prst="ellipse">
                <a:avLst/>
              </a:pr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kern="0" err="1">
                  <a:solidFill>
                    <a:srgbClr val="FFFFFF"/>
                  </a:solidFill>
                  <a:latin typeface="Segoe UI Semilight"/>
                </a:endParaRPr>
              </a:p>
            </p:txBody>
          </p:sp>
        </p:grpSp>
      </p:grpSp>
      <p:graphicFrame>
        <p:nvGraphicFramePr>
          <p:cNvPr id="42" name="Table 41">
            <a:extLst>
              <a:ext uri="{FF2B5EF4-FFF2-40B4-BE49-F238E27FC236}">
                <a16:creationId xmlns:a16="http://schemas.microsoft.com/office/drawing/2014/main" id="{D6F722E6-9957-4E55-B466-2E501226B1F6}"/>
              </a:ext>
            </a:extLst>
          </p:cNvPr>
          <p:cNvGraphicFramePr>
            <a:graphicFrameLocks noGrp="1"/>
          </p:cNvGraphicFramePr>
          <p:nvPr/>
        </p:nvGraphicFramePr>
        <p:xfrm>
          <a:off x="5575263" y="2914757"/>
          <a:ext cx="6057996" cy="233118"/>
        </p:xfrm>
        <a:graphic>
          <a:graphicData uri="http://schemas.openxmlformats.org/drawingml/2006/table">
            <a:tbl>
              <a:tblPr firstRow="1" firstCol="1" bandRow="1"/>
              <a:tblGrid>
                <a:gridCol w="2019044">
                  <a:extLst>
                    <a:ext uri="{9D8B030D-6E8A-4147-A177-3AD203B41FA5}">
                      <a16:colId xmlns:a16="http://schemas.microsoft.com/office/drawing/2014/main" val="115799787"/>
                    </a:ext>
                  </a:extLst>
                </a:gridCol>
                <a:gridCol w="2019908">
                  <a:extLst>
                    <a:ext uri="{9D8B030D-6E8A-4147-A177-3AD203B41FA5}">
                      <a16:colId xmlns:a16="http://schemas.microsoft.com/office/drawing/2014/main" val="4261794990"/>
                    </a:ext>
                  </a:extLst>
                </a:gridCol>
                <a:gridCol w="2019044">
                  <a:extLst>
                    <a:ext uri="{9D8B030D-6E8A-4147-A177-3AD203B41FA5}">
                      <a16:colId xmlns:a16="http://schemas.microsoft.com/office/drawing/2014/main" val="1840559699"/>
                    </a:ext>
                  </a:extLst>
                </a:gridCol>
              </a:tblGrid>
              <a:tr h="233118">
                <a:tc>
                  <a:txBody>
                    <a:bodyPr/>
                    <a:lstStyle/>
                    <a:p>
                      <a:pPr marL="0" marR="0" algn="ctr">
                        <a:lnSpc>
                          <a:spcPct val="105000"/>
                        </a:lnSpc>
                        <a:spcBef>
                          <a:spcPts val="0"/>
                        </a:spcBef>
                        <a:spcAft>
                          <a:spcPts val="800"/>
                        </a:spcAft>
                      </a:pPr>
                      <a:r>
                        <a:rPr lang="en-US" sz="1200" dirty="0">
                          <a:solidFill>
                            <a:srgbClr val="FFFFFF"/>
                          </a:solidFill>
                          <a:effectLst/>
                          <a:latin typeface="Calibri Light" panose="020F0302020204030204" pitchFamily="34" charset="0"/>
                          <a:ea typeface="Calibri" panose="020F0502020204030204" pitchFamily="34" charset="0"/>
                          <a:cs typeface="Times New Roman" panose="02020603050405020304" pitchFamily="18" charset="0"/>
                        </a:rPr>
                        <a:t>Now available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9935" marR="69935" marT="0" marB="0" anchor="ctr">
                    <a:lnL>
                      <a:noFill/>
                    </a:lnL>
                    <a:lnR>
                      <a:noFill/>
                    </a:lnR>
                    <a:lnT>
                      <a:noFill/>
                    </a:lnT>
                    <a:lnB>
                      <a:noFill/>
                    </a:lnB>
                    <a:solidFill>
                      <a:schemeClr val="accent1"/>
                    </a:solidFill>
                  </a:tcPr>
                </a:tc>
                <a:tc>
                  <a:txBody>
                    <a:bodyPr/>
                    <a:lstStyle/>
                    <a:p>
                      <a:pPr marL="0" marR="0" algn="ctr">
                        <a:lnSpc>
                          <a:spcPct val="105000"/>
                        </a:lnSpc>
                        <a:spcBef>
                          <a:spcPts val="0"/>
                        </a:spcBef>
                        <a:spcAft>
                          <a:spcPts val="800"/>
                        </a:spcAft>
                      </a:pPr>
                      <a:r>
                        <a:rPr lang="en-US" sz="1100" dirty="0">
                          <a:solidFill>
                            <a:schemeClr val="tx1"/>
                          </a:solidFill>
                          <a:effectLst/>
                          <a:latin typeface="Calibri Light" panose="020F0302020204030204" pitchFamily="34" charset="0"/>
                          <a:ea typeface="Calibri" panose="020F0502020204030204" pitchFamily="34" charset="0"/>
                          <a:cs typeface="Times New Roman" panose="02020603050405020304" pitchFamily="18" charset="0"/>
                        </a:rPr>
                        <a:t>Azure Stack Hub</a:t>
                      </a:r>
                      <a:endParaRPr lang="en-US"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9935" marR="69935" marT="0" marB="0" anchor="ctr">
                    <a:lnL>
                      <a:noFill/>
                    </a:lnL>
                    <a:lnR>
                      <a:noFill/>
                    </a:lnR>
                    <a:lnT>
                      <a:noFill/>
                    </a:lnT>
                    <a:lnB>
                      <a:noFill/>
                    </a:lnB>
                    <a:solidFill>
                      <a:srgbClr val="E7E6E6"/>
                    </a:solidFill>
                  </a:tcPr>
                </a:tc>
                <a:tc>
                  <a:txBody>
                    <a:bodyPr/>
                    <a:lstStyle/>
                    <a:p>
                      <a:pPr marL="0" marR="0" algn="ctr">
                        <a:lnSpc>
                          <a:spcPct val="105000"/>
                        </a:lnSpc>
                        <a:spcBef>
                          <a:spcPts val="0"/>
                        </a:spcBef>
                        <a:spcAft>
                          <a:spcPts val="800"/>
                        </a:spcAft>
                      </a:pPr>
                      <a:endParaRPr lang="en-US"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9935" marR="69935" marT="0" marB="0" anchor="ctr">
                    <a:lnL>
                      <a:noFill/>
                    </a:lnL>
                    <a:lnR>
                      <a:noFill/>
                    </a:lnR>
                    <a:lnT>
                      <a:noFill/>
                    </a:lnT>
                    <a:lnB>
                      <a:noFill/>
                    </a:lnB>
                    <a:solidFill>
                      <a:srgbClr val="E7E6E6"/>
                    </a:solidFill>
                  </a:tcPr>
                </a:tc>
                <a:extLst>
                  <a:ext uri="{0D108BD9-81ED-4DB2-BD59-A6C34878D82A}">
                    <a16:rowId xmlns:a16="http://schemas.microsoft.com/office/drawing/2014/main" val="892944727"/>
                  </a:ext>
                </a:extLst>
              </a:tr>
            </a:tbl>
          </a:graphicData>
        </a:graphic>
      </p:graphicFrame>
      <p:graphicFrame>
        <p:nvGraphicFramePr>
          <p:cNvPr id="43" name="Table 42">
            <a:extLst>
              <a:ext uri="{FF2B5EF4-FFF2-40B4-BE49-F238E27FC236}">
                <a16:creationId xmlns:a16="http://schemas.microsoft.com/office/drawing/2014/main" id="{892126F6-5EBE-4BE9-8E4B-1F290E40006C}"/>
              </a:ext>
            </a:extLst>
          </p:cNvPr>
          <p:cNvGraphicFramePr>
            <a:graphicFrameLocks noGrp="1"/>
          </p:cNvGraphicFramePr>
          <p:nvPr/>
        </p:nvGraphicFramePr>
        <p:xfrm>
          <a:off x="5567425" y="743853"/>
          <a:ext cx="6057999" cy="233118"/>
        </p:xfrm>
        <a:graphic>
          <a:graphicData uri="http://schemas.openxmlformats.org/drawingml/2006/table">
            <a:tbl>
              <a:tblPr firstRow="1" firstCol="1" bandRow="1"/>
              <a:tblGrid>
                <a:gridCol w="2018757">
                  <a:extLst>
                    <a:ext uri="{9D8B030D-6E8A-4147-A177-3AD203B41FA5}">
                      <a16:colId xmlns:a16="http://schemas.microsoft.com/office/drawing/2014/main" val="2237866779"/>
                    </a:ext>
                  </a:extLst>
                </a:gridCol>
                <a:gridCol w="2019621">
                  <a:extLst>
                    <a:ext uri="{9D8B030D-6E8A-4147-A177-3AD203B41FA5}">
                      <a16:colId xmlns:a16="http://schemas.microsoft.com/office/drawing/2014/main" val="763565185"/>
                    </a:ext>
                  </a:extLst>
                </a:gridCol>
                <a:gridCol w="2019621">
                  <a:extLst>
                    <a:ext uri="{9D8B030D-6E8A-4147-A177-3AD203B41FA5}">
                      <a16:colId xmlns:a16="http://schemas.microsoft.com/office/drawing/2014/main" val="1859126738"/>
                    </a:ext>
                  </a:extLst>
                </a:gridCol>
              </a:tblGrid>
              <a:tr h="233118">
                <a:tc>
                  <a:txBody>
                    <a:bodyPr/>
                    <a:lstStyle/>
                    <a:p>
                      <a:pPr marL="0" marR="0" algn="ctr">
                        <a:lnSpc>
                          <a:spcPct val="105000"/>
                        </a:lnSpc>
                        <a:spcBef>
                          <a:spcPts val="0"/>
                        </a:spcBef>
                        <a:spcAft>
                          <a:spcPts val="800"/>
                        </a:spcAft>
                      </a:pPr>
                      <a:r>
                        <a:rPr lang="en-US" sz="1100" dirty="0">
                          <a:solidFill>
                            <a:srgbClr val="FFFFFF"/>
                          </a:solidFill>
                          <a:effectLst/>
                          <a:latin typeface="Calibri Light" panose="020F0302020204030204" pitchFamily="34" charset="0"/>
                          <a:ea typeface="Calibri" panose="020F0502020204030204" pitchFamily="34" charset="0"/>
                          <a:cs typeface="Times New Roman" panose="02020603050405020304" pitchFamily="18" charset="0"/>
                        </a:rPr>
                        <a:t>In Development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9935" marR="69935" marT="0" marB="0" anchor="ctr">
                    <a:lnL>
                      <a:noFill/>
                    </a:lnL>
                    <a:lnR>
                      <a:noFill/>
                    </a:lnR>
                    <a:lnT>
                      <a:noFill/>
                    </a:lnT>
                    <a:lnB>
                      <a:noFill/>
                    </a:lnB>
                    <a:solidFill>
                      <a:schemeClr val="tx2"/>
                    </a:solidFill>
                  </a:tcPr>
                </a:tc>
                <a:tc>
                  <a:txBody>
                    <a:bodyPr/>
                    <a:lstStyle/>
                    <a:p>
                      <a:pPr marL="0" marR="0" algn="ctr">
                        <a:lnSpc>
                          <a:spcPct val="105000"/>
                        </a:lnSpc>
                        <a:spcBef>
                          <a:spcPts val="0"/>
                        </a:spcBef>
                        <a:spcAft>
                          <a:spcPts val="800"/>
                        </a:spcAft>
                      </a:pPr>
                      <a:r>
                        <a:rPr lang="en-US" sz="1100" dirty="0">
                          <a:effectLst/>
                          <a:latin typeface="Calibri Light" panose="020F0302020204030204" pitchFamily="34" charset="0"/>
                          <a:ea typeface="Calibri" panose="020F0502020204030204" pitchFamily="34" charset="0"/>
                          <a:cs typeface="Times New Roman" panose="02020603050405020304" pitchFamily="18" charset="0"/>
                        </a:rPr>
                        <a:t>Azure Stack Hub</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9935" marR="69935" marT="0" marB="0" anchor="ctr">
                    <a:lnL>
                      <a:noFill/>
                    </a:lnL>
                    <a:lnR>
                      <a:noFill/>
                    </a:lnR>
                    <a:lnT>
                      <a:noFill/>
                    </a:lnT>
                    <a:lnB>
                      <a:noFill/>
                    </a:lnB>
                    <a:solidFill>
                      <a:srgbClr val="E7E6E6"/>
                    </a:solidFill>
                  </a:tcPr>
                </a:tc>
                <a:tc>
                  <a:txBody>
                    <a:bodyPr/>
                    <a:lstStyle/>
                    <a:p>
                      <a:pPr marL="0" marR="0" algn="ctr">
                        <a:lnSpc>
                          <a:spcPct val="105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9935" marR="69935" marT="0" marB="0" anchor="ctr">
                    <a:lnL>
                      <a:noFill/>
                    </a:lnL>
                    <a:lnR>
                      <a:noFill/>
                    </a:lnR>
                    <a:lnT>
                      <a:noFill/>
                    </a:lnT>
                    <a:lnB>
                      <a:noFill/>
                    </a:lnB>
                    <a:solidFill>
                      <a:srgbClr val="E7E6E6"/>
                    </a:solidFill>
                  </a:tcPr>
                </a:tc>
                <a:extLst>
                  <a:ext uri="{0D108BD9-81ED-4DB2-BD59-A6C34878D82A}">
                    <a16:rowId xmlns:a16="http://schemas.microsoft.com/office/drawing/2014/main" val="488540941"/>
                  </a:ext>
                </a:extLst>
              </a:tr>
            </a:tbl>
          </a:graphicData>
        </a:graphic>
      </p:graphicFrame>
      <p:graphicFrame>
        <p:nvGraphicFramePr>
          <p:cNvPr id="44" name="Table 43">
            <a:extLst>
              <a:ext uri="{FF2B5EF4-FFF2-40B4-BE49-F238E27FC236}">
                <a16:creationId xmlns:a16="http://schemas.microsoft.com/office/drawing/2014/main" id="{38FB0C43-5867-4893-95B7-AE875C0F8CAD}"/>
              </a:ext>
            </a:extLst>
          </p:cNvPr>
          <p:cNvGraphicFramePr>
            <a:graphicFrameLocks noGrp="1"/>
          </p:cNvGraphicFramePr>
          <p:nvPr/>
        </p:nvGraphicFramePr>
        <p:xfrm>
          <a:off x="5575262" y="3171346"/>
          <a:ext cx="6057998" cy="935480"/>
        </p:xfrm>
        <a:graphic>
          <a:graphicData uri="http://schemas.openxmlformats.org/drawingml/2006/table">
            <a:tbl>
              <a:tblPr firstRow="1" bandRow="1">
                <a:tableStyleId>{D7AC3CCA-C797-4891-BE02-D94E43425B78}</a:tableStyleId>
              </a:tblPr>
              <a:tblGrid>
                <a:gridCol w="6057998">
                  <a:extLst>
                    <a:ext uri="{9D8B030D-6E8A-4147-A177-3AD203B41FA5}">
                      <a16:colId xmlns:a16="http://schemas.microsoft.com/office/drawing/2014/main" val="502550536"/>
                    </a:ext>
                  </a:extLst>
                </a:gridCol>
              </a:tblGrid>
              <a:tr h="287998">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0">
                          <a:latin typeface="Segoe UI Semilight" panose="020B0402040204020203" pitchFamily="34" charset="0"/>
                          <a:ea typeface="Calibri" panose="020F0502020204030204" pitchFamily="34" charset="0"/>
                          <a:cs typeface="Segoe UI Semilight" panose="020B0402040204020203" pitchFamily="34" charset="0"/>
                        </a:rPr>
                        <a:t>Service Fabric on Windows Server and Linux</a:t>
                      </a:r>
                      <a:endParaRPr lang="en-US" sz="1200" b="0">
                        <a:latin typeface="Segoe UI Semilight" panose="020B0402040204020203" pitchFamily="34" charset="0"/>
                        <a:cs typeface="Segoe UI Semilight" panose="020B0402040204020203" pitchFamily="34" charset="0"/>
                      </a:endParaRPr>
                    </a:p>
                  </a:txBody>
                  <a:tcPr marL="93260" marR="93260" marT="46630" marB="46630" anchor="ctr"/>
                </a:tc>
                <a:extLst>
                  <a:ext uri="{0D108BD9-81ED-4DB2-BD59-A6C34878D82A}">
                    <a16:rowId xmlns:a16="http://schemas.microsoft.com/office/drawing/2014/main" val="3770569332"/>
                  </a:ext>
                </a:extLst>
              </a:tr>
              <a:tr h="323741">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0">
                          <a:latin typeface="Segoe UI Semilight" panose="020B0402040204020203" pitchFamily="34" charset="0"/>
                          <a:ea typeface="Calibri" panose="020F0502020204030204" pitchFamily="34" charset="0"/>
                          <a:cs typeface="Segoe UI Semilight" panose="020B0402040204020203" pitchFamily="34" charset="0"/>
                        </a:rPr>
                        <a:t>Support for Containers on Windows Server and Linux</a:t>
                      </a:r>
                      <a:endParaRPr lang="en-US" sz="1200" b="0">
                        <a:latin typeface="Segoe UI Semilight" panose="020B0402040204020203" pitchFamily="34" charset="0"/>
                        <a:cs typeface="Segoe UI Semilight" panose="020B0402040204020203" pitchFamily="34" charset="0"/>
                      </a:endParaRPr>
                    </a:p>
                  </a:txBody>
                  <a:tcPr marL="93260" marR="93260" marT="46630" marB="46630" anchor="ctr">
                    <a:solidFill>
                      <a:schemeClr val="tx1">
                        <a:lumMod val="20000"/>
                        <a:lumOff val="80000"/>
                      </a:schemeClr>
                    </a:solidFill>
                  </a:tcPr>
                </a:tc>
                <a:extLst>
                  <a:ext uri="{0D108BD9-81ED-4DB2-BD59-A6C34878D82A}">
                    <a16:rowId xmlns:a16="http://schemas.microsoft.com/office/drawing/2014/main" val="2042749491"/>
                  </a:ext>
                </a:extLst>
              </a:tr>
              <a:tr h="323741">
                <a:tc>
                  <a:txBody>
                    <a:bodyPr/>
                    <a:lstStyle/>
                    <a:p>
                      <a:pPr defTabSz="914225"/>
                      <a:r>
                        <a:rPr lang="en-US" sz="1200" b="0" dirty="0">
                          <a:latin typeface="Segoe UI Semilight" panose="020B0402040204020203" pitchFamily="34" charset="0"/>
                          <a:ea typeface="Calibri" panose="020F0502020204030204" pitchFamily="34" charset="0"/>
                          <a:cs typeface="Segoe UI Semilight" panose="020B0402040204020203" pitchFamily="34" charset="0"/>
                        </a:rPr>
                        <a:t>Azure Storage API version 2017-04-17 </a:t>
                      </a:r>
                      <a:endParaRPr lang="en-US" sz="1200" b="0" dirty="0">
                        <a:latin typeface="Segoe UI Semilight" panose="020B0402040204020203" pitchFamily="34" charset="0"/>
                        <a:cs typeface="Segoe UI Semilight" panose="020B0402040204020203" pitchFamily="34" charset="0"/>
                      </a:endParaRPr>
                    </a:p>
                  </a:txBody>
                  <a:tcPr marL="93260" marR="93260" marT="46630" marB="46630" anchor="ctr"/>
                </a:tc>
                <a:extLst>
                  <a:ext uri="{0D108BD9-81ED-4DB2-BD59-A6C34878D82A}">
                    <a16:rowId xmlns:a16="http://schemas.microsoft.com/office/drawing/2014/main" val="4023067027"/>
                  </a:ext>
                </a:extLst>
              </a:tr>
            </a:tbl>
          </a:graphicData>
        </a:graphic>
      </p:graphicFrame>
      <p:graphicFrame>
        <p:nvGraphicFramePr>
          <p:cNvPr id="45" name="Table 44">
            <a:extLst>
              <a:ext uri="{FF2B5EF4-FFF2-40B4-BE49-F238E27FC236}">
                <a16:creationId xmlns:a16="http://schemas.microsoft.com/office/drawing/2014/main" id="{DD9ACCA9-BB5D-41BC-96FD-5AD1BA019318}"/>
              </a:ext>
            </a:extLst>
          </p:cNvPr>
          <p:cNvGraphicFramePr>
            <a:graphicFrameLocks noGrp="1"/>
          </p:cNvGraphicFramePr>
          <p:nvPr/>
        </p:nvGraphicFramePr>
        <p:xfrm>
          <a:off x="5567425" y="973671"/>
          <a:ext cx="6057999" cy="1458407"/>
        </p:xfrm>
        <a:graphic>
          <a:graphicData uri="http://schemas.openxmlformats.org/drawingml/2006/table">
            <a:tbl>
              <a:tblPr firstRow="1" bandRow="1">
                <a:tableStyleId>{D7AC3CCA-C797-4891-BE02-D94E43425B78}</a:tableStyleId>
              </a:tblPr>
              <a:tblGrid>
                <a:gridCol w="6057999">
                  <a:extLst>
                    <a:ext uri="{9D8B030D-6E8A-4147-A177-3AD203B41FA5}">
                      <a16:colId xmlns:a16="http://schemas.microsoft.com/office/drawing/2014/main" val="502550536"/>
                    </a:ext>
                  </a:extLst>
                </a:gridCol>
              </a:tblGrid>
              <a:tr h="323741">
                <a:tc>
                  <a:txBody>
                    <a:bodyPr/>
                    <a:lstStyle/>
                    <a:p>
                      <a:pPr defTabSz="914225"/>
                      <a:r>
                        <a:rPr lang="en-US" sz="1200" b="0" dirty="0">
                          <a:latin typeface="Segoe UI Semilight" panose="020B0402040204020203" pitchFamily="34" charset="0"/>
                          <a:ea typeface="Calibri" panose="020F0502020204030204" pitchFamily="34" charset="0"/>
                          <a:cs typeface="Segoe UI Semilight" panose="020B0402040204020203" pitchFamily="34" charset="0"/>
                        </a:rPr>
                        <a:t>Azure Container Service (AKS) on Azure Stack Hub</a:t>
                      </a:r>
                    </a:p>
                  </a:txBody>
                  <a:tcPr marL="93260" marR="93260" marT="46630" marB="46630" anchor="ctr"/>
                </a:tc>
                <a:extLst>
                  <a:ext uri="{0D108BD9-81ED-4DB2-BD59-A6C34878D82A}">
                    <a16:rowId xmlns:a16="http://schemas.microsoft.com/office/drawing/2014/main" val="4023067027"/>
                  </a:ext>
                </a:extLst>
              </a:tr>
              <a:tr h="378222">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0" dirty="0">
                          <a:latin typeface="Segoe UI Semilight" panose="020B0402040204020203" pitchFamily="34" charset="0"/>
                          <a:ea typeface="Calibri" panose="020F0502020204030204" pitchFamily="34" charset="0"/>
                          <a:cs typeface="Segoe UI Semilight" panose="020B0402040204020203" pitchFamily="34" charset="0"/>
                        </a:rPr>
                        <a:t>Managed Disks in Azure Stack Hub</a:t>
                      </a:r>
                    </a:p>
                  </a:txBody>
                  <a:tcPr marL="93260" marR="93260" marT="46630" marB="46630" anchor="ctr"/>
                </a:tc>
                <a:extLst>
                  <a:ext uri="{0D108BD9-81ED-4DB2-BD59-A6C34878D82A}">
                    <a16:rowId xmlns:a16="http://schemas.microsoft.com/office/drawing/2014/main" val="2527665557"/>
                  </a:ext>
                </a:extLst>
              </a:tr>
              <a:tr h="378222">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0">
                          <a:latin typeface="Segoe UI Semilight" panose="020B0402040204020203" pitchFamily="34" charset="0"/>
                          <a:cs typeface="Segoe UI Semilight" panose="020B0402040204020203" pitchFamily="34" charset="0"/>
                        </a:rPr>
                        <a:t>Expanded support for VPN Gateway interoperability</a:t>
                      </a:r>
                    </a:p>
                  </a:txBody>
                  <a:tcPr marL="93260" marR="93260" marT="46630" marB="46630" anchor="ctr"/>
                </a:tc>
                <a:extLst>
                  <a:ext uri="{0D108BD9-81ED-4DB2-BD59-A6C34878D82A}">
                    <a16:rowId xmlns:a16="http://schemas.microsoft.com/office/drawing/2014/main" val="1361755466"/>
                  </a:ext>
                </a:extLst>
              </a:tr>
              <a:tr h="378222">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1" dirty="0">
                          <a:latin typeface="Segoe UI Semilight" panose="020B0402040204020203" pitchFamily="34" charset="0"/>
                          <a:cs typeface="Segoe UI Semilight" panose="020B0402040204020203" pitchFamily="34" charset="0"/>
                        </a:rPr>
                        <a:t>IoT Hub</a:t>
                      </a:r>
                    </a:p>
                  </a:txBody>
                  <a:tcPr marL="93260" marR="93260" marT="46630" marB="46630" anchor="ctr">
                    <a:solidFill>
                      <a:schemeClr val="tx1">
                        <a:lumMod val="20000"/>
                        <a:lumOff val="80000"/>
                      </a:schemeClr>
                    </a:solidFill>
                  </a:tcPr>
                </a:tc>
                <a:extLst>
                  <a:ext uri="{0D108BD9-81ED-4DB2-BD59-A6C34878D82A}">
                    <a16:rowId xmlns:a16="http://schemas.microsoft.com/office/drawing/2014/main" val="710846850"/>
                  </a:ext>
                </a:extLst>
              </a:tr>
            </a:tbl>
          </a:graphicData>
        </a:graphic>
      </p:graphicFrame>
      <p:graphicFrame>
        <p:nvGraphicFramePr>
          <p:cNvPr id="46" name="Table 45">
            <a:extLst>
              <a:ext uri="{FF2B5EF4-FFF2-40B4-BE49-F238E27FC236}">
                <a16:creationId xmlns:a16="http://schemas.microsoft.com/office/drawing/2014/main" id="{AF269117-84DE-44D5-9C55-B785CFCA810A}"/>
              </a:ext>
            </a:extLst>
          </p:cNvPr>
          <p:cNvGraphicFramePr>
            <a:graphicFrameLocks noGrp="1"/>
          </p:cNvGraphicFramePr>
          <p:nvPr/>
        </p:nvGraphicFramePr>
        <p:xfrm>
          <a:off x="5575262" y="5164325"/>
          <a:ext cx="6057999" cy="756444"/>
        </p:xfrm>
        <a:graphic>
          <a:graphicData uri="http://schemas.openxmlformats.org/drawingml/2006/table">
            <a:tbl>
              <a:tblPr firstRow="1" bandRow="1">
                <a:tableStyleId>{D7AC3CCA-C797-4891-BE02-D94E43425B78}</a:tableStyleId>
              </a:tblPr>
              <a:tblGrid>
                <a:gridCol w="6057999">
                  <a:extLst>
                    <a:ext uri="{9D8B030D-6E8A-4147-A177-3AD203B41FA5}">
                      <a16:colId xmlns:a16="http://schemas.microsoft.com/office/drawing/2014/main" val="3537941271"/>
                    </a:ext>
                  </a:extLst>
                </a:gridCol>
              </a:tblGrid>
              <a:tr h="378222">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0">
                          <a:latin typeface="Segoe UI Semilight" panose="020B0402040204020203" pitchFamily="34" charset="0"/>
                          <a:ea typeface="Calibri" panose="020F0502020204030204" pitchFamily="34" charset="0"/>
                          <a:cs typeface="Segoe UI Semilight" panose="020B0402040204020203" pitchFamily="34" charset="0"/>
                        </a:rPr>
                        <a:t>Support for templated Kubernetes deployments</a:t>
                      </a:r>
                      <a:endParaRPr lang="en-US" sz="1200" b="0">
                        <a:latin typeface="Segoe UI Semilight" panose="020B0402040204020203" pitchFamily="34" charset="0"/>
                        <a:cs typeface="Segoe UI Semilight" panose="020B0402040204020203" pitchFamily="34" charset="0"/>
                      </a:endParaRPr>
                    </a:p>
                  </a:txBody>
                  <a:tcPr marL="93260" marR="93260" marT="46630" marB="46630" anchor="ctr"/>
                </a:tc>
                <a:extLst>
                  <a:ext uri="{0D108BD9-81ED-4DB2-BD59-A6C34878D82A}">
                    <a16:rowId xmlns:a16="http://schemas.microsoft.com/office/drawing/2014/main" val="3139486322"/>
                  </a:ext>
                </a:extLst>
              </a:tr>
              <a:tr h="378222">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0" dirty="0">
                          <a:latin typeface="Segoe UI Semilight" panose="020B0402040204020203" pitchFamily="34" charset="0"/>
                          <a:cs typeface="Segoe UI Semilight" panose="020B0402040204020203" pitchFamily="34" charset="0"/>
                        </a:rPr>
                        <a:t>Support for templated Service Fabric cluster deployments</a:t>
                      </a:r>
                    </a:p>
                  </a:txBody>
                  <a:tcPr marL="93260" marR="93260" marT="46630" marB="46630" anchor="ctr">
                    <a:solidFill>
                      <a:schemeClr val="tx1">
                        <a:lumMod val="20000"/>
                        <a:lumOff val="80000"/>
                      </a:schemeClr>
                    </a:solidFill>
                  </a:tcPr>
                </a:tc>
                <a:extLst>
                  <a:ext uri="{0D108BD9-81ED-4DB2-BD59-A6C34878D82A}">
                    <a16:rowId xmlns:a16="http://schemas.microsoft.com/office/drawing/2014/main" val="1397353783"/>
                  </a:ext>
                </a:extLst>
              </a:tr>
            </a:tbl>
          </a:graphicData>
        </a:graphic>
      </p:graphicFrame>
      <p:graphicFrame>
        <p:nvGraphicFramePr>
          <p:cNvPr id="47" name="Table 46">
            <a:extLst>
              <a:ext uri="{FF2B5EF4-FFF2-40B4-BE49-F238E27FC236}">
                <a16:creationId xmlns:a16="http://schemas.microsoft.com/office/drawing/2014/main" id="{758544A4-64A8-42E8-A5CF-FDBACAFF4A5E}"/>
              </a:ext>
            </a:extLst>
          </p:cNvPr>
          <p:cNvGraphicFramePr>
            <a:graphicFrameLocks noGrp="1"/>
          </p:cNvGraphicFramePr>
          <p:nvPr/>
        </p:nvGraphicFramePr>
        <p:xfrm>
          <a:off x="5575264" y="4933556"/>
          <a:ext cx="6057996" cy="233118"/>
        </p:xfrm>
        <a:graphic>
          <a:graphicData uri="http://schemas.openxmlformats.org/drawingml/2006/table">
            <a:tbl>
              <a:tblPr firstRow="1" firstCol="1" bandRow="1"/>
              <a:tblGrid>
                <a:gridCol w="2019044">
                  <a:extLst>
                    <a:ext uri="{9D8B030D-6E8A-4147-A177-3AD203B41FA5}">
                      <a16:colId xmlns:a16="http://schemas.microsoft.com/office/drawing/2014/main" val="115799787"/>
                    </a:ext>
                  </a:extLst>
                </a:gridCol>
                <a:gridCol w="2019908">
                  <a:extLst>
                    <a:ext uri="{9D8B030D-6E8A-4147-A177-3AD203B41FA5}">
                      <a16:colId xmlns:a16="http://schemas.microsoft.com/office/drawing/2014/main" val="4261794990"/>
                    </a:ext>
                  </a:extLst>
                </a:gridCol>
                <a:gridCol w="2019044">
                  <a:extLst>
                    <a:ext uri="{9D8B030D-6E8A-4147-A177-3AD203B41FA5}">
                      <a16:colId xmlns:a16="http://schemas.microsoft.com/office/drawing/2014/main" val="1840559699"/>
                    </a:ext>
                  </a:extLst>
                </a:gridCol>
              </a:tblGrid>
              <a:tr h="233118">
                <a:tc>
                  <a:txBody>
                    <a:bodyPr/>
                    <a:lstStyle/>
                    <a:p>
                      <a:pPr marL="0" marR="0" algn="ctr">
                        <a:lnSpc>
                          <a:spcPct val="105000"/>
                        </a:lnSpc>
                        <a:spcBef>
                          <a:spcPts val="0"/>
                        </a:spcBef>
                        <a:spcAft>
                          <a:spcPts val="800"/>
                        </a:spcAft>
                      </a:pPr>
                      <a:r>
                        <a:rPr lang="en-US" sz="1200" dirty="0">
                          <a:solidFill>
                            <a:srgbClr val="FFFFFF"/>
                          </a:solidFill>
                          <a:effectLst/>
                          <a:latin typeface="Calibri Light" panose="020F0302020204030204" pitchFamily="34" charset="0"/>
                          <a:ea typeface="Calibri" panose="020F0502020204030204" pitchFamily="34" charset="0"/>
                          <a:cs typeface="Times New Roman" panose="02020603050405020304" pitchFamily="18" charset="0"/>
                        </a:rPr>
                        <a:t>Now In Preview</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9935" marR="69935" marT="0" marB="0" anchor="ctr">
                    <a:lnL>
                      <a:noFill/>
                    </a:lnL>
                    <a:lnR>
                      <a:noFill/>
                    </a:lnR>
                    <a:lnT>
                      <a:noFill/>
                    </a:lnT>
                    <a:lnB>
                      <a:noFill/>
                    </a:lnB>
                    <a:solidFill>
                      <a:schemeClr val="accent1"/>
                    </a:solidFill>
                  </a:tcPr>
                </a:tc>
                <a:tc>
                  <a:txBody>
                    <a:bodyPr/>
                    <a:lstStyle/>
                    <a:p>
                      <a:pPr marL="0" marR="0" algn="ctr">
                        <a:lnSpc>
                          <a:spcPct val="105000"/>
                        </a:lnSpc>
                        <a:spcBef>
                          <a:spcPts val="0"/>
                        </a:spcBef>
                        <a:spcAft>
                          <a:spcPts val="800"/>
                        </a:spcAft>
                      </a:pPr>
                      <a:r>
                        <a:rPr lang="en-US" sz="1100" dirty="0">
                          <a:solidFill>
                            <a:schemeClr val="tx1"/>
                          </a:solidFill>
                          <a:effectLst/>
                          <a:latin typeface="Calibri Light" panose="020F0302020204030204" pitchFamily="34" charset="0"/>
                          <a:ea typeface="Calibri" panose="020F0502020204030204" pitchFamily="34" charset="0"/>
                          <a:cs typeface="Times New Roman" panose="02020603050405020304" pitchFamily="18" charset="0"/>
                        </a:rPr>
                        <a:t>Azure Stack Hub</a:t>
                      </a:r>
                      <a:endParaRPr lang="en-US"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9935" marR="69935" marT="0" marB="0" anchor="ctr">
                    <a:lnL>
                      <a:noFill/>
                    </a:lnL>
                    <a:lnR>
                      <a:noFill/>
                    </a:lnR>
                    <a:lnT>
                      <a:noFill/>
                    </a:lnT>
                    <a:lnB>
                      <a:noFill/>
                    </a:lnB>
                    <a:solidFill>
                      <a:srgbClr val="E7E6E6"/>
                    </a:solidFill>
                  </a:tcPr>
                </a:tc>
                <a:tc>
                  <a:txBody>
                    <a:bodyPr/>
                    <a:lstStyle/>
                    <a:p>
                      <a:pPr marL="0" marR="0" algn="ctr">
                        <a:lnSpc>
                          <a:spcPct val="105000"/>
                        </a:lnSpc>
                        <a:spcBef>
                          <a:spcPts val="0"/>
                        </a:spcBef>
                        <a:spcAft>
                          <a:spcPts val="800"/>
                        </a:spcAft>
                      </a:pPr>
                      <a:endParaRPr lang="en-US"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9935" marR="69935" marT="0" marB="0" anchor="ctr">
                    <a:lnL>
                      <a:noFill/>
                    </a:lnL>
                    <a:lnR>
                      <a:noFill/>
                    </a:lnR>
                    <a:lnT>
                      <a:noFill/>
                    </a:lnT>
                    <a:lnB>
                      <a:noFill/>
                    </a:lnB>
                    <a:solidFill>
                      <a:srgbClr val="E7E6E6"/>
                    </a:solidFill>
                  </a:tcPr>
                </a:tc>
                <a:extLst>
                  <a:ext uri="{0D108BD9-81ED-4DB2-BD59-A6C34878D82A}">
                    <a16:rowId xmlns:a16="http://schemas.microsoft.com/office/drawing/2014/main" val="892944727"/>
                  </a:ext>
                </a:extLst>
              </a:tr>
            </a:tbl>
          </a:graphicData>
        </a:graphic>
      </p:graphicFrame>
      <p:sp>
        <p:nvSpPr>
          <p:cNvPr id="3" name="Rectangle 2">
            <a:extLst>
              <a:ext uri="{FF2B5EF4-FFF2-40B4-BE49-F238E27FC236}">
                <a16:creationId xmlns:a16="http://schemas.microsoft.com/office/drawing/2014/main" id="{021A51E5-BA80-44D0-88C2-1D68F85F0BC8}"/>
              </a:ext>
            </a:extLst>
          </p:cNvPr>
          <p:cNvSpPr/>
          <p:nvPr/>
        </p:nvSpPr>
        <p:spPr>
          <a:xfrm>
            <a:off x="5567384" y="4148194"/>
            <a:ext cx="3292120" cy="280718"/>
          </a:xfrm>
          <a:prstGeom prst="rect">
            <a:avLst/>
          </a:prstGeom>
        </p:spPr>
        <p:txBody>
          <a:bodyPr wrap="none">
            <a:spAutoFit/>
          </a:bodyPr>
          <a:lstStyle/>
          <a:p>
            <a:pPr defTabSz="932563">
              <a:defRPr/>
            </a:pPr>
            <a:r>
              <a:rPr lang="en-US" sz="1224" dirty="0">
                <a:solidFill>
                  <a:srgbClr val="505050"/>
                </a:solidFill>
                <a:latin typeface="Segoe UI Semilight" panose="020B0402040204020203" pitchFamily="34" charset="0"/>
                <a:cs typeface="Segoe UI Semilight" panose="020B0402040204020203" pitchFamily="34" charset="0"/>
              </a:rPr>
              <a:t>Av2 and F VM size families in Azure Stack Hub</a:t>
            </a:r>
          </a:p>
        </p:txBody>
      </p:sp>
    </p:spTree>
    <p:extLst>
      <p:ext uri="{BB962C8B-B14F-4D97-AF65-F5344CB8AC3E}">
        <p14:creationId xmlns:p14="http://schemas.microsoft.com/office/powerpoint/2010/main" val="9505260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par>
                                <p:cTn id="8" presetID="10" presetClass="entr" presetSubtype="0" fill="hold" nodeType="with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500"/>
                                        <p:tgtEl>
                                          <p:spTgt spid="4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7"/>
                                        </p:tgtEl>
                                        <p:attrNameLst>
                                          <p:attrName>style.visibility</p:attrName>
                                        </p:attrNameLst>
                                      </p:cBhvr>
                                      <p:to>
                                        <p:strVal val="visible"/>
                                      </p:to>
                                    </p:set>
                                    <p:animEffect transition="in" filter="fade">
                                      <p:cBhvr>
                                        <p:cTn id="15"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771A03BF-A29E-4632-9D7E-46B4D5616D24}"/>
              </a:ext>
            </a:extLst>
          </p:cNvPr>
          <p:cNvSpPr/>
          <p:nvPr/>
        </p:nvSpPr>
        <p:spPr bwMode="auto">
          <a:xfrm>
            <a:off x="1765" y="-9254"/>
            <a:ext cx="4852150" cy="7003283"/>
          </a:xfrm>
          <a:prstGeom prst="rect">
            <a:avLst/>
          </a:prstGeom>
          <a:solidFill>
            <a:srgbClr val="02214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algn="ctr" defTabSz="931935"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5" name="Rectangle 14">
            <a:extLst>
              <a:ext uri="{FF2B5EF4-FFF2-40B4-BE49-F238E27FC236}">
                <a16:creationId xmlns:a16="http://schemas.microsoft.com/office/drawing/2014/main" id="{C18B9630-BD07-44CF-A69B-169D03C3AA11}"/>
              </a:ext>
            </a:extLst>
          </p:cNvPr>
          <p:cNvSpPr/>
          <p:nvPr/>
        </p:nvSpPr>
        <p:spPr bwMode="auto">
          <a:xfrm>
            <a:off x="1763" y="3545352"/>
            <a:ext cx="4852150" cy="53131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Text Placeholder 2">
            <a:extLst>
              <a:ext uri="{FF2B5EF4-FFF2-40B4-BE49-F238E27FC236}">
                <a16:creationId xmlns:a16="http://schemas.microsoft.com/office/drawing/2014/main" id="{4B9AD7BC-2F2F-4101-B1E3-E6202172A519}"/>
              </a:ext>
            </a:extLst>
          </p:cNvPr>
          <p:cNvSpPr txBox="1">
            <a:spLocks/>
          </p:cNvSpPr>
          <p:nvPr/>
        </p:nvSpPr>
        <p:spPr>
          <a:xfrm>
            <a:off x="338491" y="2046523"/>
            <a:ext cx="3854953" cy="414295"/>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defTabSz="932384" fontAlgn="base">
              <a:buNone/>
              <a:defRPr/>
            </a:pPr>
            <a:r>
              <a:rPr lang="en-US" sz="1632" dirty="0">
                <a:solidFill>
                  <a:srgbClr val="EAEAEA"/>
                </a:solidFill>
                <a:latin typeface="Segoe UI "/>
                <a:cs typeface="Segoe UI Semibold" panose="020B0702040204020203" pitchFamily="34" charset="0"/>
              </a:rPr>
              <a:t>Azure capabilities on Azure Stack Hub  </a:t>
            </a:r>
            <a:endParaRPr lang="en-US" sz="1428" dirty="0">
              <a:solidFill>
                <a:srgbClr val="EAEAEA"/>
              </a:solidFill>
              <a:latin typeface="Segoe UI "/>
              <a:cs typeface="Segoe UI Semibold" panose="020B0702040204020203" pitchFamily="34" charset="0"/>
            </a:endParaRPr>
          </a:p>
          <a:p>
            <a:pPr marL="0" indent="0" defTabSz="932384">
              <a:buNone/>
              <a:defRPr/>
            </a:pPr>
            <a:endParaRPr lang="en-US" sz="1632" dirty="0">
              <a:solidFill>
                <a:srgbClr val="EAEAEA"/>
              </a:solidFill>
              <a:latin typeface="Segoe UI Light"/>
            </a:endParaRPr>
          </a:p>
        </p:txBody>
      </p:sp>
      <p:sp>
        <p:nvSpPr>
          <p:cNvPr id="28" name="Title 4">
            <a:extLst>
              <a:ext uri="{FF2B5EF4-FFF2-40B4-BE49-F238E27FC236}">
                <a16:creationId xmlns:a16="http://schemas.microsoft.com/office/drawing/2014/main" id="{80F391F6-E181-43AE-A5D8-C7985D7B2C6A}"/>
              </a:ext>
            </a:extLst>
          </p:cNvPr>
          <p:cNvSpPr txBox="1">
            <a:spLocks/>
          </p:cNvSpPr>
          <p:nvPr/>
        </p:nvSpPr>
        <p:spPr>
          <a:xfrm>
            <a:off x="338491" y="6087776"/>
            <a:ext cx="4325377" cy="917314"/>
          </a:xfrm>
          <a:prstGeom prst="rect">
            <a:avLst/>
          </a:prstGeom>
        </p:spPr>
        <p:txBody>
          <a:bodyPr/>
          <a:lst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026">
              <a:defRPr/>
            </a:pPr>
            <a:r>
              <a:rPr lang="en-US" sz="3672" spc="-102">
                <a:gradFill>
                  <a:gsLst>
                    <a:gs pos="1250">
                      <a:srgbClr val="FFFFFF"/>
                    </a:gs>
                    <a:gs pos="100000">
                      <a:srgbClr val="FFFFFF"/>
                    </a:gs>
                  </a:gsLst>
                  <a:lin ang="5400000" scaled="0"/>
                </a:gradFill>
                <a:latin typeface="Segoe UI Semibold" panose="020B0702040204020203" pitchFamily="34" charset="0"/>
              </a:rPr>
              <a:t>Roadmap</a:t>
            </a:r>
          </a:p>
        </p:txBody>
      </p:sp>
      <p:sp>
        <p:nvSpPr>
          <p:cNvPr id="29" name="Rectangle 28">
            <a:extLst>
              <a:ext uri="{FF2B5EF4-FFF2-40B4-BE49-F238E27FC236}">
                <a16:creationId xmlns:a16="http://schemas.microsoft.com/office/drawing/2014/main" id="{3BF1F5D4-D4D2-4C0A-BFB1-D4205FC75CFC}"/>
              </a:ext>
            </a:extLst>
          </p:cNvPr>
          <p:cNvSpPr/>
          <p:nvPr/>
        </p:nvSpPr>
        <p:spPr>
          <a:xfrm>
            <a:off x="348144" y="3581962"/>
            <a:ext cx="4122667" cy="343492"/>
          </a:xfrm>
          <a:prstGeom prst="rect">
            <a:avLst/>
          </a:prstGeom>
        </p:spPr>
        <p:txBody>
          <a:bodyPr wrap="none">
            <a:spAutoFit/>
          </a:bodyPr>
          <a:lstStyle/>
          <a:p>
            <a:pPr defTabSz="932418">
              <a:defRPr/>
            </a:pPr>
            <a:r>
              <a:rPr lang="en-US" sz="1632" dirty="0">
                <a:solidFill>
                  <a:srgbClr val="353535">
                    <a:lumMod val="50000"/>
                  </a:srgbClr>
                </a:solidFill>
                <a:latin typeface="Segoe UI "/>
                <a:cs typeface="Segoe UI Semibold" panose="020B0702040204020203" pitchFamily="34" charset="0"/>
              </a:rPr>
              <a:t>Azure Stack Hub infrastructure capabilities </a:t>
            </a:r>
          </a:p>
        </p:txBody>
      </p:sp>
      <p:grpSp>
        <p:nvGrpSpPr>
          <p:cNvPr id="11" name="Group 10">
            <a:extLst>
              <a:ext uri="{FF2B5EF4-FFF2-40B4-BE49-F238E27FC236}">
                <a16:creationId xmlns:a16="http://schemas.microsoft.com/office/drawing/2014/main" id="{9DBA23EE-5B8D-41E1-BED0-A08C60A387ED}"/>
              </a:ext>
            </a:extLst>
          </p:cNvPr>
          <p:cNvGrpSpPr/>
          <p:nvPr/>
        </p:nvGrpSpPr>
        <p:grpSpPr>
          <a:xfrm>
            <a:off x="10384985" y="6424118"/>
            <a:ext cx="1840660" cy="343531"/>
            <a:chOff x="10181418" y="6298727"/>
            <a:chExt cx="1804732" cy="336826"/>
          </a:xfrm>
        </p:grpSpPr>
        <p:sp>
          <p:nvSpPr>
            <p:cNvPr id="12" name="Freeform 5">
              <a:hlinkClick r:id="" action="ppaction://hlinkshowjump?jump=previousslide"/>
              <a:extLst>
                <a:ext uri="{FF2B5EF4-FFF2-40B4-BE49-F238E27FC236}">
                  <a16:creationId xmlns:a16="http://schemas.microsoft.com/office/drawing/2014/main" id="{EA711B8A-0593-4350-B268-CE1A197DAF14}"/>
                </a:ext>
              </a:extLst>
            </p:cNvPr>
            <p:cNvSpPr>
              <a:spLocks noEditPoints="1"/>
            </p:cNvSpPr>
            <p:nvPr/>
          </p:nvSpPr>
          <p:spPr bwMode="auto">
            <a:xfrm flipH="1">
              <a:off x="10670720" y="6298727"/>
              <a:ext cx="336826" cy="336826"/>
            </a:xfrm>
            <a:custGeom>
              <a:avLst/>
              <a:gdLst>
                <a:gd name="T0" fmla="*/ 59 w 247"/>
                <a:gd name="T1" fmla="*/ 123 h 247"/>
                <a:gd name="T2" fmla="*/ 178 w 247"/>
                <a:gd name="T3" fmla="*/ 123 h 247"/>
                <a:gd name="T4" fmla="*/ 122 w 247"/>
                <a:gd name="T5" fmla="*/ 183 h 247"/>
                <a:gd name="T6" fmla="*/ 182 w 247"/>
                <a:gd name="T7" fmla="*/ 123 h 247"/>
                <a:gd name="T8" fmla="*/ 122 w 247"/>
                <a:gd name="T9" fmla="*/ 63 h 247"/>
                <a:gd name="T10" fmla="*/ 123 w 247"/>
                <a:gd name="T11" fmla="*/ 0 h 247"/>
                <a:gd name="T12" fmla="*/ 0 w 247"/>
                <a:gd name="T13" fmla="*/ 123 h 247"/>
                <a:gd name="T14" fmla="*/ 123 w 247"/>
                <a:gd name="T15" fmla="*/ 247 h 247"/>
                <a:gd name="T16" fmla="*/ 247 w 247"/>
                <a:gd name="T17" fmla="*/ 123 h 247"/>
                <a:gd name="T18" fmla="*/ 123 w 247"/>
                <a:gd name="T19"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7" h="247">
                  <a:moveTo>
                    <a:pt x="59" y="123"/>
                  </a:moveTo>
                  <a:cubicBezTo>
                    <a:pt x="178" y="123"/>
                    <a:pt x="178" y="123"/>
                    <a:pt x="178" y="123"/>
                  </a:cubicBezTo>
                  <a:moveTo>
                    <a:pt x="122" y="183"/>
                  </a:moveTo>
                  <a:cubicBezTo>
                    <a:pt x="182" y="123"/>
                    <a:pt x="182" y="123"/>
                    <a:pt x="182" y="123"/>
                  </a:cubicBezTo>
                  <a:cubicBezTo>
                    <a:pt x="122" y="63"/>
                    <a:pt x="122" y="63"/>
                    <a:pt x="122" y="63"/>
                  </a:cubicBezTo>
                  <a:moveTo>
                    <a:pt x="123" y="0"/>
                  </a:moveTo>
                  <a:cubicBezTo>
                    <a:pt x="55" y="0"/>
                    <a:pt x="0" y="55"/>
                    <a:pt x="0" y="123"/>
                  </a:cubicBezTo>
                  <a:cubicBezTo>
                    <a:pt x="0" y="191"/>
                    <a:pt x="55" y="247"/>
                    <a:pt x="123" y="247"/>
                  </a:cubicBezTo>
                  <a:cubicBezTo>
                    <a:pt x="191" y="247"/>
                    <a:pt x="247" y="191"/>
                    <a:pt x="247" y="123"/>
                  </a:cubicBezTo>
                  <a:cubicBezTo>
                    <a:pt x="247" y="55"/>
                    <a:pt x="191" y="0"/>
                    <a:pt x="123" y="0"/>
                  </a:cubicBezTo>
                  <a:close/>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kern="0">
                <a:solidFill>
                  <a:srgbClr val="FFFFFF"/>
                </a:solidFill>
                <a:latin typeface="Segoe UI Semilight"/>
              </a:endParaRPr>
            </a:p>
          </p:txBody>
        </p:sp>
        <p:sp>
          <p:nvSpPr>
            <p:cNvPr id="13" name="Freeform 5">
              <a:hlinkClick r:id="" action="ppaction://hlinkshowjump?jump=nextslide"/>
              <a:extLst>
                <a:ext uri="{FF2B5EF4-FFF2-40B4-BE49-F238E27FC236}">
                  <a16:creationId xmlns:a16="http://schemas.microsoft.com/office/drawing/2014/main" id="{1BAAB3F9-4A3E-443C-89E4-247E775464D1}"/>
                </a:ext>
              </a:extLst>
            </p:cNvPr>
            <p:cNvSpPr>
              <a:spLocks noEditPoints="1"/>
            </p:cNvSpPr>
            <p:nvPr/>
          </p:nvSpPr>
          <p:spPr bwMode="auto">
            <a:xfrm>
              <a:off x="11649324" y="6298727"/>
              <a:ext cx="336826" cy="336826"/>
            </a:xfrm>
            <a:custGeom>
              <a:avLst/>
              <a:gdLst>
                <a:gd name="T0" fmla="*/ 59 w 247"/>
                <a:gd name="T1" fmla="*/ 123 h 247"/>
                <a:gd name="T2" fmla="*/ 178 w 247"/>
                <a:gd name="T3" fmla="*/ 123 h 247"/>
                <a:gd name="T4" fmla="*/ 122 w 247"/>
                <a:gd name="T5" fmla="*/ 183 h 247"/>
                <a:gd name="T6" fmla="*/ 182 w 247"/>
                <a:gd name="T7" fmla="*/ 123 h 247"/>
                <a:gd name="T8" fmla="*/ 122 w 247"/>
                <a:gd name="T9" fmla="*/ 63 h 247"/>
                <a:gd name="T10" fmla="*/ 123 w 247"/>
                <a:gd name="T11" fmla="*/ 0 h 247"/>
                <a:gd name="T12" fmla="*/ 0 w 247"/>
                <a:gd name="T13" fmla="*/ 123 h 247"/>
                <a:gd name="T14" fmla="*/ 123 w 247"/>
                <a:gd name="T15" fmla="*/ 247 h 247"/>
                <a:gd name="T16" fmla="*/ 247 w 247"/>
                <a:gd name="T17" fmla="*/ 123 h 247"/>
                <a:gd name="T18" fmla="*/ 123 w 247"/>
                <a:gd name="T19"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7" h="247">
                  <a:moveTo>
                    <a:pt x="59" y="123"/>
                  </a:moveTo>
                  <a:cubicBezTo>
                    <a:pt x="178" y="123"/>
                    <a:pt x="178" y="123"/>
                    <a:pt x="178" y="123"/>
                  </a:cubicBezTo>
                  <a:moveTo>
                    <a:pt x="122" y="183"/>
                  </a:moveTo>
                  <a:cubicBezTo>
                    <a:pt x="182" y="123"/>
                    <a:pt x="182" y="123"/>
                    <a:pt x="182" y="123"/>
                  </a:cubicBezTo>
                  <a:cubicBezTo>
                    <a:pt x="122" y="63"/>
                    <a:pt x="122" y="63"/>
                    <a:pt x="122" y="63"/>
                  </a:cubicBezTo>
                  <a:moveTo>
                    <a:pt x="123" y="0"/>
                  </a:moveTo>
                  <a:cubicBezTo>
                    <a:pt x="55" y="0"/>
                    <a:pt x="0" y="55"/>
                    <a:pt x="0" y="123"/>
                  </a:cubicBezTo>
                  <a:cubicBezTo>
                    <a:pt x="0" y="191"/>
                    <a:pt x="55" y="247"/>
                    <a:pt x="123" y="247"/>
                  </a:cubicBezTo>
                  <a:cubicBezTo>
                    <a:pt x="191" y="247"/>
                    <a:pt x="247" y="191"/>
                    <a:pt x="247" y="123"/>
                  </a:cubicBezTo>
                  <a:cubicBezTo>
                    <a:pt x="247" y="55"/>
                    <a:pt x="191" y="0"/>
                    <a:pt x="123" y="0"/>
                  </a:cubicBezTo>
                  <a:close/>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kern="0">
                <a:solidFill>
                  <a:srgbClr val="FFFFFF"/>
                </a:solidFill>
                <a:latin typeface="Segoe UI Semilight"/>
              </a:endParaRPr>
            </a:p>
          </p:txBody>
        </p:sp>
        <p:grpSp>
          <p:nvGrpSpPr>
            <p:cNvPr id="14" name="Group 13">
              <a:extLst>
                <a:ext uri="{FF2B5EF4-FFF2-40B4-BE49-F238E27FC236}">
                  <a16:creationId xmlns:a16="http://schemas.microsoft.com/office/drawing/2014/main" id="{5A4A09FB-761C-4DD3-B9BD-944EE37C584F}"/>
                </a:ext>
              </a:extLst>
            </p:cNvPr>
            <p:cNvGrpSpPr/>
            <p:nvPr/>
          </p:nvGrpSpPr>
          <p:grpSpPr>
            <a:xfrm>
              <a:off x="11160022" y="6298727"/>
              <a:ext cx="336826" cy="336826"/>
              <a:chOff x="9003250" y="423863"/>
              <a:chExt cx="336826" cy="336826"/>
            </a:xfrm>
          </p:grpSpPr>
          <p:grpSp>
            <p:nvGrpSpPr>
              <p:cNvPr id="36" name="Group 14">
                <a:extLst>
                  <a:ext uri="{FF2B5EF4-FFF2-40B4-BE49-F238E27FC236}">
                    <a16:creationId xmlns:a16="http://schemas.microsoft.com/office/drawing/2014/main" id="{7AAA7FAA-FDB3-4A06-9128-13C2A7CEF135}"/>
                  </a:ext>
                </a:extLst>
              </p:cNvPr>
              <p:cNvGrpSpPr>
                <a:grpSpLocks noChangeAspect="1"/>
              </p:cNvGrpSpPr>
              <p:nvPr userDrawn="1"/>
            </p:nvGrpSpPr>
            <p:grpSpPr bwMode="auto">
              <a:xfrm>
                <a:off x="9057081" y="495300"/>
                <a:ext cx="229164" cy="179665"/>
                <a:chOff x="1201" y="104"/>
                <a:chExt cx="5278" cy="4138"/>
              </a:xfrm>
            </p:grpSpPr>
            <p:sp>
              <p:nvSpPr>
                <p:cNvPr id="38" name="Freeform 15">
                  <a:extLst>
                    <a:ext uri="{FF2B5EF4-FFF2-40B4-BE49-F238E27FC236}">
                      <a16:creationId xmlns:a16="http://schemas.microsoft.com/office/drawing/2014/main" id="{49A4940F-224C-41DA-A761-4CEB75EDAC7B}"/>
                    </a:ext>
                  </a:extLst>
                </p:cNvPr>
                <p:cNvSpPr>
                  <a:spLocks/>
                </p:cNvSpPr>
                <p:nvPr userDrawn="1"/>
              </p:nvSpPr>
              <p:spPr bwMode="auto">
                <a:xfrm>
                  <a:off x="1201" y="104"/>
                  <a:ext cx="5278" cy="2003"/>
                </a:xfrm>
                <a:custGeom>
                  <a:avLst/>
                  <a:gdLst>
                    <a:gd name="T0" fmla="*/ 0 w 5278"/>
                    <a:gd name="T1" fmla="*/ 2001 h 2003"/>
                    <a:gd name="T2" fmla="*/ 2638 w 5278"/>
                    <a:gd name="T3" fmla="*/ 0 h 2003"/>
                    <a:gd name="T4" fmla="*/ 5278 w 5278"/>
                    <a:gd name="T5" fmla="*/ 2003 h 2003"/>
                  </a:gdLst>
                  <a:ahLst/>
                  <a:cxnLst>
                    <a:cxn ang="0">
                      <a:pos x="T0" y="T1"/>
                    </a:cxn>
                    <a:cxn ang="0">
                      <a:pos x="T2" y="T3"/>
                    </a:cxn>
                    <a:cxn ang="0">
                      <a:pos x="T4" y="T5"/>
                    </a:cxn>
                  </a:cxnLst>
                  <a:rect l="0" t="0" r="r" b="b"/>
                  <a:pathLst>
                    <a:path w="5278" h="2003">
                      <a:moveTo>
                        <a:pt x="0" y="2001"/>
                      </a:moveTo>
                      <a:lnTo>
                        <a:pt x="2638" y="0"/>
                      </a:lnTo>
                      <a:lnTo>
                        <a:pt x="5278" y="2003"/>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kern="0">
                    <a:solidFill>
                      <a:srgbClr val="FFFFFF"/>
                    </a:solidFill>
                    <a:latin typeface="Segoe UI Semilight"/>
                  </a:endParaRPr>
                </a:p>
              </p:txBody>
            </p:sp>
            <p:sp>
              <p:nvSpPr>
                <p:cNvPr id="39" name="Freeform 16">
                  <a:extLst>
                    <a:ext uri="{FF2B5EF4-FFF2-40B4-BE49-F238E27FC236}">
                      <a16:creationId xmlns:a16="http://schemas.microsoft.com/office/drawing/2014/main" id="{119F57ED-DE48-4E8D-B324-02D389CD47B9}"/>
                    </a:ext>
                  </a:extLst>
                </p:cNvPr>
                <p:cNvSpPr>
                  <a:spLocks/>
                </p:cNvSpPr>
                <p:nvPr userDrawn="1"/>
              </p:nvSpPr>
              <p:spPr bwMode="auto">
                <a:xfrm>
                  <a:off x="2057" y="1428"/>
                  <a:ext cx="3554" cy="2814"/>
                </a:xfrm>
                <a:custGeom>
                  <a:avLst/>
                  <a:gdLst>
                    <a:gd name="T0" fmla="*/ 1781 w 1781"/>
                    <a:gd name="T1" fmla="*/ 0 h 1409"/>
                    <a:gd name="T2" fmla="*/ 1781 w 1781"/>
                    <a:gd name="T3" fmla="*/ 1409 h 1409"/>
                    <a:gd name="T4" fmla="*/ 1146 w 1781"/>
                    <a:gd name="T5" fmla="*/ 1409 h 1409"/>
                    <a:gd name="T6" fmla="*/ 1146 w 1781"/>
                    <a:gd name="T7" fmla="*/ 781 h 1409"/>
                    <a:gd name="T8" fmla="*/ 890 w 1781"/>
                    <a:gd name="T9" fmla="*/ 525 h 1409"/>
                    <a:gd name="T10" fmla="*/ 634 w 1781"/>
                    <a:gd name="T11" fmla="*/ 781 h 1409"/>
                    <a:gd name="T12" fmla="*/ 634 w 1781"/>
                    <a:gd name="T13" fmla="*/ 1409 h 1409"/>
                    <a:gd name="T14" fmla="*/ 0 w 1781"/>
                    <a:gd name="T15" fmla="*/ 1409 h 1409"/>
                    <a:gd name="T16" fmla="*/ 0 w 1781"/>
                    <a:gd name="T17" fmla="*/ 4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81" h="1409">
                      <a:moveTo>
                        <a:pt x="1781" y="0"/>
                      </a:moveTo>
                      <a:cubicBezTo>
                        <a:pt x="1781" y="1409"/>
                        <a:pt x="1781" y="1409"/>
                        <a:pt x="1781" y="1409"/>
                      </a:cubicBezTo>
                      <a:cubicBezTo>
                        <a:pt x="1146" y="1409"/>
                        <a:pt x="1146" y="1409"/>
                        <a:pt x="1146" y="1409"/>
                      </a:cubicBezTo>
                      <a:cubicBezTo>
                        <a:pt x="1146" y="781"/>
                        <a:pt x="1146" y="781"/>
                        <a:pt x="1146" y="781"/>
                      </a:cubicBezTo>
                      <a:cubicBezTo>
                        <a:pt x="1146" y="639"/>
                        <a:pt x="1031" y="525"/>
                        <a:pt x="890" y="525"/>
                      </a:cubicBezTo>
                      <a:cubicBezTo>
                        <a:pt x="749" y="525"/>
                        <a:pt x="634" y="639"/>
                        <a:pt x="634" y="781"/>
                      </a:cubicBezTo>
                      <a:cubicBezTo>
                        <a:pt x="634" y="1409"/>
                        <a:pt x="634" y="1409"/>
                        <a:pt x="634" y="1409"/>
                      </a:cubicBezTo>
                      <a:cubicBezTo>
                        <a:pt x="634" y="1409"/>
                        <a:pt x="0" y="1409"/>
                        <a:pt x="0" y="1409"/>
                      </a:cubicBezTo>
                      <a:cubicBezTo>
                        <a:pt x="0" y="4"/>
                        <a:pt x="0" y="4"/>
                        <a:pt x="0" y="4"/>
                      </a:cubicBez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kern="0">
                    <a:solidFill>
                      <a:srgbClr val="FFFFFF"/>
                    </a:solidFill>
                    <a:latin typeface="Segoe UI Semilight"/>
                  </a:endParaRPr>
                </a:p>
              </p:txBody>
            </p:sp>
          </p:grpSp>
          <p:sp>
            <p:nvSpPr>
              <p:cNvPr id="37" name="Oval 36">
                <a:hlinkClick r:id="" action="ppaction://noaction"/>
                <a:extLst>
                  <a:ext uri="{FF2B5EF4-FFF2-40B4-BE49-F238E27FC236}">
                    <a16:creationId xmlns:a16="http://schemas.microsoft.com/office/drawing/2014/main" id="{6384DA5C-C774-4091-A0C9-47B9E41DAD44}"/>
                  </a:ext>
                </a:extLst>
              </p:cNvPr>
              <p:cNvSpPr/>
              <p:nvPr userDrawn="1"/>
            </p:nvSpPr>
            <p:spPr bwMode="auto">
              <a:xfrm>
                <a:off x="9003250" y="423863"/>
                <a:ext cx="336826" cy="336826"/>
              </a:xfrm>
              <a:prstGeom prst="ellipse">
                <a:avLst/>
              </a:pr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kern="0" err="1">
                  <a:solidFill>
                    <a:srgbClr val="FFFFFF"/>
                  </a:solidFill>
                  <a:latin typeface="Segoe UI Semilight"/>
                </a:endParaRPr>
              </a:p>
            </p:txBody>
          </p:sp>
        </p:grpSp>
        <p:grpSp>
          <p:nvGrpSpPr>
            <p:cNvPr id="16" name="Group 15">
              <a:extLst>
                <a:ext uri="{FF2B5EF4-FFF2-40B4-BE49-F238E27FC236}">
                  <a16:creationId xmlns:a16="http://schemas.microsoft.com/office/drawing/2014/main" id="{48541472-D1F0-41A9-A9EE-16270C88BC10}"/>
                </a:ext>
              </a:extLst>
            </p:cNvPr>
            <p:cNvGrpSpPr/>
            <p:nvPr/>
          </p:nvGrpSpPr>
          <p:grpSpPr>
            <a:xfrm>
              <a:off x="10181418" y="6298727"/>
              <a:ext cx="336826" cy="336826"/>
              <a:chOff x="10151852" y="440684"/>
              <a:chExt cx="336826" cy="336826"/>
            </a:xfrm>
          </p:grpSpPr>
          <p:grpSp>
            <p:nvGrpSpPr>
              <p:cNvPr id="17" name="Group 16">
                <a:extLst>
                  <a:ext uri="{FF2B5EF4-FFF2-40B4-BE49-F238E27FC236}">
                    <a16:creationId xmlns:a16="http://schemas.microsoft.com/office/drawing/2014/main" id="{462C66AD-53EF-4143-8419-51F5CD3EFB32}"/>
                  </a:ext>
                </a:extLst>
              </p:cNvPr>
              <p:cNvGrpSpPr/>
              <p:nvPr/>
            </p:nvGrpSpPr>
            <p:grpSpPr>
              <a:xfrm>
                <a:off x="10151853" y="609097"/>
                <a:ext cx="336825" cy="0"/>
                <a:chOff x="10151852" y="593763"/>
                <a:chExt cx="336825" cy="0"/>
              </a:xfrm>
            </p:grpSpPr>
            <p:cxnSp>
              <p:nvCxnSpPr>
                <p:cNvPr id="34" name="Straight Connector 33">
                  <a:extLst>
                    <a:ext uri="{FF2B5EF4-FFF2-40B4-BE49-F238E27FC236}">
                      <a16:creationId xmlns:a16="http://schemas.microsoft.com/office/drawing/2014/main" id="{CA1EDC2F-08B8-43A8-B4B8-F86DD4A27250}"/>
                    </a:ext>
                  </a:extLst>
                </p:cNvPr>
                <p:cNvCxnSpPr>
                  <a:cxnSpLocks/>
                </p:cNvCxnSpPr>
                <p:nvPr/>
              </p:nvCxnSpPr>
              <p:spPr>
                <a:xfrm>
                  <a:off x="10151852" y="593763"/>
                  <a:ext cx="43211" cy="0"/>
                </a:xfrm>
                <a:prstGeom prst="line">
                  <a:avLst/>
                </a:pr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35" name="Straight Connector 34">
                  <a:extLst>
                    <a:ext uri="{FF2B5EF4-FFF2-40B4-BE49-F238E27FC236}">
                      <a16:creationId xmlns:a16="http://schemas.microsoft.com/office/drawing/2014/main" id="{D124293B-27C4-4794-B130-F35AC5B60D29}"/>
                    </a:ext>
                  </a:extLst>
                </p:cNvPr>
                <p:cNvCxnSpPr>
                  <a:cxnSpLocks/>
                </p:cNvCxnSpPr>
                <p:nvPr/>
              </p:nvCxnSpPr>
              <p:spPr>
                <a:xfrm>
                  <a:off x="10446523" y="593763"/>
                  <a:ext cx="42154" cy="0"/>
                </a:xfrm>
                <a:prstGeom prst="line">
                  <a:avLst/>
                </a:pr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18" name="Group 17">
                <a:extLst>
                  <a:ext uri="{FF2B5EF4-FFF2-40B4-BE49-F238E27FC236}">
                    <a16:creationId xmlns:a16="http://schemas.microsoft.com/office/drawing/2014/main" id="{32F23846-3D07-48E8-A8D8-AB6432F58FC0}"/>
                  </a:ext>
                </a:extLst>
              </p:cNvPr>
              <p:cNvGrpSpPr/>
              <p:nvPr/>
            </p:nvGrpSpPr>
            <p:grpSpPr>
              <a:xfrm>
                <a:off x="10321269" y="440684"/>
                <a:ext cx="0" cy="336826"/>
                <a:chOff x="10320265" y="423863"/>
                <a:chExt cx="0" cy="336826"/>
              </a:xfrm>
            </p:grpSpPr>
            <p:cxnSp>
              <p:nvCxnSpPr>
                <p:cNvPr id="31" name="Straight Connector 30">
                  <a:extLst>
                    <a:ext uri="{FF2B5EF4-FFF2-40B4-BE49-F238E27FC236}">
                      <a16:creationId xmlns:a16="http://schemas.microsoft.com/office/drawing/2014/main" id="{7B6C291C-B85F-43B0-910C-B66608A2CF18}"/>
                    </a:ext>
                  </a:extLst>
                </p:cNvPr>
                <p:cNvCxnSpPr>
                  <a:cxnSpLocks/>
                </p:cNvCxnSpPr>
                <p:nvPr/>
              </p:nvCxnSpPr>
              <p:spPr>
                <a:xfrm>
                  <a:off x="10320265" y="718509"/>
                  <a:ext cx="0" cy="42180"/>
                </a:xfrm>
                <a:prstGeom prst="line">
                  <a:avLst/>
                </a:pr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32" name="Straight Connector 31">
                  <a:extLst>
                    <a:ext uri="{FF2B5EF4-FFF2-40B4-BE49-F238E27FC236}">
                      <a16:creationId xmlns:a16="http://schemas.microsoft.com/office/drawing/2014/main" id="{1886337C-40CE-48D0-8694-F8BA2EE0219D}"/>
                    </a:ext>
                  </a:extLst>
                </p:cNvPr>
                <p:cNvCxnSpPr>
                  <a:cxnSpLocks/>
                </p:cNvCxnSpPr>
                <p:nvPr/>
              </p:nvCxnSpPr>
              <p:spPr>
                <a:xfrm>
                  <a:off x="10320265" y="423863"/>
                  <a:ext cx="0" cy="37471"/>
                </a:xfrm>
                <a:prstGeom prst="line">
                  <a:avLst/>
                </a:pr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33" name="Straight Connector 32">
                  <a:extLst>
                    <a:ext uri="{FF2B5EF4-FFF2-40B4-BE49-F238E27FC236}">
                      <a16:creationId xmlns:a16="http://schemas.microsoft.com/office/drawing/2014/main" id="{FEA2B57B-DD50-45EF-98D5-E28A89EF9625}"/>
                    </a:ext>
                  </a:extLst>
                </p:cNvPr>
                <p:cNvCxnSpPr>
                  <a:cxnSpLocks/>
                </p:cNvCxnSpPr>
                <p:nvPr/>
              </p:nvCxnSpPr>
              <p:spPr>
                <a:xfrm>
                  <a:off x="10320265" y="493719"/>
                  <a:ext cx="0" cy="98556"/>
                </a:xfrm>
                <a:prstGeom prst="line">
                  <a:avLst/>
                </a:prstGeom>
                <a:noFill/>
                <a:ln w="1905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19" name="Group 18">
                <a:extLst>
                  <a:ext uri="{FF2B5EF4-FFF2-40B4-BE49-F238E27FC236}">
                    <a16:creationId xmlns:a16="http://schemas.microsoft.com/office/drawing/2014/main" id="{91C63074-FC71-4E6A-86BD-56C53D52A31A}"/>
                  </a:ext>
                </a:extLst>
              </p:cNvPr>
              <p:cNvGrpSpPr/>
              <p:nvPr/>
            </p:nvGrpSpPr>
            <p:grpSpPr>
              <a:xfrm rot="18900000">
                <a:off x="10158623" y="592084"/>
                <a:ext cx="323006" cy="34301"/>
                <a:chOff x="10158567" y="631983"/>
                <a:chExt cx="323006" cy="34301"/>
              </a:xfrm>
            </p:grpSpPr>
            <p:cxnSp>
              <p:nvCxnSpPr>
                <p:cNvPr id="27" name="Straight Connector 26">
                  <a:extLst>
                    <a:ext uri="{FF2B5EF4-FFF2-40B4-BE49-F238E27FC236}">
                      <a16:creationId xmlns:a16="http://schemas.microsoft.com/office/drawing/2014/main" id="{80B7EF4C-0E63-48CB-91BF-FDB566E95C44}"/>
                    </a:ext>
                  </a:extLst>
                </p:cNvPr>
                <p:cNvCxnSpPr>
                  <a:cxnSpLocks/>
                </p:cNvCxnSpPr>
                <p:nvPr/>
              </p:nvCxnSpPr>
              <p:spPr>
                <a:xfrm rot="2700000" flipV="1">
                  <a:off x="10158567" y="632926"/>
                  <a:ext cx="32419" cy="32419"/>
                </a:xfrm>
                <a:prstGeom prst="line">
                  <a:avLst/>
                </a:pr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30" name="Straight Connector 29">
                  <a:extLst>
                    <a:ext uri="{FF2B5EF4-FFF2-40B4-BE49-F238E27FC236}">
                      <a16:creationId xmlns:a16="http://schemas.microsoft.com/office/drawing/2014/main" id="{67C86CBB-2BAD-49AE-BDDB-21DC4C6C147D}"/>
                    </a:ext>
                  </a:extLst>
                </p:cNvPr>
                <p:cNvCxnSpPr>
                  <a:cxnSpLocks/>
                </p:cNvCxnSpPr>
                <p:nvPr/>
              </p:nvCxnSpPr>
              <p:spPr>
                <a:xfrm rot="2700000" flipV="1">
                  <a:off x="10447272" y="631984"/>
                  <a:ext cx="34301" cy="34300"/>
                </a:xfrm>
                <a:prstGeom prst="line">
                  <a:avLst/>
                </a:pr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21" name="Group 20">
                <a:extLst>
                  <a:ext uri="{FF2B5EF4-FFF2-40B4-BE49-F238E27FC236}">
                    <a16:creationId xmlns:a16="http://schemas.microsoft.com/office/drawing/2014/main" id="{A3313770-7AFD-4B93-8C5B-F40FD4E3910B}"/>
                  </a:ext>
                </a:extLst>
              </p:cNvPr>
              <p:cNvGrpSpPr/>
              <p:nvPr/>
            </p:nvGrpSpPr>
            <p:grpSpPr>
              <a:xfrm rot="2700000">
                <a:off x="10157934" y="587792"/>
                <a:ext cx="325375" cy="43317"/>
                <a:chOff x="10158080" y="627475"/>
                <a:chExt cx="325375" cy="43317"/>
              </a:xfrm>
            </p:grpSpPr>
            <p:cxnSp>
              <p:nvCxnSpPr>
                <p:cNvPr id="23" name="Straight Connector 22">
                  <a:extLst>
                    <a:ext uri="{FF2B5EF4-FFF2-40B4-BE49-F238E27FC236}">
                      <a16:creationId xmlns:a16="http://schemas.microsoft.com/office/drawing/2014/main" id="{4F87FA21-B3A5-43A5-9764-5F5670FBD236}"/>
                    </a:ext>
                  </a:extLst>
                </p:cNvPr>
                <p:cNvCxnSpPr>
                  <a:cxnSpLocks/>
                </p:cNvCxnSpPr>
                <p:nvPr/>
              </p:nvCxnSpPr>
              <p:spPr>
                <a:xfrm rot="18900000">
                  <a:off x="10158080" y="634103"/>
                  <a:ext cx="30064" cy="30064"/>
                </a:xfrm>
                <a:prstGeom prst="line">
                  <a:avLst/>
                </a:pr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5" name="Straight Connector 24">
                  <a:extLst>
                    <a:ext uri="{FF2B5EF4-FFF2-40B4-BE49-F238E27FC236}">
                      <a16:creationId xmlns:a16="http://schemas.microsoft.com/office/drawing/2014/main" id="{D749288F-A220-4BEC-A488-D215EC0F8BED}"/>
                    </a:ext>
                  </a:extLst>
                </p:cNvPr>
                <p:cNvCxnSpPr>
                  <a:cxnSpLocks/>
                </p:cNvCxnSpPr>
                <p:nvPr/>
              </p:nvCxnSpPr>
              <p:spPr>
                <a:xfrm rot="18900000">
                  <a:off x="10458240" y="636527"/>
                  <a:ext cx="25215" cy="25215"/>
                </a:xfrm>
                <a:prstGeom prst="line">
                  <a:avLst/>
                </a:pr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6" name="Straight Connector 25">
                  <a:extLst>
                    <a:ext uri="{FF2B5EF4-FFF2-40B4-BE49-F238E27FC236}">
                      <a16:creationId xmlns:a16="http://schemas.microsoft.com/office/drawing/2014/main" id="{A71E8FB0-5DA2-4FA4-B953-9DB87171E160}"/>
                    </a:ext>
                  </a:extLst>
                </p:cNvPr>
                <p:cNvCxnSpPr>
                  <a:cxnSpLocks/>
                </p:cNvCxnSpPr>
                <p:nvPr/>
              </p:nvCxnSpPr>
              <p:spPr>
                <a:xfrm rot="18900000">
                  <a:off x="10330653" y="627475"/>
                  <a:ext cx="43317" cy="43317"/>
                </a:xfrm>
                <a:prstGeom prst="line">
                  <a:avLst/>
                </a:prstGeom>
                <a:noFill/>
                <a:ln w="1905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grpSp>
          <p:sp>
            <p:nvSpPr>
              <p:cNvPr id="22" name="Oval 21">
                <a:hlinkClick r:id="" action="ppaction://noaction"/>
                <a:extLst>
                  <a:ext uri="{FF2B5EF4-FFF2-40B4-BE49-F238E27FC236}">
                    <a16:creationId xmlns:a16="http://schemas.microsoft.com/office/drawing/2014/main" id="{3BA9B0A4-BDA4-45C4-85B0-6065EBD75992}"/>
                  </a:ext>
                </a:extLst>
              </p:cNvPr>
              <p:cNvSpPr/>
              <p:nvPr userDrawn="1"/>
            </p:nvSpPr>
            <p:spPr bwMode="auto">
              <a:xfrm>
                <a:off x="10151852" y="440684"/>
                <a:ext cx="336826" cy="336826"/>
              </a:xfrm>
              <a:prstGeom prst="ellipse">
                <a:avLst/>
              </a:pr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kern="0" err="1">
                  <a:solidFill>
                    <a:srgbClr val="FFFFFF"/>
                  </a:solidFill>
                  <a:latin typeface="Segoe UI Semilight"/>
                </a:endParaRPr>
              </a:p>
            </p:txBody>
          </p:sp>
        </p:grpSp>
      </p:grpSp>
      <p:graphicFrame>
        <p:nvGraphicFramePr>
          <p:cNvPr id="40" name="Table 39">
            <a:extLst>
              <a:ext uri="{FF2B5EF4-FFF2-40B4-BE49-F238E27FC236}">
                <a16:creationId xmlns:a16="http://schemas.microsoft.com/office/drawing/2014/main" id="{D71E46EF-CB6D-4C41-BA92-EFF89616FF5A}"/>
              </a:ext>
            </a:extLst>
          </p:cNvPr>
          <p:cNvGraphicFramePr>
            <a:graphicFrameLocks noGrp="1"/>
          </p:cNvGraphicFramePr>
          <p:nvPr/>
        </p:nvGraphicFramePr>
        <p:xfrm>
          <a:off x="5520414" y="206210"/>
          <a:ext cx="6057999" cy="233118"/>
        </p:xfrm>
        <a:graphic>
          <a:graphicData uri="http://schemas.openxmlformats.org/drawingml/2006/table">
            <a:tbl>
              <a:tblPr firstRow="1" firstCol="1" bandRow="1"/>
              <a:tblGrid>
                <a:gridCol w="2018757">
                  <a:extLst>
                    <a:ext uri="{9D8B030D-6E8A-4147-A177-3AD203B41FA5}">
                      <a16:colId xmlns:a16="http://schemas.microsoft.com/office/drawing/2014/main" val="2861068606"/>
                    </a:ext>
                  </a:extLst>
                </a:gridCol>
                <a:gridCol w="2019621">
                  <a:extLst>
                    <a:ext uri="{9D8B030D-6E8A-4147-A177-3AD203B41FA5}">
                      <a16:colId xmlns:a16="http://schemas.microsoft.com/office/drawing/2014/main" val="2477071929"/>
                    </a:ext>
                  </a:extLst>
                </a:gridCol>
                <a:gridCol w="2019621">
                  <a:extLst>
                    <a:ext uri="{9D8B030D-6E8A-4147-A177-3AD203B41FA5}">
                      <a16:colId xmlns:a16="http://schemas.microsoft.com/office/drawing/2014/main" val="2330962515"/>
                    </a:ext>
                  </a:extLst>
                </a:gridCol>
              </a:tblGrid>
              <a:tr h="233118">
                <a:tc>
                  <a:txBody>
                    <a:bodyPr/>
                    <a:lstStyle/>
                    <a:p>
                      <a:pPr marL="0" marR="0" algn="ctr">
                        <a:lnSpc>
                          <a:spcPct val="107000"/>
                        </a:lnSpc>
                        <a:spcBef>
                          <a:spcPts val="0"/>
                        </a:spcBef>
                        <a:spcAft>
                          <a:spcPts val="0"/>
                        </a:spcAft>
                      </a:pPr>
                      <a:r>
                        <a:rPr lang="en-US" sz="1100" dirty="0">
                          <a:solidFill>
                            <a:srgbClr val="FFFFFF"/>
                          </a:solidFill>
                          <a:effectLst/>
                          <a:latin typeface="Calibri Light" panose="020F0302020204030204" pitchFamily="34" charset="0"/>
                          <a:ea typeface="Calibri" panose="020F0502020204030204" pitchFamily="34" charset="0"/>
                          <a:cs typeface="Times New Roman" panose="02020603050405020304" pitchFamily="18" charset="0"/>
                        </a:rPr>
                        <a:t>In Development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9935" marR="69935" marT="0" marB="0" anchor="ctr">
                    <a:lnL>
                      <a:noFill/>
                    </a:lnL>
                    <a:lnR>
                      <a:noFill/>
                    </a:lnR>
                    <a:lnT>
                      <a:noFill/>
                    </a:lnT>
                    <a:lnB>
                      <a:noFill/>
                    </a:lnB>
                    <a:solidFill>
                      <a:schemeClr val="tx2"/>
                    </a:solidFill>
                  </a:tcPr>
                </a:tc>
                <a:tc>
                  <a:txBody>
                    <a:bodyPr/>
                    <a:lstStyle/>
                    <a:p>
                      <a:pPr marL="0" marR="0" algn="ctr">
                        <a:lnSpc>
                          <a:spcPct val="107000"/>
                        </a:lnSpc>
                        <a:spcBef>
                          <a:spcPts val="0"/>
                        </a:spcBef>
                        <a:spcAft>
                          <a:spcPts val="0"/>
                        </a:spcAft>
                      </a:pPr>
                      <a:r>
                        <a:rPr lang="en-US" sz="1100" dirty="0">
                          <a:effectLst/>
                          <a:latin typeface="Calibri Light" panose="020F0302020204030204" pitchFamily="34" charset="0"/>
                          <a:ea typeface="Calibri" panose="020F0502020204030204" pitchFamily="34" charset="0"/>
                          <a:cs typeface="Times New Roman" panose="02020603050405020304" pitchFamily="18" charset="0"/>
                        </a:rPr>
                        <a:t>Azure Stack Hub</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9935" marR="69935" marT="0" marB="0" anchor="ctr">
                    <a:lnL>
                      <a:noFill/>
                    </a:lnL>
                    <a:lnR>
                      <a:noFill/>
                    </a:lnR>
                    <a:lnT>
                      <a:noFill/>
                    </a:lnT>
                    <a:lnB>
                      <a:noFill/>
                    </a:lnB>
                    <a:solidFill>
                      <a:srgbClr val="E7E6E6"/>
                    </a:solidFill>
                  </a:tcPr>
                </a:tc>
                <a:tc>
                  <a:txBody>
                    <a:bodyPr/>
                    <a:lstStyle/>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9935" marR="69935" marT="0" marB="0" anchor="ctr">
                    <a:lnL>
                      <a:noFill/>
                    </a:lnL>
                    <a:lnR>
                      <a:noFill/>
                    </a:lnR>
                    <a:lnT>
                      <a:noFill/>
                    </a:lnT>
                    <a:lnB>
                      <a:noFill/>
                    </a:lnB>
                    <a:solidFill>
                      <a:srgbClr val="E7E6E6"/>
                    </a:solidFill>
                  </a:tcPr>
                </a:tc>
                <a:extLst>
                  <a:ext uri="{0D108BD9-81ED-4DB2-BD59-A6C34878D82A}">
                    <a16:rowId xmlns:a16="http://schemas.microsoft.com/office/drawing/2014/main" val="746361091"/>
                  </a:ext>
                </a:extLst>
              </a:tr>
            </a:tbl>
          </a:graphicData>
        </a:graphic>
      </p:graphicFrame>
      <p:graphicFrame>
        <p:nvGraphicFramePr>
          <p:cNvPr id="41" name="Table 40">
            <a:extLst>
              <a:ext uri="{FF2B5EF4-FFF2-40B4-BE49-F238E27FC236}">
                <a16:creationId xmlns:a16="http://schemas.microsoft.com/office/drawing/2014/main" id="{9C629716-246F-467C-9E88-DFC6EADD8A9C}"/>
              </a:ext>
            </a:extLst>
          </p:cNvPr>
          <p:cNvGraphicFramePr>
            <a:graphicFrameLocks noGrp="1"/>
          </p:cNvGraphicFramePr>
          <p:nvPr/>
        </p:nvGraphicFramePr>
        <p:xfrm>
          <a:off x="5520414" y="4545756"/>
          <a:ext cx="6057996" cy="233118"/>
        </p:xfrm>
        <a:graphic>
          <a:graphicData uri="http://schemas.openxmlformats.org/drawingml/2006/table">
            <a:tbl>
              <a:tblPr firstRow="1" firstCol="1" bandRow="1"/>
              <a:tblGrid>
                <a:gridCol w="2019044">
                  <a:extLst>
                    <a:ext uri="{9D8B030D-6E8A-4147-A177-3AD203B41FA5}">
                      <a16:colId xmlns:a16="http://schemas.microsoft.com/office/drawing/2014/main" val="2251560852"/>
                    </a:ext>
                  </a:extLst>
                </a:gridCol>
                <a:gridCol w="2019908">
                  <a:extLst>
                    <a:ext uri="{9D8B030D-6E8A-4147-A177-3AD203B41FA5}">
                      <a16:colId xmlns:a16="http://schemas.microsoft.com/office/drawing/2014/main" val="2798629176"/>
                    </a:ext>
                  </a:extLst>
                </a:gridCol>
                <a:gridCol w="2019044">
                  <a:extLst>
                    <a:ext uri="{9D8B030D-6E8A-4147-A177-3AD203B41FA5}">
                      <a16:colId xmlns:a16="http://schemas.microsoft.com/office/drawing/2014/main" val="2300673222"/>
                    </a:ext>
                  </a:extLst>
                </a:gridCol>
              </a:tblGrid>
              <a:tr h="233118">
                <a:tc>
                  <a:txBody>
                    <a:bodyPr/>
                    <a:lstStyle/>
                    <a:p>
                      <a:pPr marL="0" marR="0" algn="ctr">
                        <a:lnSpc>
                          <a:spcPct val="105000"/>
                        </a:lnSpc>
                        <a:spcBef>
                          <a:spcPts val="0"/>
                        </a:spcBef>
                        <a:spcAft>
                          <a:spcPts val="800"/>
                        </a:spcAft>
                      </a:pPr>
                      <a:r>
                        <a:rPr lang="en-US" sz="1200" dirty="0">
                          <a:solidFill>
                            <a:srgbClr val="FFFFFF"/>
                          </a:solidFill>
                          <a:effectLst/>
                          <a:latin typeface="Calibri Light" panose="020F0302020204030204" pitchFamily="34" charset="0"/>
                          <a:ea typeface="Calibri" panose="020F0502020204030204" pitchFamily="34" charset="0"/>
                          <a:cs typeface="Times New Roman" panose="02020603050405020304" pitchFamily="18" charset="0"/>
                        </a:rPr>
                        <a:t>Now available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9935" marR="69935" marT="0" marB="0" anchor="ctr">
                    <a:lnL>
                      <a:noFill/>
                    </a:lnL>
                    <a:lnR>
                      <a:noFill/>
                    </a:lnR>
                    <a:lnT>
                      <a:noFill/>
                    </a:lnT>
                    <a:lnB>
                      <a:noFill/>
                    </a:lnB>
                    <a:solidFill>
                      <a:schemeClr val="accent1"/>
                    </a:solidFill>
                  </a:tcPr>
                </a:tc>
                <a:tc>
                  <a:txBody>
                    <a:bodyPr/>
                    <a:lstStyle/>
                    <a:p>
                      <a:pPr marL="0" marR="0" lvl="0" indent="0" algn="ctr" defTabSz="914367" rtl="0" eaLnBrk="1" fontAlgn="auto" latinLnBrk="0" hangingPunct="1">
                        <a:lnSpc>
                          <a:spcPct val="105000"/>
                        </a:lnSpc>
                        <a:spcBef>
                          <a:spcPts val="0"/>
                        </a:spcBef>
                        <a:spcAft>
                          <a:spcPts val="800"/>
                        </a:spcAft>
                        <a:buClrTx/>
                        <a:buSzTx/>
                        <a:buFontTx/>
                        <a:buNone/>
                        <a:tabLst/>
                        <a:defRPr/>
                      </a:pPr>
                      <a:r>
                        <a:rPr lang="en-US" sz="1100" dirty="0">
                          <a:effectLst/>
                          <a:latin typeface="Calibri Light" panose="020F0302020204030204" pitchFamily="34" charset="0"/>
                          <a:ea typeface="Calibri" panose="020F0502020204030204" pitchFamily="34" charset="0"/>
                          <a:cs typeface="Times New Roman" panose="02020603050405020304" pitchFamily="18" charset="0"/>
                        </a:rPr>
                        <a:t>Azure Stack Hub</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9935" marR="69935" marT="0" marB="0" anchor="ctr">
                    <a:lnL>
                      <a:noFill/>
                    </a:lnL>
                    <a:lnR>
                      <a:noFill/>
                    </a:lnR>
                    <a:lnT>
                      <a:noFill/>
                    </a:lnT>
                    <a:lnB>
                      <a:noFill/>
                    </a:lnB>
                    <a:solidFill>
                      <a:srgbClr val="E7E6E6"/>
                    </a:solidFill>
                  </a:tcPr>
                </a:tc>
                <a:tc>
                  <a:txBody>
                    <a:bodyPr/>
                    <a:lstStyle/>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9935" marR="69935" marT="0" marB="0" anchor="ctr">
                    <a:lnL>
                      <a:noFill/>
                    </a:lnL>
                    <a:lnR>
                      <a:noFill/>
                    </a:lnR>
                    <a:lnT>
                      <a:noFill/>
                    </a:lnT>
                    <a:lnB>
                      <a:noFill/>
                    </a:lnB>
                    <a:solidFill>
                      <a:srgbClr val="E7E6E6"/>
                    </a:solidFill>
                  </a:tcPr>
                </a:tc>
                <a:extLst>
                  <a:ext uri="{0D108BD9-81ED-4DB2-BD59-A6C34878D82A}">
                    <a16:rowId xmlns:a16="http://schemas.microsoft.com/office/drawing/2014/main" val="983261617"/>
                  </a:ext>
                </a:extLst>
              </a:tr>
            </a:tbl>
          </a:graphicData>
        </a:graphic>
      </p:graphicFrame>
      <p:graphicFrame>
        <p:nvGraphicFramePr>
          <p:cNvPr id="42" name="Table 41">
            <a:extLst>
              <a:ext uri="{FF2B5EF4-FFF2-40B4-BE49-F238E27FC236}">
                <a16:creationId xmlns:a16="http://schemas.microsoft.com/office/drawing/2014/main" id="{477ED140-8433-47F6-AEEE-6589B342918F}"/>
              </a:ext>
            </a:extLst>
          </p:cNvPr>
          <p:cNvGraphicFramePr>
            <a:graphicFrameLocks noGrp="1"/>
          </p:cNvGraphicFramePr>
          <p:nvPr/>
        </p:nvGraphicFramePr>
        <p:xfrm>
          <a:off x="5520413" y="442233"/>
          <a:ext cx="6057999" cy="3564296"/>
        </p:xfrm>
        <a:graphic>
          <a:graphicData uri="http://schemas.openxmlformats.org/drawingml/2006/table">
            <a:tbl>
              <a:tblPr firstRow="1" bandRow="1">
                <a:tableStyleId>{D7AC3CCA-C797-4891-BE02-D94E43425B78}</a:tableStyleId>
              </a:tblPr>
              <a:tblGrid>
                <a:gridCol w="6057999">
                  <a:extLst>
                    <a:ext uri="{9D8B030D-6E8A-4147-A177-3AD203B41FA5}">
                      <a16:colId xmlns:a16="http://schemas.microsoft.com/office/drawing/2014/main" val="4001262706"/>
                    </a:ext>
                  </a:extLst>
                </a:gridCol>
              </a:tblGrid>
              <a:tr h="323741">
                <a:tc>
                  <a:txBody>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lang="en-US" sz="1200" b="0" kern="1200" dirty="0">
                          <a:solidFill>
                            <a:schemeClr val="dk1"/>
                          </a:solidFill>
                          <a:latin typeface="Segoe UI Semilight" panose="020B0402040204020203" pitchFamily="34" charset="0"/>
                          <a:cs typeface="Segoe UI Semilight" panose="020B0402040204020203" pitchFamily="34" charset="0"/>
                        </a:rPr>
                        <a:t>Azure Stack Hub integrated systems with 16 node scale units</a:t>
                      </a:r>
                    </a:p>
                  </a:txBody>
                  <a:tcPr marL="93260" marR="93260" marT="46630" marB="46630" anchor="ctr">
                    <a:solidFill>
                      <a:schemeClr val="bg1">
                        <a:lumMod val="95000"/>
                      </a:schemeClr>
                    </a:solidFill>
                  </a:tcPr>
                </a:tc>
                <a:extLst>
                  <a:ext uri="{0D108BD9-81ED-4DB2-BD59-A6C34878D82A}">
                    <a16:rowId xmlns:a16="http://schemas.microsoft.com/office/drawing/2014/main" val="2920164188"/>
                  </a:ext>
                </a:extLst>
              </a:tr>
              <a:tr h="323741">
                <a:tc>
                  <a:txBody>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lang="en-US" sz="1200" b="0" kern="1200" dirty="0">
                          <a:solidFill>
                            <a:srgbClr val="505050"/>
                          </a:solidFill>
                          <a:latin typeface="Segoe UI Semilight"/>
                          <a:cs typeface="Segoe UI Semilight"/>
                        </a:rPr>
                        <a:t>Ability to incrementally add capacity to Azure Stack Hub</a:t>
                      </a:r>
                    </a:p>
                  </a:txBody>
                  <a:tcPr marL="93260" marR="93260" marT="46630" marB="46630" anchor="ctr">
                    <a:solidFill>
                      <a:schemeClr val="bg2">
                        <a:lumMod val="90000"/>
                      </a:schemeClr>
                    </a:solidFill>
                  </a:tcPr>
                </a:tc>
                <a:extLst>
                  <a:ext uri="{0D108BD9-81ED-4DB2-BD59-A6C34878D82A}">
                    <a16:rowId xmlns:a16="http://schemas.microsoft.com/office/drawing/2014/main" val="3275267680"/>
                  </a:ext>
                </a:extLst>
              </a:tr>
              <a:tr h="323741">
                <a:tc>
                  <a:txBody>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lang="en-US" sz="1200" b="0" kern="1200" dirty="0">
                          <a:solidFill>
                            <a:schemeClr val="dk1"/>
                          </a:solidFill>
                          <a:latin typeface="Segoe UI Semilight" panose="020B0402040204020203" pitchFamily="34" charset="0"/>
                          <a:cs typeface="Segoe UI Semilight" panose="020B0402040204020203" pitchFamily="34" charset="0"/>
                        </a:rPr>
                        <a:t>Azure Stack Hub integrated systems support for multiple scale units</a:t>
                      </a:r>
                    </a:p>
                  </a:txBody>
                  <a:tcPr marL="93260" marR="93260" marT="46630" marB="46630" anchor="ctr">
                    <a:solidFill>
                      <a:schemeClr val="bg1">
                        <a:lumMod val="95000"/>
                      </a:schemeClr>
                    </a:solidFill>
                  </a:tcPr>
                </a:tc>
                <a:extLst>
                  <a:ext uri="{0D108BD9-81ED-4DB2-BD59-A6C34878D82A}">
                    <a16:rowId xmlns:a16="http://schemas.microsoft.com/office/drawing/2014/main" val="2653822775"/>
                  </a:ext>
                </a:extLst>
              </a:tr>
              <a:tr h="323741">
                <a:tc>
                  <a:txBody>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lang="en-US" sz="1200" b="0" kern="1200" dirty="0">
                          <a:solidFill>
                            <a:srgbClr val="505050"/>
                          </a:solidFill>
                          <a:latin typeface="Segoe UI Semilight"/>
                          <a:ea typeface="+mn-ea"/>
                          <a:cs typeface="Segoe UI Semilight"/>
                        </a:rPr>
                        <a:t>Azure Stack Hub security - Drift Detection</a:t>
                      </a:r>
                    </a:p>
                  </a:txBody>
                  <a:tcPr marL="93260" marR="93260" marT="46630" marB="46630" anchor="ctr"/>
                </a:tc>
                <a:extLst>
                  <a:ext uri="{0D108BD9-81ED-4DB2-BD59-A6C34878D82A}">
                    <a16:rowId xmlns:a16="http://schemas.microsoft.com/office/drawing/2014/main" val="3362242358"/>
                  </a:ext>
                </a:extLst>
              </a:tr>
              <a:tr h="378222">
                <a:tc>
                  <a:txBody>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lang="en-US" sz="1200" b="0" kern="1200" dirty="0">
                          <a:solidFill>
                            <a:srgbClr val="505050"/>
                          </a:solidFill>
                          <a:latin typeface="Segoe UI Semilight"/>
                          <a:cs typeface="Segoe UI Semilight"/>
                        </a:rPr>
                        <a:t>Azure Stack Hub support for ASR </a:t>
                      </a:r>
                      <a:endParaRPr lang="en-US" sz="1200" b="0" kern="1200" dirty="0">
                        <a:solidFill>
                          <a:schemeClr val="dk1"/>
                        </a:solidFill>
                        <a:latin typeface="Segoe UI Semilight" panose="020B0402040204020203" pitchFamily="34" charset="0"/>
                        <a:cs typeface="Segoe UI Semilight" panose="020B0402040204020203" pitchFamily="34" charset="0"/>
                      </a:endParaRPr>
                    </a:p>
                  </a:txBody>
                  <a:tcPr marL="93260" marR="93260" marT="46630" marB="46630" anchor="ctr"/>
                </a:tc>
                <a:extLst>
                  <a:ext uri="{0D108BD9-81ED-4DB2-BD59-A6C34878D82A}">
                    <a16:rowId xmlns:a16="http://schemas.microsoft.com/office/drawing/2014/main" val="3051725442"/>
                  </a:ext>
                </a:extLst>
              </a:tr>
              <a:tr h="378222">
                <a:tc>
                  <a:txBody>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lang="en-US" sz="1200" b="0" kern="1200" dirty="0">
                          <a:solidFill>
                            <a:schemeClr val="dk1"/>
                          </a:solidFill>
                          <a:latin typeface="Segoe UI Semilight" panose="020B0402040204020203" pitchFamily="34" charset="0"/>
                          <a:cs typeface="Segoe UI Semilight" panose="020B0402040204020203" pitchFamily="34" charset="0"/>
                        </a:rPr>
                        <a:t>Azure Stack Hub support for Azure Backup</a:t>
                      </a:r>
                    </a:p>
                  </a:txBody>
                  <a:tcPr marL="93260" marR="93260" marT="46630" marB="46630" anchor="ctr"/>
                </a:tc>
                <a:extLst>
                  <a:ext uri="{0D108BD9-81ED-4DB2-BD59-A6C34878D82A}">
                    <a16:rowId xmlns:a16="http://schemas.microsoft.com/office/drawing/2014/main" val="1863042344"/>
                  </a:ext>
                </a:extLst>
              </a:tr>
              <a:tr h="378222">
                <a:tc>
                  <a:txBody>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lang="en-US" sz="1200" b="0" kern="1200" dirty="0">
                          <a:solidFill>
                            <a:schemeClr val="dk1"/>
                          </a:solidFill>
                          <a:latin typeface="Segoe UI Semilight" panose="020B0402040204020203" pitchFamily="34" charset="0"/>
                          <a:cs typeface="Segoe UI Semilight" panose="020B0402040204020203" pitchFamily="34" charset="0"/>
                        </a:rPr>
                        <a:t>Azure Stack Hub infrastructure backup and cloud recovery</a:t>
                      </a:r>
                    </a:p>
                  </a:txBody>
                  <a:tcPr marL="93260" marR="93260" marT="46630" marB="46630" anchor="ctr"/>
                </a:tc>
                <a:extLst>
                  <a:ext uri="{0D108BD9-81ED-4DB2-BD59-A6C34878D82A}">
                    <a16:rowId xmlns:a16="http://schemas.microsoft.com/office/drawing/2014/main" val="3315602477"/>
                  </a:ext>
                </a:extLst>
              </a:tr>
              <a:tr h="378222">
                <a:tc>
                  <a:txBody>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lang="en-US" sz="1200" b="0" kern="1200" dirty="0">
                          <a:solidFill>
                            <a:schemeClr val="dk1"/>
                          </a:solidFill>
                          <a:latin typeface="Segoe UI Semilight" panose="020B0402040204020203" pitchFamily="34" charset="0"/>
                          <a:cs typeface="Segoe UI Semilight" panose="020B0402040204020203" pitchFamily="34" charset="0"/>
                        </a:rPr>
                        <a:t>Azure Stack Hub operator experience feature updates</a:t>
                      </a:r>
                    </a:p>
                  </a:txBody>
                  <a:tcPr marL="93260" marR="93260" marT="46630" marB="46630" anchor="ctr"/>
                </a:tc>
                <a:extLst>
                  <a:ext uri="{0D108BD9-81ED-4DB2-BD59-A6C34878D82A}">
                    <a16:rowId xmlns:a16="http://schemas.microsoft.com/office/drawing/2014/main" val="290143011"/>
                  </a:ext>
                </a:extLst>
              </a:tr>
              <a:tr h="378222">
                <a:tc>
                  <a:txBody>
                    <a:bodyPr/>
                    <a:lstStyle/>
                    <a:p>
                      <a:pPr marL="0" algn="l" defTabSz="914225" rtl="0" eaLnBrk="1" latinLnBrk="0" hangingPunct="1"/>
                      <a:r>
                        <a:rPr lang="en-US" sz="1200" b="0" kern="1200" dirty="0">
                          <a:solidFill>
                            <a:schemeClr val="dk1"/>
                          </a:solidFill>
                          <a:latin typeface="Segoe UI Semilight" panose="020B0402040204020203" pitchFamily="34" charset="0"/>
                          <a:ea typeface="Calibri" panose="020F0502020204030204" pitchFamily="34" charset="0"/>
                          <a:cs typeface="Segoe UI Semilight" panose="020B0402040204020203" pitchFamily="34" charset="0"/>
                        </a:rPr>
                        <a:t>Display VM prices in Azure Stack Hub portal </a:t>
                      </a:r>
                      <a:endParaRPr lang="en-US" sz="1200" b="0" kern="1200" dirty="0">
                        <a:solidFill>
                          <a:schemeClr val="dk1"/>
                        </a:solidFill>
                        <a:latin typeface="Segoe UI Semilight" panose="020B0402040204020203" pitchFamily="34" charset="0"/>
                        <a:cs typeface="Segoe UI Semilight" panose="020B0402040204020203" pitchFamily="34" charset="0"/>
                      </a:endParaRPr>
                    </a:p>
                  </a:txBody>
                  <a:tcPr marL="93260" marR="93260" marT="46630" marB="46630" anchor="ctr"/>
                </a:tc>
                <a:extLst>
                  <a:ext uri="{0D108BD9-81ED-4DB2-BD59-A6C34878D82A}">
                    <a16:rowId xmlns:a16="http://schemas.microsoft.com/office/drawing/2014/main" val="256545176"/>
                  </a:ext>
                </a:extLst>
              </a:tr>
              <a:tr h="378222">
                <a:tc>
                  <a:txBody>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lang="en-US" sz="1200" b="0" kern="1200" dirty="0">
                          <a:solidFill>
                            <a:srgbClr val="505050"/>
                          </a:solidFill>
                          <a:latin typeface="Segoe UI Semilight"/>
                          <a:ea typeface="+mn-ea"/>
                          <a:cs typeface="Segoe UI Semilight"/>
                        </a:rPr>
                        <a:t>Azure Government Cloud Integration for Azure Stack Hub</a:t>
                      </a:r>
                    </a:p>
                  </a:txBody>
                  <a:tcPr marL="93260" marR="93260" marT="46630" marB="46630" anchor="ctr">
                    <a:solidFill>
                      <a:schemeClr val="tx1">
                        <a:lumMod val="20000"/>
                        <a:lumOff val="80000"/>
                      </a:schemeClr>
                    </a:solidFill>
                  </a:tcPr>
                </a:tc>
                <a:extLst>
                  <a:ext uri="{0D108BD9-81ED-4DB2-BD59-A6C34878D82A}">
                    <a16:rowId xmlns:a16="http://schemas.microsoft.com/office/drawing/2014/main" val="1552099773"/>
                  </a:ext>
                </a:extLst>
              </a:tr>
            </a:tbl>
          </a:graphicData>
        </a:graphic>
      </p:graphicFrame>
      <p:graphicFrame>
        <p:nvGraphicFramePr>
          <p:cNvPr id="43" name="Table 42">
            <a:extLst>
              <a:ext uri="{FF2B5EF4-FFF2-40B4-BE49-F238E27FC236}">
                <a16:creationId xmlns:a16="http://schemas.microsoft.com/office/drawing/2014/main" id="{617B0D74-F109-4C22-AA5E-D0378ACDF698}"/>
              </a:ext>
            </a:extLst>
          </p:cNvPr>
          <p:cNvGraphicFramePr>
            <a:graphicFrameLocks noGrp="1"/>
          </p:cNvGraphicFramePr>
          <p:nvPr/>
        </p:nvGraphicFramePr>
        <p:xfrm>
          <a:off x="5520412" y="4777854"/>
          <a:ext cx="6057999" cy="1512888"/>
        </p:xfrm>
        <a:graphic>
          <a:graphicData uri="http://schemas.openxmlformats.org/drawingml/2006/table">
            <a:tbl>
              <a:tblPr firstRow="1" bandRow="1">
                <a:tableStyleId>{D7AC3CCA-C797-4891-BE02-D94E43425B78}</a:tableStyleId>
              </a:tblPr>
              <a:tblGrid>
                <a:gridCol w="6057999">
                  <a:extLst>
                    <a:ext uri="{9D8B030D-6E8A-4147-A177-3AD203B41FA5}">
                      <a16:colId xmlns:a16="http://schemas.microsoft.com/office/drawing/2014/main" val="3537941271"/>
                    </a:ext>
                  </a:extLst>
                </a:gridCol>
              </a:tblGrid>
              <a:tr h="378222">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0" kern="1200" dirty="0">
                          <a:solidFill>
                            <a:schemeClr val="dk1"/>
                          </a:solidFill>
                          <a:latin typeface="Segoe UI Semilight" panose="020B0402040204020203" pitchFamily="34" charset="0"/>
                          <a:ea typeface="+mn-ea"/>
                          <a:cs typeface="Segoe UI Semilight" panose="020B0402040204020203" pitchFamily="34" charset="0"/>
                        </a:rPr>
                        <a:t>Compliance certification guidance</a:t>
                      </a:r>
                    </a:p>
                  </a:txBody>
                  <a:tcPr marL="93260" marR="93260" marT="46630" marB="46630" anchor="ctr"/>
                </a:tc>
                <a:extLst>
                  <a:ext uri="{0D108BD9-81ED-4DB2-BD59-A6C34878D82A}">
                    <a16:rowId xmlns:a16="http://schemas.microsoft.com/office/drawing/2014/main" val="3139486322"/>
                  </a:ext>
                </a:extLst>
              </a:tr>
              <a:tr h="378222">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0" kern="1200" dirty="0">
                          <a:solidFill>
                            <a:srgbClr val="505050"/>
                          </a:solidFill>
                          <a:latin typeface="Segoe UI Semilight"/>
                          <a:ea typeface="+mn-ea"/>
                          <a:cs typeface="Segoe UI Semilight"/>
                        </a:rPr>
                        <a:t>Azure China Cloud support for Azure Stack Hub</a:t>
                      </a:r>
                    </a:p>
                  </a:txBody>
                  <a:tcPr marL="93260" marR="93260" marT="46630" marB="46630" anchor="ctr">
                    <a:solidFill>
                      <a:schemeClr val="tx1">
                        <a:lumMod val="20000"/>
                        <a:lumOff val="80000"/>
                      </a:schemeClr>
                    </a:solidFill>
                  </a:tcPr>
                </a:tc>
                <a:extLst>
                  <a:ext uri="{0D108BD9-81ED-4DB2-BD59-A6C34878D82A}">
                    <a16:rowId xmlns:a16="http://schemas.microsoft.com/office/drawing/2014/main" val="3230666669"/>
                  </a:ext>
                </a:extLst>
              </a:tr>
              <a:tr h="378222">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0" kern="1200">
                          <a:solidFill>
                            <a:srgbClr val="505050"/>
                          </a:solidFill>
                          <a:latin typeface="Segoe UI Semilight"/>
                          <a:ea typeface="+mn-ea"/>
                          <a:cs typeface="Segoe UI Semilight"/>
                        </a:rPr>
                        <a:t>Azure backup support for tenant workloads</a:t>
                      </a:r>
                    </a:p>
                  </a:txBody>
                  <a:tcPr marL="93260" marR="93260" marT="46630" marB="46630" anchor="ctr"/>
                </a:tc>
                <a:extLst>
                  <a:ext uri="{0D108BD9-81ED-4DB2-BD59-A6C34878D82A}">
                    <a16:rowId xmlns:a16="http://schemas.microsoft.com/office/drawing/2014/main" val="1153559882"/>
                  </a:ext>
                </a:extLst>
              </a:tr>
              <a:tr h="378222">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0" kern="1200" dirty="0">
                          <a:solidFill>
                            <a:srgbClr val="505050"/>
                          </a:solidFill>
                          <a:latin typeface="Segoe UI Semilight"/>
                          <a:ea typeface="+mn-ea"/>
                          <a:cs typeface="Segoe UI Semilight"/>
                        </a:rPr>
                        <a:t>Azure Stack Hub infrastructure backup and cloud recovery </a:t>
                      </a:r>
                    </a:p>
                  </a:txBody>
                  <a:tcPr marL="93260" marR="93260" marT="46630" marB="46630" anchor="ctr"/>
                </a:tc>
                <a:extLst>
                  <a:ext uri="{0D108BD9-81ED-4DB2-BD59-A6C34878D82A}">
                    <a16:rowId xmlns:a16="http://schemas.microsoft.com/office/drawing/2014/main" val="397149269"/>
                  </a:ext>
                </a:extLst>
              </a:tr>
            </a:tbl>
          </a:graphicData>
        </a:graphic>
      </p:graphicFrame>
    </p:spTree>
    <p:extLst>
      <p:ext uri="{BB962C8B-B14F-4D97-AF65-F5344CB8AC3E}">
        <p14:creationId xmlns:p14="http://schemas.microsoft.com/office/powerpoint/2010/main" val="12326642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par>
                                <p:cTn id="8" presetID="10" presetClass="entr" presetSubtype="0" fill="hold"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fade">
                                      <p:cBhvr>
                                        <p:cTn id="10"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6F34910-7095-43CC-A633-19A502708467}"/>
              </a:ext>
            </a:extLst>
          </p:cNvPr>
          <p:cNvSpPr/>
          <p:nvPr/>
        </p:nvSpPr>
        <p:spPr bwMode="auto">
          <a:xfrm>
            <a:off x="274639" y="2049342"/>
            <a:ext cx="5925312" cy="113035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14191">
              <a:defRPr/>
            </a:pPr>
            <a:r>
              <a:rPr lang="en-US" sz="2000">
                <a:gradFill>
                  <a:gsLst>
                    <a:gs pos="37168">
                      <a:schemeClr val="bg1"/>
                    </a:gs>
                    <a:gs pos="12000">
                      <a:schemeClr val="bg1"/>
                    </a:gs>
                  </a:gsLst>
                  <a:lin ang="5400000" scaled="0"/>
                </a:gradFill>
                <a:latin typeface="Segoe UI Light"/>
              </a:rPr>
              <a:t>First consistent Hybrid Cloud Platform</a:t>
            </a:r>
          </a:p>
        </p:txBody>
      </p:sp>
      <p:sp>
        <p:nvSpPr>
          <p:cNvPr id="3" name="Rectangle 2">
            <a:extLst>
              <a:ext uri="{FF2B5EF4-FFF2-40B4-BE49-F238E27FC236}">
                <a16:creationId xmlns:a16="http://schemas.microsoft.com/office/drawing/2014/main" id="{DCDDC577-C4C5-49F7-B710-1BAB2DE0F265}"/>
              </a:ext>
            </a:extLst>
          </p:cNvPr>
          <p:cNvSpPr/>
          <p:nvPr/>
        </p:nvSpPr>
        <p:spPr bwMode="auto">
          <a:xfrm>
            <a:off x="6236526" y="2049342"/>
            <a:ext cx="5925312" cy="113035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14191">
              <a:defRPr/>
            </a:pPr>
            <a:r>
              <a:rPr lang="en-US" sz="2000">
                <a:gradFill>
                  <a:gsLst>
                    <a:gs pos="37168">
                      <a:schemeClr val="bg1"/>
                    </a:gs>
                    <a:gs pos="12000">
                      <a:schemeClr val="bg1"/>
                    </a:gs>
                  </a:gsLst>
                  <a:lin ang="5400000" scaled="0"/>
                </a:gradFill>
                <a:latin typeface="Segoe UI Light"/>
              </a:rPr>
              <a:t>Virtualization-replacement play</a:t>
            </a:r>
          </a:p>
        </p:txBody>
      </p:sp>
      <p:sp>
        <p:nvSpPr>
          <p:cNvPr id="4" name="TextBox 3">
            <a:extLst>
              <a:ext uri="{FF2B5EF4-FFF2-40B4-BE49-F238E27FC236}">
                <a16:creationId xmlns:a16="http://schemas.microsoft.com/office/drawing/2014/main" id="{30ABB8A8-F776-4C19-936E-DE07A7BF7ECC}"/>
              </a:ext>
            </a:extLst>
          </p:cNvPr>
          <p:cNvSpPr txBox="1"/>
          <p:nvPr/>
        </p:nvSpPr>
        <p:spPr>
          <a:xfrm>
            <a:off x="274638" y="1311306"/>
            <a:ext cx="5925311" cy="683222"/>
          </a:xfrm>
          <a:prstGeom prst="rect">
            <a:avLst/>
          </a:prstGeom>
          <a:noFill/>
        </p:spPr>
        <p:txBody>
          <a:bodyPr wrap="square" lIns="182854" tIns="146283" rIns="182854" bIns="146283" rtlCol="0">
            <a:spAutoFit/>
          </a:bodyPr>
          <a:lstStyle/>
          <a:p>
            <a:pPr marL="0" marR="0" lvl="0" indent="0" algn="ctr" defTabSz="932563" rtl="0" eaLnBrk="1" fontAlgn="auto" latinLnBrk="0" hangingPunct="1">
              <a:lnSpc>
                <a:spcPct val="90000"/>
              </a:lnSpc>
              <a:spcBef>
                <a:spcPts val="0"/>
              </a:spcBef>
              <a:spcAft>
                <a:spcPts val="600"/>
              </a:spcAft>
              <a:buClrTx/>
              <a:buSzTx/>
              <a:buFontTx/>
              <a:buNone/>
              <a:tabLst/>
              <a:defRPr/>
            </a:pPr>
            <a:r>
              <a:rPr kumimoji="0" lang="en-US" sz="2800" b="0" u="none" strike="noStrike" kern="1200" cap="none" spc="0" normalizeH="0" baseline="0" noProof="0">
                <a:ln>
                  <a:noFill/>
                </a:ln>
                <a:gradFill>
                  <a:gsLst>
                    <a:gs pos="37168">
                      <a:srgbClr val="353535"/>
                    </a:gs>
                    <a:gs pos="12000">
                      <a:srgbClr val="353535"/>
                    </a:gs>
                  </a:gsLst>
                  <a:lin ang="5400000" scaled="0"/>
                </a:gradFill>
                <a:effectLst/>
                <a:uLnTx/>
                <a:uFillTx/>
                <a:ea typeface="+mn-ea"/>
                <a:cs typeface="+mn-cs"/>
              </a:rPr>
              <a:t>What it is</a:t>
            </a:r>
          </a:p>
        </p:txBody>
      </p:sp>
      <p:sp>
        <p:nvSpPr>
          <p:cNvPr id="5" name="TextBox 4">
            <a:extLst>
              <a:ext uri="{FF2B5EF4-FFF2-40B4-BE49-F238E27FC236}">
                <a16:creationId xmlns:a16="http://schemas.microsoft.com/office/drawing/2014/main" id="{2D9332EF-3A19-444B-980E-1F319B3E96FF}"/>
              </a:ext>
            </a:extLst>
          </p:cNvPr>
          <p:cNvSpPr txBox="1"/>
          <p:nvPr/>
        </p:nvSpPr>
        <p:spPr>
          <a:xfrm>
            <a:off x="6236527" y="1292323"/>
            <a:ext cx="5925310" cy="683222"/>
          </a:xfrm>
          <a:prstGeom prst="rect">
            <a:avLst/>
          </a:prstGeom>
          <a:noFill/>
        </p:spPr>
        <p:txBody>
          <a:bodyPr wrap="square" lIns="182854" tIns="146283" rIns="182854" bIns="146283" rtlCol="0">
            <a:spAutoFit/>
          </a:bodyPr>
          <a:lstStyle/>
          <a:p>
            <a:pPr algn="ctr" defTabSz="932563">
              <a:lnSpc>
                <a:spcPct val="90000"/>
              </a:lnSpc>
              <a:spcAft>
                <a:spcPts val="600"/>
              </a:spcAft>
              <a:defRPr/>
            </a:pPr>
            <a:r>
              <a:rPr lang="en-US" sz="2800">
                <a:gradFill>
                  <a:gsLst>
                    <a:gs pos="37168">
                      <a:srgbClr val="353535"/>
                    </a:gs>
                    <a:gs pos="12000">
                      <a:srgbClr val="353535"/>
                    </a:gs>
                  </a:gsLst>
                  <a:lin ang="5400000" scaled="0"/>
                </a:gradFill>
              </a:rPr>
              <a:t>What it isn’t</a:t>
            </a:r>
          </a:p>
        </p:txBody>
      </p:sp>
      <p:sp>
        <p:nvSpPr>
          <p:cNvPr id="6" name="Rectangle 5">
            <a:extLst>
              <a:ext uri="{FF2B5EF4-FFF2-40B4-BE49-F238E27FC236}">
                <a16:creationId xmlns:a16="http://schemas.microsoft.com/office/drawing/2014/main" id="{3FABD0F1-1F22-466F-875B-487210806475}"/>
              </a:ext>
            </a:extLst>
          </p:cNvPr>
          <p:cNvSpPr/>
          <p:nvPr/>
        </p:nvSpPr>
        <p:spPr bwMode="auto">
          <a:xfrm>
            <a:off x="274639" y="3221998"/>
            <a:ext cx="5925312" cy="113035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14191">
              <a:defRPr/>
            </a:pPr>
            <a:r>
              <a:rPr lang="en-US" sz="2000">
                <a:gradFill>
                  <a:gsLst>
                    <a:gs pos="37168">
                      <a:schemeClr val="bg1"/>
                    </a:gs>
                    <a:gs pos="12000">
                      <a:schemeClr val="bg1"/>
                    </a:gs>
                  </a:gsLst>
                  <a:lin ang="5400000" scaled="0"/>
                </a:gradFill>
                <a:latin typeface="Segoe UI Light"/>
              </a:rPr>
              <a:t>Integrated system with IaaS and PaaS</a:t>
            </a:r>
          </a:p>
        </p:txBody>
      </p:sp>
      <p:sp>
        <p:nvSpPr>
          <p:cNvPr id="7" name="Rectangle 6">
            <a:extLst>
              <a:ext uri="{FF2B5EF4-FFF2-40B4-BE49-F238E27FC236}">
                <a16:creationId xmlns:a16="http://schemas.microsoft.com/office/drawing/2014/main" id="{CB55CFED-31FA-4B0E-9447-7792772ABE47}"/>
              </a:ext>
            </a:extLst>
          </p:cNvPr>
          <p:cNvSpPr/>
          <p:nvPr/>
        </p:nvSpPr>
        <p:spPr bwMode="auto">
          <a:xfrm>
            <a:off x="6236526" y="3221998"/>
            <a:ext cx="5925312" cy="113035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14191">
              <a:defRPr/>
            </a:pPr>
            <a:r>
              <a:rPr lang="en-US" sz="2000">
                <a:gradFill>
                  <a:gsLst>
                    <a:gs pos="37168">
                      <a:schemeClr val="bg1"/>
                    </a:gs>
                    <a:gs pos="12000">
                      <a:schemeClr val="bg1"/>
                    </a:gs>
                  </a:gsLst>
                  <a:lin ang="5400000" scaled="0"/>
                </a:gradFill>
                <a:latin typeface="Segoe UI Light"/>
              </a:rPr>
              <a:t>DIY infrastructure</a:t>
            </a:r>
          </a:p>
        </p:txBody>
      </p:sp>
      <p:sp>
        <p:nvSpPr>
          <p:cNvPr id="8" name="Rectangle 7">
            <a:extLst>
              <a:ext uri="{FF2B5EF4-FFF2-40B4-BE49-F238E27FC236}">
                <a16:creationId xmlns:a16="http://schemas.microsoft.com/office/drawing/2014/main" id="{8AE95935-4641-4EC4-94DC-47FB06354E86}"/>
              </a:ext>
            </a:extLst>
          </p:cNvPr>
          <p:cNvSpPr/>
          <p:nvPr/>
        </p:nvSpPr>
        <p:spPr bwMode="auto">
          <a:xfrm>
            <a:off x="274639" y="4394654"/>
            <a:ext cx="5925312" cy="113035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14191">
              <a:defRPr/>
            </a:pPr>
            <a:r>
              <a:rPr lang="en-US" sz="2000">
                <a:gradFill>
                  <a:gsLst>
                    <a:gs pos="37168">
                      <a:schemeClr val="bg1"/>
                    </a:gs>
                    <a:gs pos="12000">
                      <a:schemeClr val="bg1"/>
                    </a:gs>
                  </a:gsLst>
                  <a:lin ang="5400000" scaled="0"/>
                </a:gradFill>
                <a:latin typeface="Segoe UI Light"/>
              </a:rPr>
              <a:t>Regularly updated for Azure-consistency</a:t>
            </a:r>
          </a:p>
        </p:txBody>
      </p:sp>
      <p:sp>
        <p:nvSpPr>
          <p:cNvPr id="9" name="Rectangle 8">
            <a:extLst>
              <a:ext uri="{FF2B5EF4-FFF2-40B4-BE49-F238E27FC236}">
                <a16:creationId xmlns:a16="http://schemas.microsoft.com/office/drawing/2014/main" id="{50CC1844-7FA6-42CC-A803-C11B641863D0}"/>
              </a:ext>
            </a:extLst>
          </p:cNvPr>
          <p:cNvSpPr/>
          <p:nvPr/>
        </p:nvSpPr>
        <p:spPr bwMode="auto">
          <a:xfrm>
            <a:off x="6236526" y="4394654"/>
            <a:ext cx="5925312" cy="113035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14191">
              <a:defRPr/>
            </a:pPr>
            <a:r>
              <a:rPr lang="en-US" sz="2000">
                <a:gradFill>
                  <a:gsLst>
                    <a:gs pos="37168">
                      <a:schemeClr val="bg1"/>
                    </a:gs>
                    <a:gs pos="12000">
                      <a:schemeClr val="bg1"/>
                    </a:gs>
                  </a:gsLst>
                  <a:lin ang="5400000" scaled="0"/>
                </a:gradFill>
                <a:latin typeface="Segoe UI Light"/>
              </a:rPr>
              <a:t>Static system you deploy and forget</a:t>
            </a:r>
          </a:p>
        </p:txBody>
      </p:sp>
      <p:sp>
        <p:nvSpPr>
          <p:cNvPr id="10" name="Title 3">
            <a:extLst>
              <a:ext uri="{FF2B5EF4-FFF2-40B4-BE49-F238E27FC236}">
                <a16:creationId xmlns:a16="http://schemas.microsoft.com/office/drawing/2014/main" id="{9077B327-8590-48E2-8B29-D27B41EAA6A4}"/>
              </a:ext>
            </a:extLst>
          </p:cNvPr>
          <p:cNvSpPr txBox="1">
            <a:spLocks/>
          </p:cNvSpPr>
          <p:nvPr/>
        </p:nvSpPr>
        <p:spPr>
          <a:xfrm>
            <a:off x="274639" y="295275"/>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endParaRPr kumimoji="0" lang="en-US" sz="4800" b="0" i="0" u="none" strike="noStrike" kern="1200" cap="none" spc="-102" normalizeH="0" baseline="0" noProof="0">
              <a:ln w="3175">
                <a:noFill/>
              </a:ln>
              <a:gradFill>
                <a:gsLst>
                  <a:gs pos="1250">
                    <a:srgbClr val="353535"/>
                  </a:gs>
                  <a:gs pos="100000">
                    <a:srgbClr val="353535"/>
                  </a:gs>
                </a:gsLst>
                <a:lin ang="5400000" scaled="0"/>
              </a:gradFill>
              <a:effectLst/>
              <a:uLnTx/>
              <a:uFillTx/>
              <a:latin typeface="Segoe UI Light"/>
              <a:ea typeface="+mn-ea"/>
              <a:cs typeface="Segoe UI" pitchFamily="34" charset="0"/>
            </a:endParaRPr>
          </a:p>
        </p:txBody>
      </p:sp>
      <p:sp>
        <p:nvSpPr>
          <p:cNvPr id="11" name="Title 10">
            <a:extLst>
              <a:ext uri="{FF2B5EF4-FFF2-40B4-BE49-F238E27FC236}">
                <a16:creationId xmlns:a16="http://schemas.microsoft.com/office/drawing/2014/main" id="{E0116EE1-28FC-4498-B019-FFAAED2062BF}"/>
              </a:ext>
            </a:extLst>
          </p:cNvPr>
          <p:cNvSpPr>
            <a:spLocks noGrp="1"/>
          </p:cNvSpPr>
          <p:nvPr>
            <p:ph type="title"/>
          </p:nvPr>
        </p:nvSpPr>
        <p:spPr/>
        <p:txBody>
          <a:bodyPr/>
          <a:lstStyle/>
          <a:p>
            <a:r>
              <a:rPr lang="en-US" sz="3600" dirty="0">
                <a:gradFill>
                  <a:gsLst>
                    <a:gs pos="1250">
                      <a:srgbClr val="353535"/>
                    </a:gs>
                    <a:gs pos="100000">
                      <a:srgbClr val="353535"/>
                    </a:gs>
                  </a:gsLst>
                  <a:lin ang="5400000" scaled="0"/>
                </a:gradFill>
                <a:latin typeface="Segoe UI Semibold" panose="020B0702040204020203" pitchFamily="34" charset="0"/>
                <a:cs typeface="Segoe UI Semibold" panose="020B0702040204020203" pitchFamily="34" charset="0"/>
              </a:rPr>
              <a:t>Summary: Accurately positioning Azure Stack Hub </a:t>
            </a:r>
          </a:p>
        </p:txBody>
      </p:sp>
      <p:sp>
        <p:nvSpPr>
          <p:cNvPr id="12" name="Rectangle 11">
            <a:extLst>
              <a:ext uri="{FF2B5EF4-FFF2-40B4-BE49-F238E27FC236}">
                <a16:creationId xmlns:a16="http://schemas.microsoft.com/office/drawing/2014/main" id="{C4956C6F-F953-4828-BC1E-BE243A99F9AC}"/>
              </a:ext>
            </a:extLst>
          </p:cNvPr>
          <p:cNvSpPr/>
          <p:nvPr/>
        </p:nvSpPr>
        <p:spPr bwMode="auto">
          <a:xfrm>
            <a:off x="274639" y="5567311"/>
            <a:ext cx="5925312" cy="113035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14191">
              <a:defRPr/>
            </a:pPr>
            <a:r>
              <a:rPr lang="en-US" sz="2000">
                <a:gradFill>
                  <a:gsLst>
                    <a:gs pos="37168">
                      <a:schemeClr val="bg1"/>
                    </a:gs>
                    <a:gs pos="12000">
                      <a:schemeClr val="bg1"/>
                    </a:gs>
                  </a:gsLst>
                  <a:lin ang="5400000" scaled="0"/>
                </a:gradFill>
                <a:latin typeface="Segoe UI Light"/>
              </a:rPr>
              <a:t>Truly open and flexible (just like Azure) </a:t>
            </a:r>
          </a:p>
        </p:txBody>
      </p:sp>
      <p:sp>
        <p:nvSpPr>
          <p:cNvPr id="13" name="Rectangle 12">
            <a:extLst>
              <a:ext uri="{FF2B5EF4-FFF2-40B4-BE49-F238E27FC236}">
                <a16:creationId xmlns:a16="http://schemas.microsoft.com/office/drawing/2014/main" id="{12F8B4EC-2136-40BA-A651-BBC659CED72F}"/>
              </a:ext>
            </a:extLst>
          </p:cNvPr>
          <p:cNvSpPr/>
          <p:nvPr/>
        </p:nvSpPr>
        <p:spPr bwMode="auto">
          <a:xfrm>
            <a:off x="6236526" y="5567311"/>
            <a:ext cx="5925312" cy="113035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14191">
              <a:defRPr/>
            </a:pPr>
            <a:r>
              <a:rPr lang="en-US" sz="2000">
                <a:gradFill>
                  <a:gsLst>
                    <a:gs pos="37168">
                      <a:schemeClr val="bg1"/>
                    </a:gs>
                    <a:gs pos="12000">
                      <a:schemeClr val="bg1"/>
                    </a:gs>
                  </a:gsLst>
                  <a:lin ang="5400000" scaled="0"/>
                </a:gradFill>
                <a:latin typeface="Segoe UI Light"/>
              </a:rPr>
              <a:t>.NET/Windows only </a:t>
            </a:r>
          </a:p>
        </p:txBody>
      </p:sp>
    </p:spTree>
    <p:extLst>
      <p:ext uri="{BB962C8B-B14F-4D97-AF65-F5344CB8AC3E}">
        <p14:creationId xmlns:p14="http://schemas.microsoft.com/office/powerpoint/2010/main" val="20106404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6" grpId="0" animBg="1"/>
      <p:bldP spid="7" grpId="0" animBg="1"/>
      <p:bldP spid="8" grpId="0" animBg="1"/>
      <p:bldP spid="9" grpId="0" animBg="1"/>
      <p:bldP spid="12" grpId="0" animBg="1"/>
      <p:bldP spid="13"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直接连接符 7"/>
          <p:cNvCxnSpPr>
            <a:cxnSpLocks/>
          </p:cNvCxnSpPr>
          <p:nvPr/>
        </p:nvCxnSpPr>
        <p:spPr>
          <a:xfrm>
            <a:off x="1148161" y="3937911"/>
            <a:ext cx="9843773"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等腰三角形 9"/>
          <p:cNvSpPr/>
          <p:nvPr/>
        </p:nvSpPr>
        <p:spPr>
          <a:xfrm>
            <a:off x="1997936" y="3302000"/>
            <a:ext cx="908041" cy="782794"/>
          </a:xfrm>
          <a:prstGeom prst="triangle">
            <a:avLst/>
          </a:prstGeom>
          <a:solidFill>
            <a:srgbClr val="001E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36"/>
          </a:p>
        </p:txBody>
      </p:sp>
      <p:sp>
        <p:nvSpPr>
          <p:cNvPr id="11" name="等腰三角形 10"/>
          <p:cNvSpPr/>
          <p:nvPr/>
        </p:nvSpPr>
        <p:spPr>
          <a:xfrm>
            <a:off x="5616025" y="3302000"/>
            <a:ext cx="908041" cy="782794"/>
          </a:xfrm>
          <a:prstGeom prst="triangle">
            <a:avLst/>
          </a:prstGeom>
          <a:solidFill>
            <a:srgbClr val="001E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36"/>
          </a:p>
        </p:txBody>
      </p:sp>
      <p:sp>
        <p:nvSpPr>
          <p:cNvPr id="12" name="等腰三角形 11"/>
          <p:cNvSpPr/>
          <p:nvPr/>
        </p:nvSpPr>
        <p:spPr>
          <a:xfrm>
            <a:off x="9244964" y="3302000"/>
            <a:ext cx="908041" cy="782794"/>
          </a:xfrm>
          <a:prstGeom prst="triangle">
            <a:avLst/>
          </a:prstGeom>
          <a:solidFill>
            <a:srgbClr val="001E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36"/>
          </a:p>
        </p:txBody>
      </p:sp>
      <p:sp>
        <p:nvSpPr>
          <p:cNvPr id="14" name="矩形 13"/>
          <p:cNvSpPr/>
          <p:nvPr/>
        </p:nvSpPr>
        <p:spPr>
          <a:xfrm>
            <a:off x="1148161" y="1605266"/>
            <a:ext cx="9988043" cy="867930"/>
          </a:xfrm>
          <a:prstGeom prst="rect">
            <a:avLst/>
          </a:prstGeom>
        </p:spPr>
        <p:txBody>
          <a:bodyPr wrap="square">
            <a:spAutoFit/>
          </a:bodyPr>
          <a:lstStyle/>
          <a:p>
            <a:pPr algn="ctr">
              <a:lnSpc>
                <a:spcPct val="90000"/>
              </a:lnSpc>
              <a:spcAft>
                <a:spcPts val="600"/>
              </a:spcAft>
            </a:pPr>
            <a:r>
              <a:rPr lang="en-US" sz="2800" dirty="0">
                <a:latin typeface="Segoe UI Semilight" panose="020B0402040204020203" pitchFamily="34" charset="0"/>
                <a:cs typeface="Segoe UI Semilight" panose="020B0402040204020203" pitchFamily="34" charset="0"/>
              </a:rPr>
              <a:t>Start your journey to be a certified Azure Stack Hub operator today </a:t>
            </a:r>
          </a:p>
        </p:txBody>
      </p:sp>
      <p:sp>
        <p:nvSpPr>
          <p:cNvPr id="15" name="矩形 14"/>
          <p:cNvSpPr/>
          <p:nvPr/>
        </p:nvSpPr>
        <p:spPr>
          <a:xfrm>
            <a:off x="3643495" y="754165"/>
            <a:ext cx="6486712" cy="646331"/>
          </a:xfrm>
          <a:prstGeom prst="rect">
            <a:avLst/>
          </a:prstGeom>
        </p:spPr>
        <p:txBody>
          <a:bodyPr wrap="none">
            <a:spAutoFit/>
          </a:bodyPr>
          <a:lstStyle/>
          <a:p>
            <a:r>
              <a:rPr lang="en-US" sz="3600" spc="-102" dirty="0">
                <a:ln w="3175">
                  <a:noFill/>
                </a:ln>
                <a:gradFill>
                  <a:gsLst>
                    <a:gs pos="1250">
                      <a:srgbClr val="353535"/>
                    </a:gs>
                    <a:gs pos="100000">
                      <a:srgbClr val="353535"/>
                    </a:gs>
                  </a:gsLst>
                  <a:lin ang="5400000" scaled="0"/>
                </a:gradFill>
                <a:latin typeface="Segoe UI Semibold" panose="020B0702040204020203" pitchFamily="34" charset="0"/>
                <a:cs typeface="Segoe UI Semibold" panose="020B0702040204020203" pitchFamily="34" charset="0"/>
              </a:rPr>
              <a:t>Get going with Azure Stack Hub</a:t>
            </a:r>
          </a:p>
        </p:txBody>
      </p:sp>
      <p:sp>
        <p:nvSpPr>
          <p:cNvPr id="18" name="矩形 17"/>
          <p:cNvSpPr/>
          <p:nvPr/>
        </p:nvSpPr>
        <p:spPr>
          <a:xfrm>
            <a:off x="1866144" y="2836289"/>
            <a:ext cx="1151277" cy="338554"/>
          </a:xfrm>
          <a:prstGeom prst="rect">
            <a:avLst/>
          </a:prstGeom>
        </p:spPr>
        <p:txBody>
          <a:bodyPr wrap="none">
            <a:spAutoFit/>
          </a:bodyPr>
          <a:lstStyle/>
          <a:p>
            <a:r>
              <a:rPr lang="en-US" altLang="zh-CN" sz="160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DEVELOP</a:t>
            </a:r>
            <a:endParaRPr lang="zh-CN" altLang="en-US" sz="1600">
              <a:latin typeface="Arial" panose="020B0604020202020204" pitchFamily="34" charset="0"/>
              <a:ea typeface="微软雅黑" panose="020B0503020204020204" pitchFamily="34" charset="-122"/>
              <a:cs typeface="Arial" panose="020B0604020202020204" pitchFamily="34" charset="0"/>
            </a:endParaRPr>
          </a:p>
        </p:txBody>
      </p:sp>
      <p:sp>
        <p:nvSpPr>
          <p:cNvPr id="19" name="矩形 18"/>
          <p:cNvSpPr/>
          <p:nvPr/>
        </p:nvSpPr>
        <p:spPr>
          <a:xfrm>
            <a:off x="1375851" y="4609386"/>
            <a:ext cx="2152209" cy="535531"/>
          </a:xfrm>
          <a:prstGeom prst="rect">
            <a:avLst/>
          </a:prstGeom>
        </p:spPr>
        <p:txBody>
          <a:bodyPr wrap="square">
            <a:spAutoFit/>
          </a:bodyPr>
          <a:lstStyle/>
          <a:p>
            <a:pPr lvl="0" defTabSz="932597">
              <a:lnSpc>
                <a:spcPct val="90000"/>
              </a:lnSpc>
              <a:spcBef>
                <a:spcPts val="408"/>
              </a:spcBef>
              <a:defRPr/>
            </a:pPr>
            <a:r>
              <a:rPr lang="en-US" sz="1600">
                <a:gradFill>
                  <a:gsLst>
                    <a:gs pos="0">
                      <a:srgbClr val="353535"/>
                    </a:gs>
                    <a:gs pos="100000">
                      <a:srgbClr val="353535"/>
                    </a:gs>
                  </a:gsLst>
                  <a:lin ang="5400000" scaled="1"/>
                </a:gradFill>
                <a:latin typeface="Segoe UI Semilight" panose="020B0402040204020203" pitchFamily="34" charset="0"/>
                <a:cs typeface="Segoe UI Semilight" panose="020B0402040204020203" pitchFamily="34" charset="0"/>
              </a:rPr>
              <a:t>Develop applications in Azure</a:t>
            </a:r>
          </a:p>
        </p:txBody>
      </p:sp>
      <p:sp>
        <p:nvSpPr>
          <p:cNvPr id="26" name="矩形 25"/>
          <p:cNvSpPr/>
          <p:nvPr/>
        </p:nvSpPr>
        <p:spPr>
          <a:xfrm>
            <a:off x="5487483" y="2836289"/>
            <a:ext cx="1143198" cy="338554"/>
          </a:xfrm>
          <a:prstGeom prst="rect">
            <a:avLst/>
          </a:prstGeom>
        </p:spPr>
        <p:txBody>
          <a:bodyPr wrap="none">
            <a:spAutoFit/>
          </a:bodyPr>
          <a:lstStyle/>
          <a:p>
            <a:r>
              <a:rPr lang="en-US" altLang="zh-CN" sz="160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VALIDATE</a:t>
            </a:r>
            <a:endParaRPr lang="zh-CN" altLang="en-US" sz="1600">
              <a:latin typeface="Arial" panose="020B0604020202020204" pitchFamily="34" charset="0"/>
              <a:ea typeface="微软雅黑" panose="020B0503020204020204" pitchFamily="34" charset="-122"/>
              <a:cs typeface="Arial" panose="020B0604020202020204" pitchFamily="34" charset="0"/>
            </a:endParaRPr>
          </a:p>
        </p:txBody>
      </p:sp>
      <p:sp>
        <p:nvSpPr>
          <p:cNvPr id="27" name="矩形 26"/>
          <p:cNvSpPr/>
          <p:nvPr/>
        </p:nvSpPr>
        <p:spPr>
          <a:xfrm>
            <a:off x="4973691" y="4607563"/>
            <a:ext cx="2192708" cy="535531"/>
          </a:xfrm>
          <a:prstGeom prst="rect">
            <a:avLst/>
          </a:prstGeom>
        </p:spPr>
        <p:txBody>
          <a:bodyPr wrap="square">
            <a:spAutoFit/>
          </a:bodyPr>
          <a:lstStyle/>
          <a:p>
            <a:pPr lvl="0" defTabSz="932597">
              <a:lnSpc>
                <a:spcPct val="90000"/>
              </a:lnSpc>
              <a:spcBef>
                <a:spcPts val="408"/>
              </a:spcBef>
              <a:defRPr/>
            </a:pPr>
            <a:r>
              <a:rPr lang="en-US" sz="1600" dirty="0">
                <a:gradFill>
                  <a:gsLst>
                    <a:gs pos="0">
                      <a:srgbClr val="353535"/>
                    </a:gs>
                    <a:gs pos="100000">
                      <a:srgbClr val="353535"/>
                    </a:gs>
                  </a:gsLst>
                  <a:lin ang="5400000" scaled="1"/>
                </a:gradFill>
                <a:latin typeface="Segoe UI Semilight" panose="020B0402040204020203" pitchFamily="34" charset="0"/>
                <a:cs typeface="Segoe UI Semilight" panose="020B0402040204020203" pitchFamily="34" charset="0"/>
              </a:rPr>
              <a:t>Download Azure Stack Hub Development Kit</a:t>
            </a:r>
          </a:p>
        </p:txBody>
      </p:sp>
      <p:sp>
        <p:nvSpPr>
          <p:cNvPr id="28" name="矩形 27"/>
          <p:cNvSpPr/>
          <p:nvPr/>
        </p:nvSpPr>
        <p:spPr>
          <a:xfrm>
            <a:off x="9181857" y="2836289"/>
            <a:ext cx="1015021" cy="338554"/>
          </a:xfrm>
          <a:prstGeom prst="rect">
            <a:avLst/>
          </a:prstGeom>
        </p:spPr>
        <p:txBody>
          <a:bodyPr wrap="none">
            <a:spAutoFit/>
          </a:bodyPr>
          <a:lstStyle/>
          <a:p>
            <a:r>
              <a:rPr lang="en-US" altLang="zh-CN" sz="160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DEPLOY</a:t>
            </a:r>
            <a:endParaRPr lang="zh-CN" altLang="en-US" sz="1600">
              <a:latin typeface="Arial" panose="020B0604020202020204" pitchFamily="34" charset="0"/>
              <a:ea typeface="微软雅黑" panose="020B0503020204020204" pitchFamily="34" charset="-122"/>
              <a:cs typeface="Arial" panose="020B0604020202020204" pitchFamily="34" charset="0"/>
            </a:endParaRPr>
          </a:p>
        </p:txBody>
      </p:sp>
      <p:sp>
        <p:nvSpPr>
          <p:cNvPr id="29" name="矩形 28"/>
          <p:cNvSpPr/>
          <p:nvPr/>
        </p:nvSpPr>
        <p:spPr>
          <a:xfrm>
            <a:off x="8643129" y="4607563"/>
            <a:ext cx="2111710" cy="1200329"/>
          </a:xfrm>
          <a:prstGeom prst="rect">
            <a:avLst/>
          </a:prstGeom>
        </p:spPr>
        <p:txBody>
          <a:bodyPr wrap="square">
            <a:spAutoFit/>
          </a:bodyPr>
          <a:lstStyle/>
          <a:p>
            <a:pPr lvl="0" defTabSz="932597">
              <a:lnSpc>
                <a:spcPct val="90000"/>
              </a:lnSpc>
              <a:spcBef>
                <a:spcPts val="408"/>
              </a:spcBef>
              <a:defRPr/>
            </a:pPr>
            <a:r>
              <a:rPr lang="en-US" sz="1600" dirty="0">
                <a:gradFill>
                  <a:gsLst>
                    <a:gs pos="0">
                      <a:srgbClr val="353535"/>
                    </a:gs>
                    <a:gs pos="100000">
                      <a:srgbClr val="353535"/>
                    </a:gs>
                  </a:gsLst>
                  <a:lin ang="5400000" scaled="1"/>
                </a:gradFill>
                <a:latin typeface="Segoe UI Semilight" panose="020B0402040204020203" pitchFamily="34" charset="0"/>
                <a:cs typeface="Segoe UI Semilight" panose="020B0402040204020203" pitchFamily="34" charset="0"/>
              </a:rPr>
              <a:t>Order Azure Stack Hub integrated systems for production deployment</a:t>
            </a:r>
          </a:p>
        </p:txBody>
      </p:sp>
      <p:sp>
        <p:nvSpPr>
          <p:cNvPr id="2" name="TextBox 1">
            <a:extLst>
              <a:ext uri="{FF2B5EF4-FFF2-40B4-BE49-F238E27FC236}">
                <a16:creationId xmlns:a16="http://schemas.microsoft.com/office/drawing/2014/main" id="{A3166F1F-9DB9-404C-841F-AD67C0A3C9CE}"/>
              </a:ext>
            </a:extLst>
          </p:cNvPr>
          <p:cNvSpPr txBox="1"/>
          <p:nvPr/>
        </p:nvSpPr>
        <p:spPr>
          <a:xfrm>
            <a:off x="2210655" y="3550023"/>
            <a:ext cx="406400" cy="627864"/>
          </a:xfrm>
          <a:prstGeom prst="rect">
            <a:avLst/>
          </a:prstGeom>
          <a:noFill/>
        </p:spPr>
        <p:txBody>
          <a:bodyPr wrap="square" lIns="182880" tIns="146304" rIns="182880" bIns="146304" rtlCol="0">
            <a:spAutoFit/>
          </a:bodyPr>
          <a:lstStyle/>
          <a:p>
            <a:pPr>
              <a:lnSpc>
                <a:spcPct val="90000"/>
              </a:lnSpc>
              <a:spcAft>
                <a:spcPts val="600"/>
              </a:spcAft>
            </a:pPr>
            <a:r>
              <a:rPr lang="en-US" sz="2400">
                <a:solidFill>
                  <a:schemeClr val="bg1"/>
                </a:solidFill>
              </a:rPr>
              <a:t>1</a:t>
            </a:r>
          </a:p>
        </p:txBody>
      </p:sp>
      <p:sp>
        <p:nvSpPr>
          <p:cNvPr id="21" name="TextBox 20">
            <a:extLst>
              <a:ext uri="{FF2B5EF4-FFF2-40B4-BE49-F238E27FC236}">
                <a16:creationId xmlns:a16="http://schemas.microsoft.com/office/drawing/2014/main" id="{36470468-888E-BA4E-90D2-8479AB04A61F}"/>
              </a:ext>
            </a:extLst>
          </p:cNvPr>
          <p:cNvSpPr txBox="1"/>
          <p:nvPr/>
        </p:nvSpPr>
        <p:spPr>
          <a:xfrm>
            <a:off x="5829115" y="3535500"/>
            <a:ext cx="406400" cy="627864"/>
          </a:xfrm>
          <a:prstGeom prst="rect">
            <a:avLst/>
          </a:prstGeom>
          <a:noFill/>
        </p:spPr>
        <p:txBody>
          <a:bodyPr wrap="square" lIns="182880" tIns="146304" rIns="182880" bIns="146304" rtlCol="0">
            <a:spAutoFit/>
          </a:bodyPr>
          <a:lstStyle/>
          <a:p>
            <a:pPr>
              <a:lnSpc>
                <a:spcPct val="90000"/>
              </a:lnSpc>
              <a:spcAft>
                <a:spcPts val="600"/>
              </a:spcAft>
            </a:pPr>
            <a:r>
              <a:rPr lang="en-US" sz="2400">
                <a:solidFill>
                  <a:schemeClr val="bg1"/>
                </a:solidFill>
              </a:rPr>
              <a:t>2</a:t>
            </a:r>
          </a:p>
        </p:txBody>
      </p:sp>
      <p:sp>
        <p:nvSpPr>
          <p:cNvPr id="22" name="TextBox 21">
            <a:extLst>
              <a:ext uri="{FF2B5EF4-FFF2-40B4-BE49-F238E27FC236}">
                <a16:creationId xmlns:a16="http://schemas.microsoft.com/office/drawing/2014/main" id="{B1CFA8E3-72FD-B14B-879A-EC839E39E181}"/>
              </a:ext>
            </a:extLst>
          </p:cNvPr>
          <p:cNvSpPr txBox="1"/>
          <p:nvPr/>
        </p:nvSpPr>
        <p:spPr>
          <a:xfrm>
            <a:off x="9446164" y="3535500"/>
            <a:ext cx="406400" cy="627864"/>
          </a:xfrm>
          <a:prstGeom prst="rect">
            <a:avLst/>
          </a:prstGeom>
          <a:noFill/>
        </p:spPr>
        <p:txBody>
          <a:bodyPr wrap="square" lIns="182880" tIns="146304" rIns="182880" bIns="146304" rtlCol="0">
            <a:spAutoFit/>
          </a:bodyPr>
          <a:lstStyle/>
          <a:p>
            <a:pPr>
              <a:lnSpc>
                <a:spcPct val="90000"/>
              </a:lnSpc>
              <a:spcAft>
                <a:spcPts val="600"/>
              </a:spcAft>
            </a:pPr>
            <a:r>
              <a:rPr lang="en-US" sz="2400">
                <a:solidFill>
                  <a:schemeClr val="bg1"/>
                </a:solidFill>
              </a:rPr>
              <a:t>3</a:t>
            </a:r>
          </a:p>
        </p:txBody>
      </p:sp>
    </p:spTree>
    <p:extLst>
      <p:ext uri="{BB962C8B-B14F-4D97-AF65-F5344CB8AC3E}">
        <p14:creationId xmlns:p14="http://schemas.microsoft.com/office/powerpoint/2010/main" val="4094302902"/>
      </p:ext>
    </p:extLst>
  </p:cSld>
  <p:clrMapOvr>
    <a:masterClrMapping/>
  </p:clrMapOvr>
  <p:transition spd="slow">
    <p:cover/>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1248748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412934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3"/>
          <p:cNvSpPr txBox="1">
            <a:spLocks/>
          </p:cNvSpPr>
          <p:nvPr/>
        </p:nvSpPr>
        <p:spPr>
          <a:xfrm>
            <a:off x="274639" y="2869260"/>
            <a:ext cx="10056812" cy="1181862"/>
          </a:xfrm>
          <a:prstGeom prst="rect">
            <a:avLst/>
          </a:prstGeom>
          <a:noFill/>
        </p:spPr>
        <p:txBody>
          <a:bodyPr vert="horz" wrap="square" lIns="146304" tIns="91440" rIns="146304" bIns="91440" rtlCol="0" anchor="t" anchorCtr="0">
            <a:spAutoFit/>
          </a:bodyPr>
          <a:lstStyle>
            <a:lvl1pPr algn="l" defTabSz="932742" rtl="0" eaLnBrk="1" latinLnBrk="0" hangingPunct="1">
              <a:lnSpc>
                <a:spcPct val="90000"/>
              </a:lnSpc>
              <a:spcBef>
                <a:spcPct val="0"/>
              </a:spcBef>
              <a:buNone/>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pPr marL="0" marR="0" lvl="0" indent="0" fontAlgn="auto">
              <a:spcAft>
                <a:spcPts val="0"/>
              </a:spcAft>
              <a:buClrTx/>
              <a:buSzTx/>
              <a:tabLst/>
              <a:defRPr/>
            </a:pPr>
            <a:r>
              <a:rPr lang="en-US" dirty="0"/>
              <a:t>Appendix</a:t>
            </a:r>
          </a:p>
        </p:txBody>
      </p:sp>
    </p:spTree>
    <p:extLst>
      <p:ext uri="{BB962C8B-B14F-4D97-AF65-F5344CB8AC3E}">
        <p14:creationId xmlns:p14="http://schemas.microsoft.com/office/powerpoint/2010/main" val="3635284405"/>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68C08-8957-47B1-9DCE-A7028D5352A5}"/>
              </a:ext>
            </a:extLst>
          </p:cNvPr>
          <p:cNvSpPr>
            <a:spLocks noGrp="1"/>
          </p:cNvSpPr>
          <p:nvPr>
            <p:ph type="title"/>
          </p:nvPr>
        </p:nvSpPr>
        <p:spPr>
          <a:xfrm>
            <a:off x="274639" y="2906331"/>
            <a:ext cx="11656104" cy="2179058"/>
          </a:xfrm>
        </p:spPr>
        <p:txBody>
          <a:bodyPr/>
          <a:lstStyle/>
          <a:p>
            <a:r>
              <a:rPr lang="en-US" dirty="0"/>
              <a:t>Cloud Service Provider (CSP)</a:t>
            </a:r>
          </a:p>
        </p:txBody>
      </p:sp>
    </p:spTree>
    <p:extLst>
      <p:ext uri="{BB962C8B-B14F-4D97-AF65-F5344CB8AC3E}">
        <p14:creationId xmlns:p14="http://schemas.microsoft.com/office/powerpoint/2010/main" val="48154014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97A5C0D-9F0C-4E3C-88BA-586A2E645A8D}"/>
              </a:ext>
            </a:extLst>
          </p:cNvPr>
          <p:cNvPicPr>
            <a:picLocks noChangeAspect="1"/>
          </p:cNvPicPr>
          <p:nvPr/>
        </p:nvPicPr>
        <p:blipFill>
          <a:blip r:embed="rId3"/>
          <a:stretch>
            <a:fillRect/>
          </a:stretch>
        </p:blipFill>
        <p:spPr>
          <a:xfrm>
            <a:off x="0" y="1"/>
            <a:ext cx="12436475" cy="6984036"/>
          </a:xfrm>
          <a:prstGeom prst="rect">
            <a:avLst/>
          </a:prstGeom>
        </p:spPr>
      </p:pic>
      <p:sp>
        <p:nvSpPr>
          <p:cNvPr id="28" name="Rectangle 27">
            <a:extLst>
              <a:ext uri="{FF2B5EF4-FFF2-40B4-BE49-F238E27FC236}">
                <a16:creationId xmlns:a16="http://schemas.microsoft.com/office/drawing/2014/main" id="{F6A095D1-49CC-6E46-B26F-981B8372E97A}"/>
              </a:ext>
            </a:extLst>
          </p:cNvPr>
          <p:cNvSpPr/>
          <p:nvPr/>
        </p:nvSpPr>
        <p:spPr bwMode="auto">
          <a:xfrm>
            <a:off x="-36677" y="10489"/>
            <a:ext cx="12436474" cy="6984036"/>
          </a:xfrm>
          <a:prstGeom prst="rect">
            <a:avLst/>
          </a:prstGeom>
          <a:gradFill>
            <a:gsLst>
              <a:gs pos="0">
                <a:schemeClr val="bg1">
                  <a:alpha val="0"/>
                </a:schemeClr>
              </a:gs>
              <a:gs pos="78000">
                <a:srgbClr val="FFFFFF"/>
              </a:gs>
              <a:gs pos="100000">
                <a:schemeClr val="bg1"/>
              </a:gs>
            </a:gsLst>
            <a:lin ang="54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err="1">
              <a:gradFill>
                <a:gsLst>
                  <a:gs pos="0">
                    <a:srgbClr val="FFFFFF"/>
                  </a:gs>
                  <a:gs pos="100000">
                    <a:srgbClr val="FFFFFF"/>
                  </a:gs>
                </a:gsLst>
                <a:lin ang="5400000" scaled="0"/>
              </a:gradFill>
              <a:ea typeface="Segoe UI" pitchFamily="34" charset="0"/>
              <a:cs typeface="Segoe UI" pitchFamily="34" charset="0"/>
            </a:endParaRPr>
          </a:p>
        </p:txBody>
      </p:sp>
      <p:sp>
        <p:nvSpPr>
          <p:cNvPr id="42" name="Freeform: Shape 1">
            <a:extLst>
              <a:ext uri="{FF2B5EF4-FFF2-40B4-BE49-F238E27FC236}">
                <a16:creationId xmlns:a16="http://schemas.microsoft.com/office/drawing/2014/main" id="{419E00C2-2AA7-419F-91AD-B6D498D8B067}"/>
              </a:ext>
            </a:extLst>
          </p:cNvPr>
          <p:cNvSpPr/>
          <p:nvPr/>
        </p:nvSpPr>
        <p:spPr bwMode="auto">
          <a:xfrm>
            <a:off x="2580365" y="1026367"/>
            <a:ext cx="6788010" cy="3543595"/>
          </a:xfrm>
          <a:custGeom>
            <a:avLst/>
            <a:gdLst>
              <a:gd name="connsiteX0" fmla="*/ 3361107 w 6810924"/>
              <a:gd name="connsiteY0" fmla="*/ 0 h 3759126"/>
              <a:gd name="connsiteX1" fmla="*/ 4838321 w 6810924"/>
              <a:gd name="connsiteY1" fmla="*/ 979163 h 3759126"/>
              <a:gd name="connsiteX2" fmla="*/ 4860282 w 6810924"/>
              <a:gd name="connsiteY2" fmla="*/ 1039166 h 3759126"/>
              <a:gd name="connsiteX3" fmla="*/ 4977487 w 6810924"/>
              <a:gd name="connsiteY3" fmla="*/ 996268 h 3759126"/>
              <a:gd name="connsiteX4" fmla="*/ 5397728 w 6810924"/>
              <a:gd name="connsiteY4" fmla="*/ 932734 h 3759126"/>
              <a:gd name="connsiteX5" fmla="*/ 6810924 w 6810924"/>
              <a:gd name="connsiteY5" fmla="*/ 2345930 h 3759126"/>
              <a:gd name="connsiteX6" fmla="*/ 5542219 w 6810924"/>
              <a:gd name="connsiteY6" fmla="*/ 3751830 h 3759126"/>
              <a:gd name="connsiteX7" fmla="*/ 5469009 w 6810924"/>
              <a:gd name="connsiteY7" fmla="*/ 3755527 h 3759126"/>
              <a:gd name="connsiteX8" fmla="*/ 5469009 w 6810924"/>
              <a:gd name="connsiteY8" fmla="*/ 3759125 h 3759126"/>
              <a:gd name="connsiteX9" fmla="*/ 5397748 w 6810924"/>
              <a:gd name="connsiteY9" fmla="*/ 3759125 h 3759126"/>
              <a:gd name="connsiteX10" fmla="*/ 5397728 w 6810924"/>
              <a:gd name="connsiteY10" fmla="*/ 3759126 h 3759126"/>
              <a:gd name="connsiteX11" fmla="*/ 5397708 w 6810924"/>
              <a:gd name="connsiteY11" fmla="*/ 3759125 h 3759126"/>
              <a:gd name="connsiteX12" fmla="*/ 779509 w 6810924"/>
              <a:gd name="connsiteY12" fmla="*/ 3759125 h 3759126"/>
              <a:gd name="connsiteX13" fmla="*/ 779489 w 6810924"/>
              <a:gd name="connsiteY13" fmla="*/ 3759126 h 3759126"/>
              <a:gd name="connsiteX14" fmla="*/ 779470 w 6810924"/>
              <a:gd name="connsiteY14" fmla="*/ 3759125 h 3759126"/>
              <a:gd name="connsiteX15" fmla="*/ 760443 w 6810924"/>
              <a:gd name="connsiteY15" fmla="*/ 3759125 h 3759126"/>
              <a:gd name="connsiteX16" fmla="*/ 760443 w 6810924"/>
              <a:gd name="connsiteY16" fmla="*/ 3758165 h 3759126"/>
              <a:gd name="connsiteX17" fmla="*/ 699791 w 6810924"/>
              <a:gd name="connsiteY17" fmla="*/ 3755102 h 3759126"/>
              <a:gd name="connsiteX18" fmla="*/ 0 w 6810924"/>
              <a:gd name="connsiteY18" fmla="*/ 2979637 h 3759126"/>
              <a:gd name="connsiteX19" fmla="*/ 779489 w 6810924"/>
              <a:gd name="connsiteY19" fmla="*/ 2200148 h 3759126"/>
              <a:gd name="connsiteX20" fmla="*/ 869383 w 6810924"/>
              <a:gd name="connsiteY20" fmla="*/ 2205818 h 3759126"/>
              <a:gd name="connsiteX21" fmla="*/ 855381 w 6810924"/>
              <a:gd name="connsiteY21" fmla="*/ 2066924 h 3759126"/>
              <a:gd name="connsiteX22" fmla="*/ 1782273 w 6810924"/>
              <a:gd name="connsiteY22" fmla="*/ 1140032 h 3759126"/>
              <a:gd name="connsiteX23" fmla="*/ 1825926 w 6810924"/>
              <a:gd name="connsiteY23" fmla="*/ 1142236 h 3759126"/>
              <a:gd name="connsiteX24" fmla="*/ 1829983 w 6810924"/>
              <a:gd name="connsiteY24" fmla="*/ 1126458 h 3759126"/>
              <a:gd name="connsiteX25" fmla="*/ 3361107 w 6810924"/>
              <a:gd name="connsiteY25" fmla="*/ 0 h 3759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810924" h="3759126">
                <a:moveTo>
                  <a:pt x="3361107" y="0"/>
                </a:moveTo>
                <a:cubicBezTo>
                  <a:pt x="4025175" y="0"/>
                  <a:pt x="4594941" y="403750"/>
                  <a:pt x="4838321" y="979163"/>
                </a:cubicBezTo>
                <a:lnTo>
                  <a:pt x="4860282" y="1039166"/>
                </a:lnTo>
                <a:lnTo>
                  <a:pt x="4977487" y="996268"/>
                </a:lnTo>
                <a:cubicBezTo>
                  <a:pt x="5110241" y="954978"/>
                  <a:pt x="5251387" y="932734"/>
                  <a:pt x="5397728" y="932734"/>
                </a:cubicBezTo>
                <a:cubicBezTo>
                  <a:pt x="6178215" y="932734"/>
                  <a:pt x="6810924" y="1565443"/>
                  <a:pt x="6810924" y="2345930"/>
                </a:cubicBezTo>
                <a:cubicBezTo>
                  <a:pt x="6810924" y="3077637"/>
                  <a:pt x="6254832" y="3679460"/>
                  <a:pt x="5542219" y="3751830"/>
                </a:cubicBezTo>
                <a:lnTo>
                  <a:pt x="5469009" y="3755527"/>
                </a:lnTo>
                <a:lnTo>
                  <a:pt x="5469009" y="3759125"/>
                </a:lnTo>
                <a:lnTo>
                  <a:pt x="5397748" y="3759125"/>
                </a:lnTo>
                <a:lnTo>
                  <a:pt x="5397728" y="3759126"/>
                </a:lnTo>
                <a:lnTo>
                  <a:pt x="5397708" y="3759125"/>
                </a:lnTo>
                <a:lnTo>
                  <a:pt x="779509" y="3759125"/>
                </a:lnTo>
                <a:lnTo>
                  <a:pt x="779489" y="3759126"/>
                </a:lnTo>
                <a:lnTo>
                  <a:pt x="779470" y="3759125"/>
                </a:lnTo>
                <a:lnTo>
                  <a:pt x="760443" y="3759125"/>
                </a:lnTo>
                <a:lnTo>
                  <a:pt x="760443" y="3758165"/>
                </a:lnTo>
                <a:lnTo>
                  <a:pt x="699791" y="3755102"/>
                </a:lnTo>
                <a:cubicBezTo>
                  <a:pt x="306729" y="3715184"/>
                  <a:pt x="0" y="3383231"/>
                  <a:pt x="0" y="2979637"/>
                </a:cubicBezTo>
                <a:cubicBezTo>
                  <a:pt x="0" y="2549137"/>
                  <a:pt x="348989" y="2200148"/>
                  <a:pt x="779489" y="2200148"/>
                </a:cubicBezTo>
                <a:lnTo>
                  <a:pt x="869383" y="2205818"/>
                </a:lnTo>
                <a:lnTo>
                  <a:pt x="855381" y="2066924"/>
                </a:lnTo>
                <a:cubicBezTo>
                  <a:pt x="855381" y="1555016"/>
                  <a:pt x="1270365" y="1140032"/>
                  <a:pt x="1782273" y="1140032"/>
                </a:cubicBezTo>
                <a:lnTo>
                  <a:pt x="1825926" y="1142236"/>
                </a:lnTo>
                <a:lnTo>
                  <a:pt x="1829983" y="1126458"/>
                </a:lnTo>
                <a:cubicBezTo>
                  <a:pt x="2032967" y="473846"/>
                  <a:pt x="2641701" y="0"/>
                  <a:pt x="3361107" y="0"/>
                </a:cubicBezTo>
                <a:close/>
              </a:path>
            </a:pathLst>
          </a:custGeom>
          <a:solidFill>
            <a:schemeClr val="bg1"/>
          </a:solidFill>
          <a:ln w="44450">
            <a:solidFill>
              <a:srgbClr val="001E46">
                <a:alpha val="99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3" name="TextBox 10">
            <a:extLst>
              <a:ext uri="{FF2B5EF4-FFF2-40B4-BE49-F238E27FC236}">
                <a16:creationId xmlns:a16="http://schemas.microsoft.com/office/drawing/2014/main" id="{896338E4-5E15-43CE-8AF9-7CEA7FF4CEDC}"/>
              </a:ext>
            </a:extLst>
          </p:cNvPr>
          <p:cNvSpPr txBox="1"/>
          <p:nvPr/>
        </p:nvSpPr>
        <p:spPr>
          <a:xfrm>
            <a:off x="7180902" y="5338777"/>
            <a:ext cx="2405576" cy="424732"/>
          </a:xfrm>
          <a:prstGeom prst="rect">
            <a:avLst/>
          </a:prstGeom>
          <a:noFill/>
        </p:spPr>
        <p:txBody>
          <a:bodyPr wrap="square"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32293" fontAlgn="base">
              <a:lnSpc>
                <a:spcPct val="90000"/>
              </a:lnSpc>
              <a:spcBef>
                <a:spcPct val="0"/>
              </a:spcBef>
              <a:spcAft>
                <a:spcPct val="0"/>
              </a:spcAft>
              <a:defRPr/>
            </a:pPr>
            <a:r>
              <a:rPr lang="en-US" sz="2400" spc="30">
                <a:gradFill>
                  <a:gsLst>
                    <a:gs pos="0">
                      <a:schemeClr val="tx1"/>
                    </a:gs>
                    <a:gs pos="99000">
                      <a:schemeClr val="tx1"/>
                    </a:gs>
                  </a:gsLst>
                  <a:lin ang="8100000" scaled="1"/>
                </a:gradFill>
                <a:latin typeface="Segoe UI" panose="020B0502040204020203" pitchFamily="34" charset="0"/>
                <a:cs typeface="Segoe UI" pitchFamily="34" charset="0"/>
              </a:rPr>
              <a:t>Trusted</a:t>
            </a:r>
          </a:p>
        </p:txBody>
      </p:sp>
      <p:sp>
        <p:nvSpPr>
          <p:cNvPr id="25" name="TextBox 10">
            <a:extLst>
              <a:ext uri="{FF2B5EF4-FFF2-40B4-BE49-F238E27FC236}">
                <a16:creationId xmlns:a16="http://schemas.microsoft.com/office/drawing/2014/main" id="{8BD8644E-02C1-4F61-928F-E8902B1F0AC2}"/>
              </a:ext>
            </a:extLst>
          </p:cNvPr>
          <p:cNvSpPr txBox="1"/>
          <p:nvPr/>
        </p:nvSpPr>
        <p:spPr>
          <a:xfrm>
            <a:off x="2194437" y="5387261"/>
            <a:ext cx="2405576" cy="424732"/>
          </a:xfrm>
          <a:prstGeom prst="rect">
            <a:avLst/>
          </a:prstGeom>
          <a:noFill/>
        </p:spPr>
        <p:txBody>
          <a:bodyPr wrap="square"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32293" fontAlgn="base">
              <a:lnSpc>
                <a:spcPct val="90000"/>
              </a:lnSpc>
              <a:spcBef>
                <a:spcPct val="0"/>
              </a:spcBef>
              <a:spcAft>
                <a:spcPct val="0"/>
              </a:spcAft>
              <a:defRPr/>
            </a:pPr>
            <a:r>
              <a:rPr lang="en-US" sz="2400" spc="30">
                <a:gradFill>
                  <a:gsLst>
                    <a:gs pos="0">
                      <a:schemeClr val="tx1"/>
                    </a:gs>
                    <a:gs pos="99000">
                      <a:schemeClr val="tx1"/>
                    </a:gs>
                  </a:gsLst>
                  <a:lin ang="8100000" scaled="1"/>
                </a:gradFill>
                <a:latin typeface="Segoe UI" panose="020B0502040204020203" pitchFamily="34" charset="0"/>
                <a:cs typeface="Segoe UI" pitchFamily="34" charset="0"/>
              </a:rPr>
              <a:t>Hybrid</a:t>
            </a:r>
          </a:p>
        </p:txBody>
      </p:sp>
      <p:sp>
        <p:nvSpPr>
          <p:cNvPr id="26" name="TextBox 10">
            <a:extLst>
              <a:ext uri="{FF2B5EF4-FFF2-40B4-BE49-F238E27FC236}">
                <a16:creationId xmlns:a16="http://schemas.microsoft.com/office/drawing/2014/main" id="{FF250B0B-16D0-4242-B609-FCD6071403FF}"/>
              </a:ext>
            </a:extLst>
          </p:cNvPr>
          <p:cNvSpPr txBox="1"/>
          <p:nvPr/>
        </p:nvSpPr>
        <p:spPr>
          <a:xfrm>
            <a:off x="5676351" y="5331401"/>
            <a:ext cx="2105475" cy="424732"/>
          </a:xfrm>
          <a:prstGeom prst="rect">
            <a:avLst/>
          </a:prstGeom>
          <a:noFill/>
        </p:spPr>
        <p:txBody>
          <a:bodyPr wrap="square"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32293" fontAlgn="base">
              <a:lnSpc>
                <a:spcPct val="90000"/>
              </a:lnSpc>
              <a:spcBef>
                <a:spcPct val="0"/>
              </a:spcBef>
              <a:spcAft>
                <a:spcPct val="0"/>
              </a:spcAft>
              <a:defRPr/>
            </a:pPr>
            <a:r>
              <a:rPr lang="en-US" sz="2400" spc="30">
                <a:gradFill>
                  <a:gsLst>
                    <a:gs pos="0">
                      <a:schemeClr val="tx1"/>
                    </a:gs>
                    <a:gs pos="99000">
                      <a:schemeClr val="tx1"/>
                    </a:gs>
                  </a:gsLst>
                  <a:lin ang="8100000" scaled="1"/>
                </a:gradFill>
                <a:latin typeface="Segoe UI" panose="020B0502040204020203" pitchFamily="34" charset="0"/>
                <a:cs typeface="Segoe UI" pitchFamily="34" charset="0"/>
              </a:rPr>
              <a:t>Intelligent</a:t>
            </a:r>
          </a:p>
        </p:txBody>
      </p:sp>
      <p:sp>
        <p:nvSpPr>
          <p:cNvPr id="27" name="TextBox 10">
            <a:extLst>
              <a:ext uri="{FF2B5EF4-FFF2-40B4-BE49-F238E27FC236}">
                <a16:creationId xmlns:a16="http://schemas.microsoft.com/office/drawing/2014/main" id="{2F69F83B-0A06-4322-8678-085D0848E284}"/>
              </a:ext>
            </a:extLst>
          </p:cNvPr>
          <p:cNvSpPr txBox="1"/>
          <p:nvPr/>
        </p:nvSpPr>
        <p:spPr>
          <a:xfrm>
            <a:off x="4076085" y="5361271"/>
            <a:ext cx="2105475" cy="424732"/>
          </a:xfrm>
          <a:prstGeom prst="rect">
            <a:avLst/>
          </a:prstGeom>
          <a:noFill/>
        </p:spPr>
        <p:txBody>
          <a:bodyPr wrap="square"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32293" fontAlgn="base">
              <a:lnSpc>
                <a:spcPct val="90000"/>
              </a:lnSpc>
              <a:spcBef>
                <a:spcPct val="0"/>
              </a:spcBef>
              <a:spcAft>
                <a:spcPct val="0"/>
              </a:spcAft>
              <a:defRPr/>
            </a:pPr>
            <a:r>
              <a:rPr lang="en-US" sz="2400" spc="30">
                <a:gradFill>
                  <a:gsLst>
                    <a:gs pos="0">
                      <a:schemeClr val="tx1"/>
                    </a:gs>
                    <a:gs pos="99000">
                      <a:schemeClr val="tx1"/>
                    </a:gs>
                  </a:gsLst>
                  <a:lin ang="8100000" scaled="1"/>
                </a:gradFill>
                <a:latin typeface="Segoe UI" panose="020B0502040204020203" pitchFamily="34" charset="0"/>
                <a:cs typeface="Segoe UI" pitchFamily="34" charset="0"/>
              </a:rPr>
              <a:t>Productive</a:t>
            </a:r>
          </a:p>
        </p:txBody>
      </p:sp>
      <p:sp>
        <p:nvSpPr>
          <p:cNvPr id="43" name="MS cloud text">
            <a:extLst>
              <a:ext uri="{FF2B5EF4-FFF2-40B4-BE49-F238E27FC236}">
                <a16:creationId xmlns:a16="http://schemas.microsoft.com/office/drawing/2014/main" id="{9E59C516-6363-4A74-B86F-292983DE1AF7}"/>
              </a:ext>
            </a:extLst>
          </p:cNvPr>
          <p:cNvSpPr txBox="1">
            <a:spLocks/>
          </p:cNvSpPr>
          <p:nvPr/>
        </p:nvSpPr>
        <p:spPr>
          <a:xfrm>
            <a:off x="3011808" y="2801088"/>
            <a:ext cx="6186850" cy="1054893"/>
          </a:xfrm>
          <a:prstGeom prst="rect">
            <a:avLst/>
          </a:prstGeom>
        </p:spPr>
        <p:txBody>
          <a:bodyPr vert="horz" wrap="square" lIns="146283" tIns="91427" rIns="146283" bIns="91427" rtlCol="0" anchor="t">
            <a:noAutofit/>
          </a:bodyPr>
          <a:lstStyle>
            <a:lvl1pPr algn="ctr">
              <a:lnSpc>
                <a:spcPct val="90000"/>
              </a:lnSpc>
              <a:spcBef>
                <a:spcPct val="0"/>
              </a:spcBef>
              <a:buNone/>
              <a:defRPr lang="en-US" sz="4800" b="0" cap="none" spc="-102" baseline="0" dirty="0" smtClean="0">
                <a:ln w="3175">
                  <a:noFill/>
                </a:ln>
                <a:gradFill>
                  <a:gsLst>
                    <a:gs pos="21239">
                      <a:schemeClr val="bg2">
                        <a:lumMod val="50000"/>
                      </a:schemeClr>
                    </a:gs>
                    <a:gs pos="84000">
                      <a:schemeClr val="bg2">
                        <a:lumMod val="50000"/>
                      </a:schemeClr>
                    </a:gs>
                  </a:gsLst>
                  <a:lin ang="5400000" scaled="0"/>
                </a:gradFill>
                <a:effectLst/>
                <a:latin typeface="+mj-lt"/>
                <a:cs typeface="Segoe UI" pitchFamily="34" charset="0"/>
              </a:defRPr>
            </a:lvl1pPr>
          </a:lstStyle>
          <a:p>
            <a:pPr defTabSz="914224">
              <a:defRPr/>
            </a:pPr>
            <a:r>
              <a:rPr lang="en-US" sz="4400" kern="0">
                <a:solidFill>
                  <a:schemeClr val="bg2">
                    <a:lumMod val="25000"/>
                  </a:schemeClr>
                </a:solidFill>
                <a:latin typeface="+mn-lt"/>
                <a:cs typeface="Segoe UI Semilight" panose="020B0402040204020203" pitchFamily="34" charset="0"/>
              </a:rPr>
              <a:t>Microsoft Azure</a:t>
            </a:r>
          </a:p>
        </p:txBody>
      </p:sp>
      <p:sp>
        <p:nvSpPr>
          <p:cNvPr id="2" name="Rectangle 1">
            <a:extLst>
              <a:ext uri="{FF2B5EF4-FFF2-40B4-BE49-F238E27FC236}">
                <a16:creationId xmlns:a16="http://schemas.microsoft.com/office/drawing/2014/main" id="{FA3CE20A-1893-4370-B145-3D7E695B4B73}"/>
              </a:ext>
            </a:extLst>
          </p:cNvPr>
          <p:cNvSpPr/>
          <p:nvPr/>
        </p:nvSpPr>
        <p:spPr bwMode="auto">
          <a:xfrm>
            <a:off x="2556701" y="5231688"/>
            <a:ext cx="1629186" cy="739903"/>
          </a:xfrm>
          <a:prstGeom prst="rect">
            <a:avLst/>
          </a:prstGeom>
          <a:noFill/>
          <a:ln w="28575">
            <a:solidFill>
              <a:srgbClr val="00B0F0"/>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err="1">
              <a:solidFill>
                <a:schemeClr val="bg2">
                  <a:lumMod val="25000"/>
                </a:schemeClr>
              </a:solidFill>
              <a:cs typeface="Segoe UI" pitchFamily="34" charset="0"/>
            </a:endParaRPr>
          </a:p>
        </p:txBody>
      </p:sp>
      <p:sp>
        <p:nvSpPr>
          <p:cNvPr id="20" name="椭圆 34">
            <a:extLst>
              <a:ext uri="{FF2B5EF4-FFF2-40B4-BE49-F238E27FC236}">
                <a16:creationId xmlns:a16="http://schemas.microsoft.com/office/drawing/2014/main" id="{5754E257-5872-8C44-9156-3267418524AD}"/>
              </a:ext>
            </a:extLst>
          </p:cNvPr>
          <p:cNvSpPr/>
          <p:nvPr/>
        </p:nvSpPr>
        <p:spPr>
          <a:xfrm>
            <a:off x="3011808" y="4056891"/>
            <a:ext cx="967046" cy="967046"/>
          </a:xfrm>
          <a:prstGeom prst="ellipse">
            <a:avLst/>
          </a:prstGeom>
          <a:solidFill>
            <a:srgbClr val="001E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36"/>
          </a:p>
        </p:txBody>
      </p:sp>
      <p:sp>
        <p:nvSpPr>
          <p:cNvPr id="21" name="椭圆 34">
            <a:extLst>
              <a:ext uri="{FF2B5EF4-FFF2-40B4-BE49-F238E27FC236}">
                <a16:creationId xmlns:a16="http://schemas.microsoft.com/office/drawing/2014/main" id="{A6A33784-E15F-7741-A6C4-0B8D1C98DF3E}"/>
              </a:ext>
            </a:extLst>
          </p:cNvPr>
          <p:cNvSpPr/>
          <p:nvPr/>
        </p:nvSpPr>
        <p:spPr>
          <a:xfrm>
            <a:off x="4536236" y="4110152"/>
            <a:ext cx="967046" cy="967046"/>
          </a:xfrm>
          <a:prstGeom prst="ellipse">
            <a:avLst/>
          </a:prstGeom>
          <a:solidFill>
            <a:srgbClr val="001E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36"/>
          </a:p>
        </p:txBody>
      </p:sp>
      <p:sp>
        <p:nvSpPr>
          <p:cNvPr id="22" name="椭圆 34">
            <a:extLst>
              <a:ext uri="{FF2B5EF4-FFF2-40B4-BE49-F238E27FC236}">
                <a16:creationId xmlns:a16="http://schemas.microsoft.com/office/drawing/2014/main" id="{95C1DF64-69B4-EE4B-B377-24BC08FA71D2}"/>
              </a:ext>
            </a:extLst>
          </p:cNvPr>
          <p:cNvSpPr/>
          <p:nvPr/>
        </p:nvSpPr>
        <p:spPr>
          <a:xfrm>
            <a:off x="6198359" y="4098631"/>
            <a:ext cx="967046" cy="967046"/>
          </a:xfrm>
          <a:prstGeom prst="ellipse">
            <a:avLst/>
          </a:prstGeom>
          <a:solidFill>
            <a:srgbClr val="001E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36"/>
          </a:p>
        </p:txBody>
      </p:sp>
      <p:sp>
        <p:nvSpPr>
          <p:cNvPr id="24" name="椭圆 34">
            <a:extLst>
              <a:ext uri="{FF2B5EF4-FFF2-40B4-BE49-F238E27FC236}">
                <a16:creationId xmlns:a16="http://schemas.microsoft.com/office/drawing/2014/main" id="{610E0C67-0D8C-9C44-B543-97C7BE67CE93}"/>
              </a:ext>
            </a:extLst>
          </p:cNvPr>
          <p:cNvSpPr/>
          <p:nvPr/>
        </p:nvSpPr>
        <p:spPr>
          <a:xfrm>
            <a:off x="7830156" y="4097350"/>
            <a:ext cx="967046" cy="967046"/>
          </a:xfrm>
          <a:prstGeom prst="ellipse">
            <a:avLst/>
          </a:prstGeom>
          <a:solidFill>
            <a:srgbClr val="001E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36"/>
          </a:p>
        </p:txBody>
      </p:sp>
      <p:sp>
        <p:nvSpPr>
          <p:cNvPr id="35" name="speedometer_2">
            <a:extLst>
              <a:ext uri="{FF2B5EF4-FFF2-40B4-BE49-F238E27FC236}">
                <a16:creationId xmlns:a16="http://schemas.microsoft.com/office/drawing/2014/main" id="{46821C48-C0E2-4818-81B4-7D5236DC9004}"/>
              </a:ext>
            </a:extLst>
          </p:cNvPr>
          <p:cNvSpPr>
            <a:spLocks noChangeAspect="1" noEditPoints="1"/>
          </p:cNvSpPr>
          <p:nvPr/>
        </p:nvSpPr>
        <p:spPr bwMode="auto">
          <a:xfrm>
            <a:off x="4730449" y="4298246"/>
            <a:ext cx="590861" cy="590858"/>
          </a:xfrm>
          <a:custGeom>
            <a:avLst/>
            <a:gdLst>
              <a:gd name="T0" fmla="*/ 155 w 281"/>
              <a:gd name="T1" fmla="*/ 155 h 281"/>
              <a:gd name="T2" fmla="*/ 126 w 281"/>
              <a:gd name="T3" fmla="*/ 155 h 281"/>
              <a:gd name="T4" fmla="*/ 126 w 281"/>
              <a:gd name="T5" fmla="*/ 126 h 281"/>
              <a:gd name="T6" fmla="*/ 155 w 281"/>
              <a:gd name="T7" fmla="*/ 126 h 281"/>
              <a:gd name="T8" fmla="*/ 155 w 281"/>
              <a:gd name="T9" fmla="*/ 155 h 281"/>
              <a:gd name="T10" fmla="*/ 140 w 281"/>
              <a:gd name="T11" fmla="*/ 0 h 281"/>
              <a:gd name="T12" fmla="*/ 0 w 281"/>
              <a:gd name="T13" fmla="*/ 141 h 281"/>
              <a:gd name="T14" fmla="*/ 140 w 281"/>
              <a:gd name="T15" fmla="*/ 281 h 281"/>
              <a:gd name="T16" fmla="*/ 281 w 281"/>
              <a:gd name="T17" fmla="*/ 141 h 281"/>
              <a:gd name="T18" fmla="*/ 140 w 281"/>
              <a:gd name="T19" fmla="*/ 0 h 281"/>
              <a:gd name="T20" fmla="*/ 214 w 281"/>
              <a:gd name="T21" fmla="*/ 210 h 281"/>
              <a:gd name="T22" fmla="*/ 241 w 281"/>
              <a:gd name="T23" fmla="*/ 141 h 281"/>
              <a:gd name="T24" fmla="*/ 235 w 281"/>
              <a:gd name="T25" fmla="*/ 105 h 281"/>
              <a:gd name="T26" fmla="*/ 174 w 281"/>
              <a:gd name="T27" fmla="*/ 45 h 281"/>
              <a:gd name="T28" fmla="*/ 140 w 281"/>
              <a:gd name="T29" fmla="*/ 40 h 281"/>
              <a:gd name="T30" fmla="*/ 40 w 281"/>
              <a:gd name="T31" fmla="*/ 141 h 281"/>
              <a:gd name="T32" fmla="*/ 67 w 281"/>
              <a:gd name="T33" fmla="*/ 210 h 281"/>
              <a:gd name="T34" fmla="*/ 212 w 281"/>
              <a:gd name="T35" fmla="*/ 69 h 281"/>
              <a:gd name="T36" fmla="*/ 157 w 281"/>
              <a:gd name="T37" fmla="*/ 12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1" h="281">
                <a:moveTo>
                  <a:pt x="155" y="155"/>
                </a:moveTo>
                <a:cubicBezTo>
                  <a:pt x="147" y="164"/>
                  <a:pt x="134" y="164"/>
                  <a:pt x="126" y="155"/>
                </a:cubicBezTo>
                <a:cubicBezTo>
                  <a:pt x="117" y="147"/>
                  <a:pt x="117" y="134"/>
                  <a:pt x="126" y="126"/>
                </a:cubicBezTo>
                <a:cubicBezTo>
                  <a:pt x="134" y="118"/>
                  <a:pt x="147" y="117"/>
                  <a:pt x="155" y="126"/>
                </a:cubicBezTo>
                <a:cubicBezTo>
                  <a:pt x="164" y="134"/>
                  <a:pt x="164" y="147"/>
                  <a:pt x="155" y="155"/>
                </a:cubicBezTo>
                <a:close/>
                <a:moveTo>
                  <a:pt x="140" y="0"/>
                </a:moveTo>
                <a:cubicBezTo>
                  <a:pt x="63" y="0"/>
                  <a:pt x="0" y="63"/>
                  <a:pt x="0" y="141"/>
                </a:cubicBezTo>
                <a:cubicBezTo>
                  <a:pt x="0" y="218"/>
                  <a:pt x="63" y="281"/>
                  <a:pt x="140" y="281"/>
                </a:cubicBezTo>
                <a:cubicBezTo>
                  <a:pt x="218" y="281"/>
                  <a:pt x="281" y="218"/>
                  <a:pt x="281" y="141"/>
                </a:cubicBezTo>
                <a:cubicBezTo>
                  <a:pt x="281" y="63"/>
                  <a:pt x="218" y="0"/>
                  <a:pt x="140" y="0"/>
                </a:cubicBezTo>
                <a:close/>
                <a:moveTo>
                  <a:pt x="214" y="210"/>
                </a:moveTo>
                <a:cubicBezTo>
                  <a:pt x="231" y="192"/>
                  <a:pt x="241" y="168"/>
                  <a:pt x="241" y="141"/>
                </a:cubicBezTo>
                <a:cubicBezTo>
                  <a:pt x="241" y="128"/>
                  <a:pt x="239" y="116"/>
                  <a:pt x="235" y="105"/>
                </a:cubicBezTo>
                <a:moveTo>
                  <a:pt x="174" y="45"/>
                </a:moveTo>
                <a:cubicBezTo>
                  <a:pt x="163" y="42"/>
                  <a:pt x="152" y="40"/>
                  <a:pt x="140" y="40"/>
                </a:cubicBezTo>
                <a:cubicBezTo>
                  <a:pt x="85" y="40"/>
                  <a:pt x="40" y="85"/>
                  <a:pt x="40" y="141"/>
                </a:cubicBezTo>
                <a:cubicBezTo>
                  <a:pt x="40" y="168"/>
                  <a:pt x="50" y="192"/>
                  <a:pt x="67" y="210"/>
                </a:cubicBezTo>
                <a:moveTo>
                  <a:pt x="212" y="69"/>
                </a:moveTo>
                <a:cubicBezTo>
                  <a:pt x="157" y="124"/>
                  <a:pt x="157" y="124"/>
                  <a:pt x="157" y="124"/>
                </a:cubicBezTo>
              </a:path>
            </a:pathLst>
          </a:custGeom>
          <a:noFill/>
          <a:ln w="285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cs typeface="Segoe UI" pitchFamily="34" charset="0"/>
            </a:endParaRPr>
          </a:p>
        </p:txBody>
      </p:sp>
      <p:grpSp>
        <p:nvGrpSpPr>
          <p:cNvPr id="36" name="Group 35">
            <a:extLst>
              <a:ext uri="{FF2B5EF4-FFF2-40B4-BE49-F238E27FC236}">
                <a16:creationId xmlns:a16="http://schemas.microsoft.com/office/drawing/2014/main" id="{77AD9DD7-EB86-45CE-9B27-089347C7D079}"/>
              </a:ext>
            </a:extLst>
          </p:cNvPr>
          <p:cNvGrpSpPr/>
          <p:nvPr/>
        </p:nvGrpSpPr>
        <p:grpSpPr>
          <a:xfrm>
            <a:off x="3266858" y="4298246"/>
            <a:ext cx="456946" cy="446311"/>
            <a:chOff x="2088630" y="3287843"/>
            <a:chExt cx="429718" cy="419723"/>
          </a:xfrm>
          <a:noFill/>
        </p:grpSpPr>
        <p:sp>
          <p:nvSpPr>
            <p:cNvPr id="37" name="Rectangle 36">
              <a:extLst>
                <a:ext uri="{FF2B5EF4-FFF2-40B4-BE49-F238E27FC236}">
                  <a16:creationId xmlns:a16="http://schemas.microsoft.com/office/drawing/2014/main" id="{B3CFD5EC-43D5-4B04-B8AE-6E1A4076A14C}"/>
                </a:ext>
              </a:extLst>
            </p:cNvPr>
            <p:cNvSpPr/>
            <p:nvPr/>
          </p:nvSpPr>
          <p:spPr bwMode="auto">
            <a:xfrm>
              <a:off x="2213548" y="3287843"/>
              <a:ext cx="304800" cy="304800"/>
            </a:xfrm>
            <a:prstGeom prst="rect">
              <a:avLst/>
            </a:prstGeom>
            <a:noFill/>
            <a:ln w="285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Semilight"/>
                <a:cs typeface="Segoe UI" pitchFamily="34" charset="0"/>
              </a:endParaRPr>
            </a:p>
          </p:txBody>
        </p:sp>
        <p:sp>
          <p:nvSpPr>
            <p:cNvPr id="38" name="Rectangle 37">
              <a:extLst>
                <a:ext uri="{FF2B5EF4-FFF2-40B4-BE49-F238E27FC236}">
                  <a16:creationId xmlns:a16="http://schemas.microsoft.com/office/drawing/2014/main" id="{826EBD6F-365E-4445-9391-67AD7B7167B1}"/>
                </a:ext>
              </a:extLst>
            </p:cNvPr>
            <p:cNvSpPr/>
            <p:nvPr/>
          </p:nvSpPr>
          <p:spPr bwMode="auto">
            <a:xfrm>
              <a:off x="2088630" y="3402766"/>
              <a:ext cx="304800" cy="304800"/>
            </a:xfrm>
            <a:prstGeom prst="rect">
              <a:avLst/>
            </a:prstGeom>
            <a:noFill/>
            <a:ln w="285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cs typeface="Segoe UI" pitchFamily="34" charset="0"/>
              </a:endParaRPr>
            </a:p>
          </p:txBody>
        </p:sp>
      </p:grpSp>
      <p:sp>
        <p:nvSpPr>
          <p:cNvPr id="39" name="light">
            <a:extLst>
              <a:ext uri="{FF2B5EF4-FFF2-40B4-BE49-F238E27FC236}">
                <a16:creationId xmlns:a16="http://schemas.microsoft.com/office/drawing/2014/main" id="{38BAE752-BE22-4707-B0F9-4C08A401389B}"/>
              </a:ext>
            </a:extLst>
          </p:cNvPr>
          <p:cNvSpPr>
            <a:spLocks noChangeAspect="1" noEditPoints="1"/>
          </p:cNvSpPr>
          <p:nvPr/>
        </p:nvSpPr>
        <p:spPr bwMode="auto">
          <a:xfrm>
            <a:off x="6479936" y="4265317"/>
            <a:ext cx="404569" cy="600645"/>
          </a:xfrm>
          <a:custGeom>
            <a:avLst/>
            <a:gdLst>
              <a:gd name="T0" fmla="*/ 156 w 224"/>
              <a:gd name="T1" fmla="*/ 312 h 334"/>
              <a:gd name="T2" fmla="*/ 134 w 224"/>
              <a:gd name="T3" fmla="*/ 334 h 334"/>
              <a:gd name="T4" fmla="*/ 89 w 224"/>
              <a:gd name="T5" fmla="*/ 334 h 334"/>
              <a:gd name="T6" fmla="*/ 67 w 224"/>
              <a:gd name="T7" fmla="*/ 312 h 334"/>
              <a:gd name="T8" fmla="*/ 67 w 224"/>
              <a:gd name="T9" fmla="*/ 261 h 334"/>
              <a:gd name="T10" fmla="*/ 37 w 224"/>
              <a:gd name="T11" fmla="*/ 195 h 334"/>
              <a:gd name="T12" fmla="*/ 27 w 224"/>
              <a:gd name="T13" fmla="*/ 185 h 334"/>
              <a:gd name="T14" fmla="*/ 0 w 224"/>
              <a:gd name="T15" fmla="*/ 112 h 334"/>
              <a:gd name="T16" fmla="*/ 112 w 224"/>
              <a:gd name="T17" fmla="*/ 0 h 334"/>
              <a:gd name="T18" fmla="*/ 224 w 224"/>
              <a:gd name="T19" fmla="*/ 112 h 334"/>
              <a:gd name="T20" fmla="*/ 197 w 224"/>
              <a:gd name="T21" fmla="*/ 185 h 334"/>
              <a:gd name="T22" fmla="*/ 200 w 224"/>
              <a:gd name="T23" fmla="*/ 181 h 334"/>
              <a:gd name="T24" fmla="*/ 197 w 224"/>
              <a:gd name="T25" fmla="*/ 185 h 334"/>
              <a:gd name="T26" fmla="*/ 156 w 224"/>
              <a:gd name="T27" fmla="*/ 265 h 334"/>
              <a:gd name="T28" fmla="*/ 156 w 224"/>
              <a:gd name="T29" fmla="*/ 312 h 334"/>
              <a:gd name="T30" fmla="*/ 156 w 224"/>
              <a:gd name="T31" fmla="*/ 312 h 334"/>
              <a:gd name="T32" fmla="*/ 67 w 224"/>
              <a:gd name="T33" fmla="*/ 269 h 334"/>
              <a:gd name="T34" fmla="*/ 156 w 224"/>
              <a:gd name="T35" fmla="*/ 269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4" h="334">
                <a:moveTo>
                  <a:pt x="156" y="312"/>
                </a:moveTo>
                <a:cubicBezTo>
                  <a:pt x="156" y="324"/>
                  <a:pt x="146" y="334"/>
                  <a:pt x="134" y="334"/>
                </a:cubicBezTo>
                <a:cubicBezTo>
                  <a:pt x="89" y="334"/>
                  <a:pt x="89" y="334"/>
                  <a:pt x="89" y="334"/>
                </a:cubicBezTo>
                <a:cubicBezTo>
                  <a:pt x="76" y="334"/>
                  <a:pt x="67" y="324"/>
                  <a:pt x="67" y="312"/>
                </a:cubicBezTo>
                <a:cubicBezTo>
                  <a:pt x="67" y="312"/>
                  <a:pt x="67" y="300"/>
                  <a:pt x="67" y="261"/>
                </a:cubicBezTo>
                <a:cubicBezTo>
                  <a:pt x="67" y="221"/>
                  <a:pt x="37" y="195"/>
                  <a:pt x="37" y="195"/>
                </a:cubicBezTo>
                <a:cubicBezTo>
                  <a:pt x="27" y="185"/>
                  <a:pt x="27" y="185"/>
                  <a:pt x="27" y="185"/>
                </a:cubicBezTo>
                <a:cubicBezTo>
                  <a:pt x="10" y="166"/>
                  <a:pt x="0" y="140"/>
                  <a:pt x="0" y="112"/>
                </a:cubicBezTo>
                <a:cubicBezTo>
                  <a:pt x="0" y="50"/>
                  <a:pt x="50" y="0"/>
                  <a:pt x="112" y="0"/>
                </a:cubicBezTo>
                <a:cubicBezTo>
                  <a:pt x="174" y="0"/>
                  <a:pt x="224" y="50"/>
                  <a:pt x="224" y="112"/>
                </a:cubicBezTo>
                <a:cubicBezTo>
                  <a:pt x="224" y="140"/>
                  <a:pt x="214" y="166"/>
                  <a:pt x="197" y="185"/>
                </a:cubicBezTo>
                <a:moveTo>
                  <a:pt x="200" y="181"/>
                </a:moveTo>
                <a:cubicBezTo>
                  <a:pt x="197" y="185"/>
                  <a:pt x="197" y="185"/>
                  <a:pt x="197" y="185"/>
                </a:cubicBezTo>
                <a:cubicBezTo>
                  <a:pt x="197" y="185"/>
                  <a:pt x="156" y="217"/>
                  <a:pt x="156" y="265"/>
                </a:cubicBezTo>
                <a:cubicBezTo>
                  <a:pt x="156" y="312"/>
                  <a:pt x="156" y="312"/>
                  <a:pt x="156" y="312"/>
                </a:cubicBezTo>
                <a:cubicBezTo>
                  <a:pt x="156" y="312"/>
                  <a:pt x="156" y="312"/>
                  <a:pt x="156" y="312"/>
                </a:cubicBezTo>
                <a:moveTo>
                  <a:pt x="67" y="269"/>
                </a:moveTo>
                <a:cubicBezTo>
                  <a:pt x="156" y="269"/>
                  <a:pt x="156" y="269"/>
                  <a:pt x="156" y="269"/>
                </a:cubicBezTo>
              </a:path>
            </a:pathLst>
          </a:custGeom>
          <a:noFill/>
          <a:ln w="285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Semilight"/>
              <a:cs typeface="Segoe UI" pitchFamily="34" charset="0"/>
            </a:endParaRPr>
          </a:p>
        </p:txBody>
      </p:sp>
      <p:sp>
        <p:nvSpPr>
          <p:cNvPr id="40" name="Freeform 39"/>
          <p:cNvSpPr>
            <a:spLocks noChangeArrowheads="1"/>
          </p:cNvSpPr>
          <p:nvPr/>
        </p:nvSpPr>
        <p:spPr bwMode="auto">
          <a:xfrm>
            <a:off x="8055409" y="4303136"/>
            <a:ext cx="561370" cy="555475"/>
          </a:xfrm>
          <a:custGeom>
            <a:avLst/>
            <a:gdLst>
              <a:gd name="T0" fmla="*/ 3212 w 13440"/>
              <a:gd name="T1" fmla="*/ 3671 h 13299"/>
              <a:gd name="T2" fmla="*/ 3433 w 13440"/>
              <a:gd name="T3" fmla="*/ 3583 h 13299"/>
              <a:gd name="T4" fmla="*/ 3600 w 13440"/>
              <a:gd name="T5" fmla="*/ 3415 h 13299"/>
              <a:gd name="T6" fmla="*/ 3689 w 13440"/>
              <a:gd name="T7" fmla="*/ 3194 h 13299"/>
              <a:gd name="T8" fmla="*/ 3697 w 13440"/>
              <a:gd name="T9" fmla="*/ 3009 h 13299"/>
              <a:gd name="T10" fmla="*/ 3627 w 13440"/>
              <a:gd name="T11" fmla="*/ 2762 h 13299"/>
              <a:gd name="T12" fmla="*/ 3477 w 13440"/>
              <a:gd name="T13" fmla="*/ 2577 h 13299"/>
              <a:gd name="T14" fmla="*/ 3274 w 13440"/>
              <a:gd name="T15" fmla="*/ 2462 h 13299"/>
              <a:gd name="T16" fmla="*/ 3088 w 13440"/>
              <a:gd name="T17" fmla="*/ 2427 h 13299"/>
              <a:gd name="T18" fmla="*/ 2833 w 13440"/>
              <a:gd name="T19" fmla="*/ 2480 h 13299"/>
              <a:gd name="T20" fmla="*/ 2630 w 13440"/>
              <a:gd name="T21" fmla="*/ 2621 h 13299"/>
              <a:gd name="T22" fmla="*/ 2488 w 13440"/>
              <a:gd name="T23" fmla="*/ 2824 h 13299"/>
              <a:gd name="T24" fmla="*/ 2444 w 13440"/>
              <a:gd name="T25" fmla="*/ 3080 h 13299"/>
              <a:gd name="T26" fmla="*/ 2471 w 13440"/>
              <a:gd name="T27" fmla="*/ 3256 h 13299"/>
              <a:gd name="T28" fmla="*/ 2585 w 13440"/>
              <a:gd name="T29" fmla="*/ 3459 h 13299"/>
              <a:gd name="T30" fmla="*/ 2780 w 13440"/>
              <a:gd name="T31" fmla="*/ 3609 h 13299"/>
              <a:gd name="T32" fmla="*/ 3027 w 13440"/>
              <a:gd name="T33" fmla="*/ 3680 h 13299"/>
              <a:gd name="T34" fmla="*/ 6988 w 13440"/>
              <a:gd name="T35" fmla="*/ 8127 h 13299"/>
              <a:gd name="T36" fmla="*/ 6380 w 13440"/>
              <a:gd name="T37" fmla="*/ 8480 h 13299"/>
              <a:gd name="T38" fmla="*/ 5718 w 13440"/>
              <a:gd name="T39" fmla="*/ 8736 h 13299"/>
              <a:gd name="T40" fmla="*/ 5004 w 13440"/>
              <a:gd name="T41" fmla="*/ 8886 h 13299"/>
              <a:gd name="T42" fmla="*/ 4439 w 13440"/>
              <a:gd name="T43" fmla="*/ 8921 h 13299"/>
              <a:gd name="T44" fmla="*/ 3547 w 13440"/>
              <a:gd name="T45" fmla="*/ 8824 h 13299"/>
              <a:gd name="T46" fmla="*/ 2709 w 13440"/>
              <a:gd name="T47" fmla="*/ 8568 h 13299"/>
              <a:gd name="T48" fmla="*/ 1959 w 13440"/>
              <a:gd name="T49" fmla="*/ 8153 h 13299"/>
              <a:gd name="T50" fmla="*/ 1297 w 13440"/>
              <a:gd name="T51" fmla="*/ 7615 h 13299"/>
              <a:gd name="T52" fmla="*/ 759 w 13440"/>
              <a:gd name="T53" fmla="*/ 6953 h 13299"/>
              <a:gd name="T54" fmla="*/ 344 w 13440"/>
              <a:gd name="T55" fmla="*/ 6195 h 13299"/>
              <a:gd name="T56" fmla="*/ 88 w 13440"/>
              <a:gd name="T57" fmla="*/ 5357 h 13299"/>
              <a:gd name="T58" fmla="*/ 0 w 13440"/>
              <a:gd name="T59" fmla="*/ 4456 h 13299"/>
              <a:gd name="T60" fmla="*/ 44 w 13440"/>
              <a:gd name="T61" fmla="*/ 3777 h 13299"/>
              <a:gd name="T62" fmla="*/ 264 w 13440"/>
              <a:gd name="T63" fmla="*/ 2921 h 13299"/>
              <a:gd name="T64" fmla="*/ 644 w 13440"/>
              <a:gd name="T65" fmla="*/ 2135 h 13299"/>
              <a:gd name="T66" fmla="*/ 1156 w 13440"/>
              <a:gd name="T67" fmla="*/ 1456 h 13299"/>
              <a:gd name="T68" fmla="*/ 1782 w 13440"/>
              <a:gd name="T69" fmla="*/ 882 h 13299"/>
              <a:gd name="T70" fmla="*/ 2515 w 13440"/>
              <a:gd name="T71" fmla="*/ 432 h 13299"/>
              <a:gd name="T72" fmla="*/ 3327 w 13440"/>
              <a:gd name="T73" fmla="*/ 132 h 13299"/>
              <a:gd name="T74" fmla="*/ 4209 w 13440"/>
              <a:gd name="T75" fmla="*/ 0 h 13299"/>
              <a:gd name="T76" fmla="*/ 4898 w 13440"/>
              <a:gd name="T77" fmla="*/ 17 h 13299"/>
              <a:gd name="T78" fmla="*/ 5771 w 13440"/>
              <a:gd name="T79" fmla="*/ 194 h 13299"/>
              <a:gd name="T80" fmla="*/ 6574 w 13440"/>
              <a:gd name="T81" fmla="*/ 529 h 13299"/>
              <a:gd name="T82" fmla="*/ 7288 w 13440"/>
              <a:gd name="T83" fmla="*/ 1015 h 13299"/>
              <a:gd name="T84" fmla="*/ 7897 w 13440"/>
              <a:gd name="T85" fmla="*/ 1615 h 13299"/>
              <a:gd name="T86" fmla="*/ 8383 w 13440"/>
              <a:gd name="T87" fmla="*/ 2329 h 13299"/>
              <a:gd name="T88" fmla="*/ 8718 w 13440"/>
              <a:gd name="T89" fmla="*/ 3124 h 13299"/>
              <a:gd name="T90" fmla="*/ 8894 w 13440"/>
              <a:gd name="T91" fmla="*/ 3997 h 13299"/>
              <a:gd name="T92" fmla="*/ 8912 w 13440"/>
              <a:gd name="T93" fmla="*/ 4642 h 13299"/>
              <a:gd name="T94" fmla="*/ 8833 w 13440"/>
              <a:gd name="T95" fmla="*/ 5321 h 13299"/>
              <a:gd name="T96" fmla="*/ 13439 w 13440"/>
              <a:gd name="T97" fmla="*/ 10456 h 13299"/>
              <a:gd name="T98" fmla="*/ 10748 w 13440"/>
              <a:gd name="T99" fmla="*/ 13298 h 13299"/>
              <a:gd name="T100" fmla="*/ 9000 w 13440"/>
              <a:gd name="T101" fmla="*/ 11471 h 13299"/>
              <a:gd name="T102" fmla="*/ 7129 w 13440"/>
              <a:gd name="T103" fmla="*/ 9689 h 13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440" h="13299">
                <a:moveTo>
                  <a:pt x="3088" y="3689"/>
                </a:moveTo>
                <a:lnTo>
                  <a:pt x="3088" y="3689"/>
                </a:lnTo>
                <a:lnTo>
                  <a:pt x="3150" y="3680"/>
                </a:lnTo>
                <a:lnTo>
                  <a:pt x="3212" y="3671"/>
                </a:lnTo>
                <a:lnTo>
                  <a:pt x="3274" y="3662"/>
                </a:lnTo>
                <a:lnTo>
                  <a:pt x="3327" y="3636"/>
                </a:lnTo>
                <a:lnTo>
                  <a:pt x="3380" y="3609"/>
                </a:lnTo>
                <a:lnTo>
                  <a:pt x="3433" y="3583"/>
                </a:lnTo>
                <a:lnTo>
                  <a:pt x="3477" y="3547"/>
                </a:lnTo>
                <a:lnTo>
                  <a:pt x="3521" y="3503"/>
                </a:lnTo>
                <a:lnTo>
                  <a:pt x="3556" y="3459"/>
                </a:lnTo>
                <a:lnTo>
                  <a:pt x="3600" y="3415"/>
                </a:lnTo>
                <a:lnTo>
                  <a:pt x="3627" y="3362"/>
                </a:lnTo>
                <a:lnTo>
                  <a:pt x="3653" y="3309"/>
                </a:lnTo>
                <a:lnTo>
                  <a:pt x="3671" y="3256"/>
                </a:lnTo>
                <a:lnTo>
                  <a:pt x="3689" y="3194"/>
                </a:lnTo>
                <a:lnTo>
                  <a:pt x="3697" y="3141"/>
                </a:lnTo>
                <a:lnTo>
                  <a:pt x="3706" y="3080"/>
                </a:lnTo>
                <a:lnTo>
                  <a:pt x="3706" y="3080"/>
                </a:lnTo>
                <a:lnTo>
                  <a:pt x="3697" y="3009"/>
                </a:lnTo>
                <a:lnTo>
                  <a:pt x="3689" y="2947"/>
                </a:lnTo>
                <a:lnTo>
                  <a:pt x="3671" y="2885"/>
                </a:lnTo>
                <a:lnTo>
                  <a:pt x="3653" y="2824"/>
                </a:lnTo>
                <a:lnTo>
                  <a:pt x="3627" y="2762"/>
                </a:lnTo>
                <a:lnTo>
                  <a:pt x="3600" y="2709"/>
                </a:lnTo>
                <a:lnTo>
                  <a:pt x="3556" y="2665"/>
                </a:lnTo>
                <a:lnTo>
                  <a:pt x="3521" y="2621"/>
                </a:lnTo>
                <a:lnTo>
                  <a:pt x="3477" y="2577"/>
                </a:lnTo>
                <a:lnTo>
                  <a:pt x="3433" y="2541"/>
                </a:lnTo>
                <a:lnTo>
                  <a:pt x="3380" y="2506"/>
                </a:lnTo>
                <a:lnTo>
                  <a:pt x="3327" y="2480"/>
                </a:lnTo>
                <a:lnTo>
                  <a:pt x="3274" y="2462"/>
                </a:lnTo>
                <a:lnTo>
                  <a:pt x="3212" y="2444"/>
                </a:lnTo>
                <a:lnTo>
                  <a:pt x="3150" y="2435"/>
                </a:lnTo>
                <a:lnTo>
                  <a:pt x="3088" y="2427"/>
                </a:lnTo>
                <a:lnTo>
                  <a:pt x="3088" y="2427"/>
                </a:lnTo>
                <a:lnTo>
                  <a:pt x="3027" y="2435"/>
                </a:lnTo>
                <a:lnTo>
                  <a:pt x="2956" y="2444"/>
                </a:lnTo>
                <a:lnTo>
                  <a:pt x="2894" y="2462"/>
                </a:lnTo>
                <a:lnTo>
                  <a:pt x="2833" y="2480"/>
                </a:lnTo>
                <a:lnTo>
                  <a:pt x="2780" y="2506"/>
                </a:lnTo>
                <a:lnTo>
                  <a:pt x="2727" y="2541"/>
                </a:lnTo>
                <a:lnTo>
                  <a:pt x="2674" y="2577"/>
                </a:lnTo>
                <a:lnTo>
                  <a:pt x="2630" y="2621"/>
                </a:lnTo>
                <a:lnTo>
                  <a:pt x="2585" y="2665"/>
                </a:lnTo>
                <a:lnTo>
                  <a:pt x="2550" y="2709"/>
                </a:lnTo>
                <a:lnTo>
                  <a:pt x="2515" y="2762"/>
                </a:lnTo>
                <a:lnTo>
                  <a:pt x="2488" y="2824"/>
                </a:lnTo>
                <a:lnTo>
                  <a:pt x="2471" y="2885"/>
                </a:lnTo>
                <a:lnTo>
                  <a:pt x="2453" y="2947"/>
                </a:lnTo>
                <a:lnTo>
                  <a:pt x="2444" y="3009"/>
                </a:lnTo>
                <a:lnTo>
                  <a:pt x="2444" y="3080"/>
                </a:lnTo>
                <a:lnTo>
                  <a:pt x="2444" y="3080"/>
                </a:lnTo>
                <a:lnTo>
                  <a:pt x="2444" y="3141"/>
                </a:lnTo>
                <a:lnTo>
                  <a:pt x="2453" y="3194"/>
                </a:lnTo>
                <a:lnTo>
                  <a:pt x="2471" y="3256"/>
                </a:lnTo>
                <a:lnTo>
                  <a:pt x="2488" y="3309"/>
                </a:lnTo>
                <a:lnTo>
                  <a:pt x="2515" y="3362"/>
                </a:lnTo>
                <a:lnTo>
                  <a:pt x="2550" y="3415"/>
                </a:lnTo>
                <a:lnTo>
                  <a:pt x="2585" y="3459"/>
                </a:lnTo>
                <a:lnTo>
                  <a:pt x="2630" y="3503"/>
                </a:lnTo>
                <a:lnTo>
                  <a:pt x="2674" y="3547"/>
                </a:lnTo>
                <a:lnTo>
                  <a:pt x="2727" y="3583"/>
                </a:lnTo>
                <a:lnTo>
                  <a:pt x="2780" y="3609"/>
                </a:lnTo>
                <a:lnTo>
                  <a:pt x="2833" y="3636"/>
                </a:lnTo>
                <a:lnTo>
                  <a:pt x="2894" y="3662"/>
                </a:lnTo>
                <a:lnTo>
                  <a:pt x="2956" y="3671"/>
                </a:lnTo>
                <a:lnTo>
                  <a:pt x="3027" y="3680"/>
                </a:lnTo>
                <a:lnTo>
                  <a:pt x="3088" y="3689"/>
                </a:lnTo>
                <a:close/>
                <a:moveTo>
                  <a:pt x="7129" y="8021"/>
                </a:moveTo>
                <a:lnTo>
                  <a:pt x="7129" y="8021"/>
                </a:lnTo>
                <a:lnTo>
                  <a:pt x="6988" y="8127"/>
                </a:lnTo>
                <a:lnTo>
                  <a:pt x="6838" y="8224"/>
                </a:lnTo>
                <a:lnTo>
                  <a:pt x="6689" y="8321"/>
                </a:lnTo>
                <a:lnTo>
                  <a:pt x="6539" y="8400"/>
                </a:lnTo>
                <a:lnTo>
                  <a:pt x="6380" y="8480"/>
                </a:lnTo>
                <a:lnTo>
                  <a:pt x="6221" y="8559"/>
                </a:lnTo>
                <a:lnTo>
                  <a:pt x="6054" y="8621"/>
                </a:lnTo>
                <a:lnTo>
                  <a:pt x="5886" y="8683"/>
                </a:lnTo>
                <a:lnTo>
                  <a:pt x="5718" y="8736"/>
                </a:lnTo>
                <a:lnTo>
                  <a:pt x="5542" y="8789"/>
                </a:lnTo>
                <a:lnTo>
                  <a:pt x="5365" y="8824"/>
                </a:lnTo>
                <a:lnTo>
                  <a:pt x="5180" y="8859"/>
                </a:lnTo>
                <a:lnTo>
                  <a:pt x="5004" y="8886"/>
                </a:lnTo>
                <a:lnTo>
                  <a:pt x="4818" y="8903"/>
                </a:lnTo>
                <a:lnTo>
                  <a:pt x="4624" y="8912"/>
                </a:lnTo>
                <a:lnTo>
                  <a:pt x="4439" y="8921"/>
                </a:lnTo>
                <a:lnTo>
                  <a:pt x="4439" y="8921"/>
                </a:lnTo>
                <a:lnTo>
                  <a:pt x="4209" y="8912"/>
                </a:lnTo>
                <a:lnTo>
                  <a:pt x="3989" y="8894"/>
                </a:lnTo>
                <a:lnTo>
                  <a:pt x="3759" y="8868"/>
                </a:lnTo>
                <a:lnTo>
                  <a:pt x="3547" y="8824"/>
                </a:lnTo>
                <a:lnTo>
                  <a:pt x="3327" y="8780"/>
                </a:lnTo>
                <a:lnTo>
                  <a:pt x="3124" y="8718"/>
                </a:lnTo>
                <a:lnTo>
                  <a:pt x="2912" y="8647"/>
                </a:lnTo>
                <a:lnTo>
                  <a:pt x="2709" y="8568"/>
                </a:lnTo>
                <a:lnTo>
                  <a:pt x="2515" y="8480"/>
                </a:lnTo>
                <a:lnTo>
                  <a:pt x="2321" y="8383"/>
                </a:lnTo>
                <a:lnTo>
                  <a:pt x="2135" y="8277"/>
                </a:lnTo>
                <a:lnTo>
                  <a:pt x="1959" y="8153"/>
                </a:lnTo>
                <a:lnTo>
                  <a:pt x="1782" y="8030"/>
                </a:lnTo>
                <a:lnTo>
                  <a:pt x="1615" y="7897"/>
                </a:lnTo>
                <a:lnTo>
                  <a:pt x="1456" y="7765"/>
                </a:lnTo>
                <a:lnTo>
                  <a:pt x="1297" y="7615"/>
                </a:lnTo>
                <a:lnTo>
                  <a:pt x="1156" y="7456"/>
                </a:lnTo>
                <a:lnTo>
                  <a:pt x="1015" y="7297"/>
                </a:lnTo>
                <a:lnTo>
                  <a:pt x="882" y="7129"/>
                </a:lnTo>
                <a:lnTo>
                  <a:pt x="759" y="6953"/>
                </a:lnTo>
                <a:lnTo>
                  <a:pt x="644" y="6776"/>
                </a:lnTo>
                <a:lnTo>
                  <a:pt x="529" y="6583"/>
                </a:lnTo>
                <a:lnTo>
                  <a:pt x="432" y="6398"/>
                </a:lnTo>
                <a:lnTo>
                  <a:pt x="344" y="6195"/>
                </a:lnTo>
                <a:lnTo>
                  <a:pt x="264" y="5992"/>
                </a:lnTo>
                <a:lnTo>
                  <a:pt x="194" y="5789"/>
                </a:lnTo>
                <a:lnTo>
                  <a:pt x="132" y="5577"/>
                </a:lnTo>
                <a:lnTo>
                  <a:pt x="88" y="5357"/>
                </a:lnTo>
                <a:lnTo>
                  <a:pt x="44" y="5136"/>
                </a:lnTo>
                <a:lnTo>
                  <a:pt x="17" y="4915"/>
                </a:lnTo>
                <a:lnTo>
                  <a:pt x="0" y="4686"/>
                </a:lnTo>
                <a:lnTo>
                  <a:pt x="0" y="4456"/>
                </a:lnTo>
                <a:lnTo>
                  <a:pt x="0" y="4456"/>
                </a:lnTo>
                <a:lnTo>
                  <a:pt x="0" y="4227"/>
                </a:lnTo>
                <a:lnTo>
                  <a:pt x="17" y="3997"/>
                </a:lnTo>
                <a:lnTo>
                  <a:pt x="44" y="3777"/>
                </a:lnTo>
                <a:lnTo>
                  <a:pt x="88" y="3556"/>
                </a:lnTo>
                <a:lnTo>
                  <a:pt x="132" y="3336"/>
                </a:lnTo>
                <a:lnTo>
                  <a:pt x="194" y="3124"/>
                </a:lnTo>
                <a:lnTo>
                  <a:pt x="264" y="2921"/>
                </a:lnTo>
                <a:lnTo>
                  <a:pt x="344" y="2718"/>
                </a:lnTo>
                <a:lnTo>
                  <a:pt x="432" y="2515"/>
                </a:lnTo>
                <a:lnTo>
                  <a:pt x="529" y="2329"/>
                </a:lnTo>
                <a:lnTo>
                  <a:pt x="644" y="2135"/>
                </a:lnTo>
                <a:lnTo>
                  <a:pt x="759" y="1959"/>
                </a:lnTo>
                <a:lnTo>
                  <a:pt x="882" y="1782"/>
                </a:lnTo>
                <a:lnTo>
                  <a:pt x="1015" y="1615"/>
                </a:lnTo>
                <a:lnTo>
                  <a:pt x="1156" y="1456"/>
                </a:lnTo>
                <a:lnTo>
                  <a:pt x="1297" y="1297"/>
                </a:lnTo>
                <a:lnTo>
                  <a:pt x="1456" y="1147"/>
                </a:lnTo>
                <a:lnTo>
                  <a:pt x="1615" y="1015"/>
                </a:lnTo>
                <a:lnTo>
                  <a:pt x="1782" y="882"/>
                </a:lnTo>
                <a:lnTo>
                  <a:pt x="1959" y="759"/>
                </a:lnTo>
                <a:lnTo>
                  <a:pt x="2135" y="635"/>
                </a:lnTo>
                <a:lnTo>
                  <a:pt x="2321" y="529"/>
                </a:lnTo>
                <a:lnTo>
                  <a:pt x="2515" y="432"/>
                </a:lnTo>
                <a:lnTo>
                  <a:pt x="2709" y="344"/>
                </a:lnTo>
                <a:lnTo>
                  <a:pt x="2912" y="264"/>
                </a:lnTo>
                <a:lnTo>
                  <a:pt x="3124" y="194"/>
                </a:lnTo>
                <a:lnTo>
                  <a:pt x="3327" y="132"/>
                </a:lnTo>
                <a:lnTo>
                  <a:pt x="3547" y="88"/>
                </a:lnTo>
                <a:lnTo>
                  <a:pt x="3759" y="44"/>
                </a:lnTo>
                <a:lnTo>
                  <a:pt x="3989" y="17"/>
                </a:lnTo>
                <a:lnTo>
                  <a:pt x="4209" y="0"/>
                </a:lnTo>
                <a:lnTo>
                  <a:pt x="4439" y="0"/>
                </a:lnTo>
                <a:lnTo>
                  <a:pt x="4439" y="0"/>
                </a:lnTo>
                <a:lnTo>
                  <a:pt x="4668" y="0"/>
                </a:lnTo>
                <a:lnTo>
                  <a:pt x="4898" y="17"/>
                </a:lnTo>
                <a:lnTo>
                  <a:pt x="5118" y="44"/>
                </a:lnTo>
                <a:lnTo>
                  <a:pt x="5348" y="88"/>
                </a:lnTo>
                <a:lnTo>
                  <a:pt x="5559" y="132"/>
                </a:lnTo>
                <a:lnTo>
                  <a:pt x="5771" y="194"/>
                </a:lnTo>
                <a:lnTo>
                  <a:pt x="5983" y="264"/>
                </a:lnTo>
                <a:lnTo>
                  <a:pt x="6186" y="344"/>
                </a:lnTo>
                <a:lnTo>
                  <a:pt x="6389" y="432"/>
                </a:lnTo>
                <a:lnTo>
                  <a:pt x="6574" y="529"/>
                </a:lnTo>
                <a:lnTo>
                  <a:pt x="6768" y="635"/>
                </a:lnTo>
                <a:lnTo>
                  <a:pt x="6944" y="759"/>
                </a:lnTo>
                <a:lnTo>
                  <a:pt x="7121" y="882"/>
                </a:lnTo>
                <a:lnTo>
                  <a:pt x="7288" y="1015"/>
                </a:lnTo>
                <a:lnTo>
                  <a:pt x="7456" y="1147"/>
                </a:lnTo>
                <a:lnTo>
                  <a:pt x="7606" y="1297"/>
                </a:lnTo>
                <a:lnTo>
                  <a:pt x="7756" y="1456"/>
                </a:lnTo>
                <a:lnTo>
                  <a:pt x="7897" y="1615"/>
                </a:lnTo>
                <a:lnTo>
                  <a:pt x="8030" y="1782"/>
                </a:lnTo>
                <a:lnTo>
                  <a:pt x="8153" y="1959"/>
                </a:lnTo>
                <a:lnTo>
                  <a:pt x="8268" y="2135"/>
                </a:lnTo>
                <a:lnTo>
                  <a:pt x="8383" y="2329"/>
                </a:lnTo>
                <a:lnTo>
                  <a:pt x="8480" y="2515"/>
                </a:lnTo>
                <a:lnTo>
                  <a:pt x="8568" y="2718"/>
                </a:lnTo>
                <a:lnTo>
                  <a:pt x="8647" y="2921"/>
                </a:lnTo>
                <a:lnTo>
                  <a:pt x="8718" y="3124"/>
                </a:lnTo>
                <a:lnTo>
                  <a:pt x="8780" y="3336"/>
                </a:lnTo>
                <a:lnTo>
                  <a:pt x="8824" y="3556"/>
                </a:lnTo>
                <a:lnTo>
                  <a:pt x="8868" y="3777"/>
                </a:lnTo>
                <a:lnTo>
                  <a:pt x="8894" y="3997"/>
                </a:lnTo>
                <a:lnTo>
                  <a:pt x="8912" y="4227"/>
                </a:lnTo>
                <a:lnTo>
                  <a:pt x="8921" y="4456"/>
                </a:lnTo>
                <a:lnTo>
                  <a:pt x="8921" y="4456"/>
                </a:lnTo>
                <a:lnTo>
                  <a:pt x="8912" y="4642"/>
                </a:lnTo>
                <a:lnTo>
                  <a:pt x="8903" y="4818"/>
                </a:lnTo>
                <a:lnTo>
                  <a:pt x="8886" y="4986"/>
                </a:lnTo>
                <a:lnTo>
                  <a:pt x="8859" y="5154"/>
                </a:lnTo>
                <a:lnTo>
                  <a:pt x="8833" y="5321"/>
                </a:lnTo>
                <a:lnTo>
                  <a:pt x="8797" y="5480"/>
                </a:lnTo>
                <a:lnTo>
                  <a:pt x="8718" y="5798"/>
                </a:lnTo>
                <a:lnTo>
                  <a:pt x="8718" y="5798"/>
                </a:lnTo>
                <a:lnTo>
                  <a:pt x="13439" y="10456"/>
                </a:lnTo>
                <a:lnTo>
                  <a:pt x="13439" y="10456"/>
                </a:lnTo>
                <a:lnTo>
                  <a:pt x="13439" y="13298"/>
                </a:lnTo>
                <a:lnTo>
                  <a:pt x="13439" y="13298"/>
                </a:lnTo>
                <a:lnTo>
                  <a:pt x="10748" y="13298"/>
                </a:lnTo>
                <a:lnTo>
                  <a:pt x="10748" y="13298"/>
                </a:lnTo>
                <a:lnTo>
                  <a:pt x="10748" y="11471"/>
                </a:lnTo>
                <a:lnTo>
                  <a:pt x="10748" y="11471"/>
                </a:lnTo>
                <a:lnTo>
                  <a:pt x="9000" y="11471"/>
                </a:lnTo>
                <a:lnTo>
                  <a:pt x="9000" y="11471"/>
                </a:lnTo>
                <a:lnTo>
                  <a:pt x="9000" y="9689"/>
                </a:lnTo>
                <a:lnTo>
                  <a:pt x="9000" y="9689"/>
                </a:lnTo>
                <a:lnTo>
                  <a:pt x="7129" y="9689"/>
                </a:lnTo>
                <a:lnTo>
                  <a:pt x="7129" y="8021"/>
                </a:lnTo>
                <a:close/>
              </a:path>
            </a:pathLst>
          </a:custGeom>
          <a:noFill/>
          <a:ln w="28575" cap="flat">
            <a:solidFill>
              <a:schemeClr val="bg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932597">
              <a:defRPr/>
            </a:pPr>
            <a:endParaRPr lang="en-US">
              <a:solidFill>
                <a:srgbClr val="505050"/>
              </a:solidFill>
              <a:latin typeface="Segoe UI"/>
            </a:endParaRPr>
          </a:p>
        </p:txBody>
      </p:sp>
    </p:spTree>
    <p:extLst>
      <p:ext uri="{BB962C8B-B14F-4D97-AF65-F5344CB8AC3E}">
        <p14:creationId xmlns:p14="http://schemas.microsoft.com/office/powerpoint/2010/main" val="3011118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962" y="306193"/>
            <a:ext cx="9202741" cy="1724531"/>
          </a:xfrm>
        </p:spPr>
        <p:txBody>
          <a:bodyPr lIns="91440" rIns="91440"/>
          <a:lstStyle/>
          <a:p>
            <a:r>
              <a:rPr lang="en-US" sz="4400" dirty="0">
                <a:solidFill>
                  <a:srgbClr val="505050"/>
                </a:solidFill>
              </a:rPr>
              <a:t>Your business opportunity with Azure and Azure Stack Hub </a:t>
            </a:r>
          </a:p>
        </p:txBody>
      </p:sp>
      <p:sp>
        <p:nvSpPr>
          <p:cNvPr id="8" name="Rectangle: Rounded Corners 7"/>
          <p:cNvSpPr/>
          <p:nvPr/>
        </p:nvSpPr>
        <p:spPr bwMode="auto">
          <a:xfrm>
            <a:off x="1682107" y="2255187"/>
            <a:ext cx="9142914" cy="1233563"/>
          </a:xfrm>
          <a:prstGeom prst="roundRect">
            <a:avLst>
              <a:gd name="adj" fmla="val 7180"/>
            </a:avLst>
          </a:prstGeom>
          <a:no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r>
              <a:rPr kumimoji="0" lang="en-US" sz="3600" b="0" i="0" u="none" strike="noStrike" kern="1200" cap="none" spc="0" normalizeH="0" baseline="0" noProof="0" dirty="0">
                <a:ln>
                  <a:noFill/>
                </a:ln>
                <a:solidFill>
                  <a:srgbClr val="0078D7"/>
                </a:solidFill>
                <a:effectLst/>
                <a:uLnTx/>
                <a:uFillTx/>
                <a:latin typeface="Segoe UI Light"/>
                <a:ea typeface="Segoe UI" pitchFamily="34" charset="0"/>
                <a:cs typeface="Segoe UI" pitchFamily="34" charset="0"/>
              </a:rPr>
              <a:t>Cloud</a:t>
            </a:r>
          </a:p>
        </p:txBody>
      </p:sp>
      <p:sp>
        <p:nvSpPr>
          <p:cNvPr id="9" name="Rectangle: Rounded Corners 8"/>
          <p:cNvSpPr/>
          <p:nvPr/>
        </p:nvSpPr>
        <p:spPr bwMode="auto">
          <a:xfrm>
            <a:off x="1682107" y="5070496"/>
            <a:ext cx="9142914" cy="1233563"/>
          </a:xfrm>
          <a:prstGeom prst="roundRect">
            <a:avLst>
              <a:gd name="adj" fmla="val 7180"/>
            </a:avLst>
          </a:prstGeom>
          <a:no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r>
              <a:rPr kumimoji="0" lang="en-US" sz="3600" b="0" i="0" u="none" strike="noStrike" kern="1200" cap="none" spc="0" normalizeH="0" baseline="0" noProof="0" dirty="0">
                <a:ln>
                  <a:noFill/>
                </a:ln>
                <a:solidFill>
                  <a:srgbClr val="0078D7"/>
                </a:solidFill>
                <a:effectLst/>
                <a:uLnTx/>
                <a:uFillTx/>
                <a:latin typeface="Segoe UI Light"/>
                <a:ea typeface="Segoe UI" pitchFamily="34" charset="0"/>
                <a:cs typeface="Segoe UI" pitchFamily="34" charset="0"/>
              </a:rPr>
              <a:t>On-premises</a:t>
            </a:r>
          </a:p>
        </p:txBody>
      </p:sp>
      <p:sp>
        <p:nvSpPr>
          <p:cNvPr id="10" name="Rectangle: Rounded Corners 9"/>
          <p:cNvSpPr/>
          <p:nvPr/>
        </p:nvSpPr>
        <p:spPr bwMode="auto">
          <a:xfrm>
            <a:off x="1682107" y="2501376"/>
            <a:ext cx="9142914" cy="3578221"/>
          </a:xfrm>
          <a:prstGeom prst="roundRect">
            <a:avLst>
              <a:gd name="adj" fmla="val 2487"/>
            </a:avLst>
          </a:prstGeom>
          <a:noFill/>
          <a:ln w="38100">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36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endParaRPr>
          </a:p>
        </p:txBody>
      </p:sp>
      <p:sp>
        <p:nvSpPr>
          <p:cNvPr id="11" name="TextBox 10"/>
          <p:cNvSpPr txBox="1"/>
          <p:nvPr/>
        </p:nvSpPr>
        <p:spPr>
          <a:xfrm>
            <a:off x="1682106" y="4462812"/>
            <a:ext cx="9142915" cy="550647"/>
          </a:xfrm>
          <a:prstGeom prst="rect">
            <a:avLst/>
          </a:prstGeom>
          <a:noFill/>
        </p:spPr>
        <p:txBody>
          <a:bodyPr wrap="square" lIns="186521" tIns="149217" rIns="186521" bIns="149217" rtlCol="0">
            <a:spAutoFit/>
          </a:bodyPr>
          <a:lstStyle/>
          <a:p>
            <a:pPr marL="0" marR="0" lvl="0" indent="0" algn="ctr" defTabSz="932597" rtl="0" eaLnBrk="1" fontAlgn="auto" latinLnBrk="0" hangingPunct="1">
              <a:lnSpc>
                <a:spcPct val="90000"/>
              </a:lnSpc>
              <a:spcBef>
                <a:spcPts val="0"/>
              </a:spcBef>
              <a:spcAft>
                <a:spcPts val="612"/>
              </a:spcAft>
              <a:buClrTx/>
              <a:buSzTx/>
              <a:buFontTx/>
              <a:buNone/>
              <a:tabLst/>
              <a:defRPr/>
            </a:pPr>
            <a:r>
              <a:rPr kumimoji="0" lang="en-US" b="1" i="0" u="none" strike="noStrike" kern="1200" cap="none" spc="0" normalizeH="0" baseline="0" noProof="0" dirty="0">
                <a:ln>
                  <a:noFill/>
                </a:ln>
                <a:solidFill>
                  <a:srgbClr val="0078D7"/>
                </a:solidFill>
                <a:effectLst/>
                <a:uLnTx/>
                <a:uFillTx/>
                <a:latin typeface="Segoe UI Light"/>
                <a:ea typeface="+mn-ea"/>
                <a:cs typeface="+mn-cs"/>
              </a:rPr>
              <a:t>Dedicated and multi-tenant Azure Stack Hub offers   </a:t>
            </a:r>
          </a:p>
        </p:txBody>
      </p:sp>
      <p:sp>
        <p:nvSpPr>
          <p:cNvPr id="12" name="TextBox 11"/>
          <p:cNvSpPr txBox="1"/>
          <p:nvPr/>
        </p:nvSpPr>
        <p:spPr>
          <a:xfrm>
            <a:off x="1682108" y="3522935"/>
            <a:ext cx="9128230" cy="550647"/>
          </a:xfrm>
          <a:prstGeom prst="rect">
            <a:avLst/>
          </a:prstGeom>
          <a:noFill/>
        </p:spPr>
        <p:txBody>
          <a:bodyPr wrap="square" lIns="186521" tIns="149217" rIns="186521" bIns="149217" rtlCol="0">
            <a:spAutoFit/>
          </a:bodyPr>
          <a:lstStyle/>
          <a:p>
            <a:pPr marL="0" marR="0" lvl="0" indent="0" algn="ctr" defTabSz="932597" rtl="0" eaLnBrk="1" fontAlgn="auto" latinLnBrk="0" hangingPunct="1">
              <a:lnSpc>
                <a:spcPct val="90000"/>
              </a:lnSpc>
              <a:spcBef>
                <a:spcPts val="0"/>
              </a:spcBef>
              <a:spcAft>
                <a:spcPts val="612"/>
              </a:spcAft>
              <a:buClrTx/>
              <a:buSzTx/>
              <a:buFontTx/>
              <a:buNone/>
              <a:tabLst/>
              <a:defRPr/>
            </a:pPr>
            <a:r>
              <a:rPr kumimoji="0" lang="en-US" b="1" i="0" u="none" strike="noStrike" kern="1200" cap="none" spc="0" normalizeH="0" baseline="0" noProof="0" dirty="0">
                <a:ln>
                  <a:noFill/>
                </a:ln>
                <a:solidFill>
                  <a:srgbClr val="0078D7"/>
                </a:solidFill>
                <a:effectLst/>
                <a:uLnTx/>
                <a:uFillTx/>
                <a:latin typeface="Segoe UI Light"/>
                <a:ea typeface="+mn-ea"/>
                <a:cs typeface="+mn-cs"/>
              </a:rPr>
              <a:t>CSP on Azure and Azure Stack Hub</a:t>
            </a:r>
          </a:p>
        </p:txBody>
      </p:sp>
    </p:spTree>
    <p:extLst>
      <p:ext uri="{BB962C8B-B14F-4D97-AF65-F5344CB8AC3E}">
        <p14:creationId xmlns:p14="http://schemas.microsoft.com/office/powerpoint/2010/main" val="3627946304"/>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962" y="306194"/>
            <a:ext cx="9202741" cy="915986"/>
          </a:xfrm>
        </p:spPr>
        <p:txBody>
          <a:bodyPr lIns="91440" rIns="91440"/>
          <a:lstStyle/>
          <a:p>
            <a:r>
              <a:rPr lang="en-US" sz="4400" dirty="0">
                <a:solidFill>
                  <a:srgbClr val="505050"/>
                </a:solidFill>
              </a:rPr>
              <a:t>CSP – Enabling partner success</a:t>
            </a:r>
          </a:p>
        </p:txBody>
      </p:sp>
      <p:sp>
        <p:nvSpPr>
          <p:cNvPr id="13" name="TextBox 12"/>
          <p:cNvSpPr txBox="1"/>
          <p:nvPr/>
        </p:nvSpPr>
        <p:spPr>
          <a:xfrm>
            <a:off x="7167017" y="722993"/>
            <a:ext cx="5269458" cy="6048507"/>
          </a:xfrm>
          <a:prstGeom prst="rect">
            <a:avLst/>
          </a:prstGeom>
          <a:noFill/>
        </p:spPr>
        <p:txBody>
          <a:bodyPr wrap="square" lIns="182802" tIns="146241" rIns="182802" bIns="146241" rtlCol="0" anchor="ctr">
            <a:noAutofit/>
          </a:bodyPr>
          <a:lstStyle/>
          <a:p>
            <a:pPr marL="0" marR="0" lvl="0" indent="0" algn="l" defTabSz="932205" rtl="0" eaLnBrk="1" fontAlgn="auto" latinLnBrk="0" hangingPunct="1">
              <a:lnSpc>
                <a:spcPct val="200000"/>
              </a:lnSpc>
              <a:spcBef>
                <a:spcPts val="0"/>
              </a:spcBef>
              <a:spcAft>
                <a:spcPts val="3000"/>
              </a:spcAft>
              <a:buClrTx/>
              <a:buSzTx/>
              <a:buFontTx/>
              <a:buNone/>
              <a:tabLst/>
              <a:defRPr/>
            </a:pPr>
            <a:r>
              <a:rPr kumimoji="0" lang="en-US" sz="2000" b="0" i="0" u="none" strike="noStrike" kern="0" cap="none" spc="0" normalizeH="0" baseline="0" noProof="0" dirty="0">
                <a:ln>
                  <a:noFill/>
                </a:ln>
                <a:solidFill>
                  <a:srgbClr val="505050"/>
                </a:solidFill>
                <a:effectLst/>
                <a:uLnTx/>
                <a:uFillTx/>
                <a:latin typeface="Segoe UI Light"/>
                <a:ea typeface="+mn-ea"/>
                <a:cs typeface="+mn-cs"/>
              </a:rPr>
              <a:t>Differentiate, deepen customer relationships</a:t>
            </a:r>
          </a:p>
          <a:p>
            <a:pPr marL="0" marR="0" lvl="0" indent="0" algn="l" defTabSz="932205" rtl="0" eaLnBrk="1" fontAlgn="auto" latinLnBrk="0" hangingPunct="1">
              <a:lnSpc>
                <a:spcPct val="200000"/>
              </a:lnSpc>
              <a:spcBef>
                <a:spcPts val="0"/>
              </a:spcBef>
              <a:spcAft>
                <a:spcPts val="3000"/>
              </a:spcAft>
              <a:buClrTx/>
              <a:buSzTx/>
              <a:buFontTx/>
              <a:buNone/>
              <a:tabLst/>
              <a:defRPr/>
            </a:pPr>
            <a:r>
              <a:rPr kumimoji="0" lang="en-US" sz="2000" b="0" i="0" u="none" strike="noStrike" kern="0" cap="none" spc="0" normalizeH="0" baseline="0" noProof="0" dirty="0">
                <a:ln>
                  <a:noFill/>
                </a:ln>
                <a:solidFill>
                  <a:srgbClr val="505050"/>
                </a:solidFill>
                <a:effectLst/>
                <a:uLnTx/>
                <a:uFillTx/>
                <a:latin typeface="Segoe UI Light"/>
                <a:ea typeface="+mn-ea"/>
                <a:cs typeface="+mn-cs"/>
              </a:rPr>
              <a:t>Build recurring revenue</a:t>
            </a:r>
          </a:p>
          <a:p>
            <a:pPr marL="0" marR="0" lvl="0" indent="0" algn="l" defTabSz="932205" rtl="0" eaLnBrk="1" fontAlgn="auto" latinLnBrk="0" hangingPunct="1">
              <a:lnSpc>
                <a:spcPct val="200000"/>
              </a:lnSpc>
              <a:spcBef>
                <a:spcPts val="0"/>
              </a:spcBef>
              <a:spcAft>
                <a:spcPts val="3000"/>
              </a:spcAft>
              <a:buClrTx/>
              <a:buSzTx/>
              <a:buFontTx/>
              <a:buNone/>
              <a:tabLst/>
              <a:defRPr/>
            </a:pPr>
            <a:r>
              <a:rPr kumimoji="0" lang="en-US" sz="2000" b="0" i="0" u="none" strike="noStrike" kern="0" cap="none" spc="0" normalizeH="0" baseline="0" noProof="0" dirty="0">
                <a:ln>
                  <a:noFill/>
                </a:ln>
                <a:solidFill>
                  <a:srgbClr val="505050"/>
                </a:solidFill>
                <a:effectLst/>
                <a:uLnTx/>
                <a:uFillTx/>
                <a:latin typeface="Segoe UI Light"/>
                <a:ea typeface="+mn-ea"/>
                <a:cs typeface="+mn-cs"/>
              </a:rPr>
              <a:t>Higher margins</a:t>
            </a:r>
          </a:p>
          <a:p>
            <a:pPr marL="0" marR="0" lvl="0" indent="0" algn="l" defTabSz="932205" rtl="0" eaLnBrk="1" fontAlgn="auto" latinLnBrk="0" hangingPunct="1">
              <a:lnSpc>
                <a:spcPct val="200000"/>
              </a:lnSpc>
              <a:spcBef>
                <a:spcPts val="0"/>
              </a:spcBef>
              <a:spcAft>
                <a:spcPts val="3000"/>
              </a:spcAft>
              <a:buClrTx/>
              <a:buSzTx/>
              <a:buFontTx/>
              <a:buNone/>
              <a:tabLst/>
              <a:defRPr/>
            </a:pPr>
            <a:r>
              <a:rPr kumimoji="0" lang="en-US" sz="2000" b="0" i="0" u="none" strike="noStrike" kern="0" cap="none" spc="0" normalizeH="0" baseline="0" noProof="0" dirty="0">
                <a:ln>
                  <a:noFill/>
                </a:ln>
                <a:solidFill>
                  <a:srgbClr val="505050"/>
                </a:solidFill>
                <a:effectLst/>
                <a:uLnTx/>
                <a:uFillTx/>
                <a:latin typeface="Segoe UI Light"/>
                <a:ea typeface="+mn-ea"/>
                <a:cs typeface="+mn-cs"/>
              </a:rPr>
              <a:t>Unlock portfolio opportunities</a:t>
            </a:r>
          </a:p>
          <a:p>
            <a:pPr marL="0" marR="0" lvl="0" indent="0" algn="l" defTabSz="932205" rtl="0" eaLnBrk="1" fontAlgn="auto" latinLnBrk="0" hangingPunct="1">
              <a:lnSpc>
                <a:spcPct val="200000"/>
              </a:lnSpc>
              <a:spcBef>
                <a:spcPts val="0"/>
              </a:spcBef>
              <a:spcAft>
                <a:spcPts val="3000"/>
              </a:spcAft>
              <a:buClrTx/>
              <a:buSzTx/>
              <a:buFontTx/>
              <a:buNone/>
              <a:tabLst/>
              <a:defRPr/>
            </a:pPr>
            <a:r>
              <a:rPr kumimoji="0" lang="en-US" sz="2000" b="0" i="0" u="none" strike="noStrike" kern="0" cap="none" spc="0" normalizeH="0" baseline="0" noProof="0" dirty="0">
                <a:ln>
                  <a:noFill/>
                </a:ln>
                <a:solidFill>
                  <a:srgbClr val="505050"/>
                </a:solidFill>
                <a:effectLst/>
                <a:uLnTx/>
                <a:uFillTx/>
                <a:latin typeface="Segoe UI Light"/>
                <a:ea typeface="+mn-ea"/>
                <a:cs typeface="+mn-cs"/>
              </a:rPr>
              <a:t>Training resources</a:t>
            </a:r>
            <a:endParaRPr kumimoji="0" lang="en-US" sz="2400" b="0" i="0" u="none" strike="noStrike" kern="0" cap="none" spc="0" normalizeH="0" baseline="0" noProof="0" dirty="0">
              <a:ln>
                <a:noFill/>
              </a:ln>
              <a:solidFill>
                <a:srgbClr val="505050"/>
              </a:solidFill>
              <a:effectLst/>
              <a:uLnTx/>
              <a:uFillTx/>
              <a:latin typeface="Segoe UI Light"/>
              <a:ea typeface="+mn-ea"/>
              <a:cs typeface="+mn-cs"/>
            </a:endParaRPr>
          </a:p>
        </p:txBody>
      </p:sp>
      <p:pic>
        <p:nvPicPr>
          <p:cNvPr id="14" name="Picture 13"/>
          <p:cNvPicPr>
            <a:picLocks noChangeAspect="1"/>
          </p:cNvPicPr>
          <p:nvPr/>
        </p:nvPicPr>
        <p:blipFill>
          <a:blip r:embed="rId3" cstate="email">
            <a:duotone>
              <a:srgbClr val="0078D7">
                <a:shade val="45000"/>
                <a:satMod val="135000"/>
              </a:srgbClr>
              <a:prstClr val="white"/>
            </a:duotone>
            <a:extLst>
              <a:ext uri="{28A0092B-C50C-407E-A947-70E740481C1C}">
                <a14:useLocalDpi xmlns:a14="http://schemas.microsoft.com/office/drawing/2010/main"/>
              </a:ext>
            </a:extLst>
          </a:blip>
          <a:stretch>
            <a:fillRect/>
          </a:stretch>
        </p:blipFill>
        <p:spPr>
          <a:xfrm>
            <a:off x="249924" y="1221038"/>
            <a:ext cx="5265803" cy="5268742"/>
          </a:xfrm>
          <a:prstGeom prst="rect">
            <a:avLst/>
          </a:prstGeom>
        </p:spPr>
      </p:pic>
      <p:pic>
        <p:nvPicPr>
          <p:cNvPr id="15" name="Picture 14"/>
          <p:cNvPicPr>
            <a:picLocks noChangeAspect="1"/>
          </p:cNvPicPr>
          <p:nvPr/>
        </p:nvPicPr>
        <p:blipFill>
          <a:blip r:embed="rId4" cstate="email">
            <a:duotone>
              <a:srgbClr val="0078D7">
                <a:shade val="45000"/>
                <a:satMod val="135000"/>
              </a:srgbClr>
              <a:prstClr val="white"/>
            </a:duotone>
            <a:extLst>
              <a:ext uri="{28A0092B-C50C-407E-A947-70E740481C1C}">
                <a14:useLocalDpi xmlns:a14="http://schemas.microsoft.com/office/drawing/2010/main"/>
              </a:ext>
            </a:extLst>
          </a:blip>
          <a:stretch>
            <a:fillRect/>
          </a:stretch>
        </p:blipFill>
        <p:spPr>
          <a:xfrm>
            <a:off x="6420825" y="1665457"/>
            <a:ext cx="668701" cy="407464"/>
          </a:xfrm>
          <a:prstGeom prst="rect">
            <a:avLst/>
          </a:prstGeom>
        </p:spPr>
      </p:pic>
      <p:pic>
        <p:nvPicPr>
          <p:cNvPr id="16" name="Picture 15"/>
          <p:cNvPicPr>
            <a:picLocks noChangeAspect="1"/>
          </p:cNvPicPr>
          <p:nvPr/>
        </p:nvPicPr>
        <p:blipFill>
          <a:blip r:embed="rId5" cstate="email">
            <a:duotone>
              <a:srgbClr val="0078D7">
                <a:shade val="45000"/>
                <a:satMod val="135000"/>
              </a:srgbClr>
              <a:prstClr val="white"/>
            </a:duotone>
            <a:extLst>
              <a:ext uri="{28A0092B-C50C-407E-A947-70E740481C1C}">
                <a14:useLocalDpi xmlns:a14="http://schemas.microsoft.com/office/drawing/2010/main"/>
              </a:ext>
            </a:extLst>
          </a:blip>
          <a:stretch>
            <a:fillRect/>
          </a:stretch>
        </p:blipFill>
        <p:spPr>
          <a:xfrm>
            <a:off x="6623689" y="2550394"/>
            <a:ext cx="304042" cy="568917"/>
          </a:xfrm>
          <a:prstGeom prst="rect">
            <a:avLst/>
          </a:prstGeom>
        </p:spPr>
      </p:pic>
      <p:pic>
        <p:nvPicPr>
          <p:cNvPr id="17" name="Picture 16"/>
          <p:cNvPicPr>
            <a:picLocks noChangeAspect="1"/>
          </p:cNvPicPr>
          <p:nvPr/>
        </p:nvPicPr>
        <p:blipFill>
          <a:blip r:embed="rId6" cstate="email">
            <a:duotone>
              <a:srgbClr val="0078D7">
                <a:shade val="45000"/>
                <a:satMod val="135000"/>
              </a:srgbClr>
              <a:prstClr val="white"/>
            </a:duotone>
            <a:extLst>
              <a:ext uri="{28A0092B-C50C-407E-A947-70E740481C1C}">
                <a14:useLocalDpi xmlns:a14="http://schemas.microsoft.com/office/drawing/2010/main"/>
              </a:ext>
            </a:extLst>
          </a:blip>
          <a:stretch>
            <a:fillRect/>
          </a:stretch>
        </p:blipFill>
        <p:spPr>
          <a:xfrm>
            <a:off x="6460104" y="4614761"/>
            <a:ext cx="619143" cy="437286"/>
          </a:xfrm>
          <a:prstGeom prst="rect">
            <a:avLst/>
          </a:prstGeom>
        </p:spPr>
      </p:pic>
      <p:pic>
        <p:nvPicPr>
          <p:cNvPr id="18" name="Picture 17"/>
          <p:cNvPicPr>
            <a:picLocks noChangeAspect="1"/>
          </p:cNvPicPr>
          <p:nvPr/>
        </p:nvPicPr>
        <p:blipFill>
          <a:blip r:embed="rId7" cstate="email">
            <a:duotone>
              <a:srgbClr val="0078D7">
                <a:shade val="45000"/>
                <a:satMod val="135000"/>
              </a:srgbClr>
              <a:prstClr val="white"/>
            </a:duotone>
            <a:extLst>
              <a:ext uri="{28A0092B-C50C-407E-A947-70E740481C1C}">
                <a14:useLocalDpi xmlns:a14="http://schemas.microsoft.com/office/drawing/2010/main"/>
              </a:ext>
            </a:extLst>
          </a:blip>
          <a:stretch>
            <a:fillRect/>
          </a:stretch>
        </p:blipFill>
        <p:spPr>
          <a:xfrm>
            <a:off x="6467852" y="3564217"/>
            <a:ext cx="586902" cy="524656"/>
          </a:xfrm>
          <a:prstGeom prst="rect">
            <a:avLst/>
          </a:prstGeom>
        </p:spPr>
      </p:pic>
      <p:grpSp>
        <p:nvGrpSpPr>
          <p:cNvPr id="19" name="Group 18"/>
          <p:cNvGrpSpPr/>
          <p:nvPr/>
        </p:nvGrpSpPr>
        <p:grpSpPr>
          <a:xfrm>
            <a:off x="6474772" y="5526112"/>
            <a:ext cx="589804" cy="559938"/>
            <a:chOff x="4356100" y="2398714"/>
            <a:chExt cx="2075497" cy="1970404"/>
          </a:xfrm>
          <a:solidFill>
            <a:srgbClr val="2172B9"/>
          </a:solidFill>
        </p:grpSpPr>
        <p:sp>
          <p:nvSpPr>
            <p:cNvPr id="20" name="Oval 5"/>
            <p:cNvSpPr>
              <a:spLocks noChangeArrowheads="1"/>
            </p:cNvSpPr>
            <p:nvPr/>
          </p:nvSpPr>
          <p:spPr bwMode="auto">
            <a:xfrm>
              <a:off x="5700077" y="2586038"/>
              <a:ext cx="640080" cy="640080"/>
            </a:xfrm>
            <a:prstGeom prst="ellipse">
              <a:avLst/>
            </a:prstGeom>
            <a:grpFill/>
            <a:ln w="19050" cap="flat" cmpd="sng" algn="ctr">
              <a:solidFill>
                <a:srgbClr val="2172B9"/>
              </a:solidFill>
              <a:prstDash val="solid"/>
              <a:miter lim="800000"/>
              <a:headEnd type="none" w="med" len="med"/>
              <a:tailEnd type="none" w="med" len="med"/>
            </a:ln>
            <a:effectLst/>
          </p:spPr>
          <p:txBody>
            <a:bodyPr vert="horz" wrap="square" lIns="91427" tIns="45713" rIns="91427" bIns="45713" numCol="1" anchor="t" anchorCtr="0" compatLnSpc="1">
              <a:prstTxWarp prst="textNoShape">
                <a:avLst/>
              </a:prstTxWarp>
            </a:bodyPr>
            <a:lstStyle/>
            <a:p>
              <a:pPr marL="0" marR="0" lvl="0" indent="0" algn="l" defTabSz="914175"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Semilight"/>
                <a:ea typeface="+mn-ea"/>
                <a:cs typeface="+mn-cs"/>
              </a:endParaRPr>
            </a:p>
          </p:txBody>
        </p:sp>
        <p:sp>
          <p:nvSpPr>
            <p:cNvPr id="21" name="Freeform 6"/>
            <p:cNvSpPr>
              <a:spLocks/>
            </p:cNvSpPr>
            <p:nvPr/>
          </p:nvSpPr>
          <p:spPr bwMode="auto">
            <a:xfrm>
              <a:off x="5608637" y="3226118"/>
              <a:ext cx="822960" cy="411480"/>
            </a:xfrm>
            <a:custGeom>
              <a:avLst/>
              <a:gdLst>
                <a:gd name="T0" fmla="*/ 40 w 40"/>
                <a:gd name="T1" fmla="*/ 20 h 20"/>
                <a:gd name="T2" fmla="*/ 20 w 40"/>
                <a:gd name="T3" fmla="*/ 0 h 20"/>
                <a:gd name="T4" fmla="*/ 0 w 40"/>
                <a:gd name="T5" fmla="*/ 20 h 20"/>
              </a:gdLst>
              <a:ahLst/>
              <a:cxnLst>
                <a:cxn ang="0">
                  <a:pos x="T0" y="T1"/>
                </a:cxn>
                <a:cxn ang="0">
                  <a:pos x="T2" y="T3"/>
                </a:cxn>
                <a:cxn ang="0">
                  <a:pos x="T4" y="T5"/>
                </a:cxn>
              </a:cxnLst>
              <a:rect l="0" t="0" r="r" b="b"/>
              <a:pathLst>
                <a:path w="40" h="20">
                  <a:moveTo>
                    <a:pt x="40" y="20"/>
                  </a:moveTo>
                  <a:cubicBezTo>
                    <a:pt x="40" y="8"/>
                    <a:pt x="31" y="0"/>
                    <a:pt x="20" y="0"/>
                  </a:cubicBezTo>
                  <a:cubicBezTo>
                    <a:pt x="9" y="0"/>
                    <a:pt x="0" y="8"/>
                    <a:pt x="0" y="20"/>
                  </a:cubicBezTo>
                </a:path>
              </a:pathLst>
            </a:custGeom>
            <a:grpFill/>
            <a:ln w="19050" cap="flat" cmpd="sng" algn="ctr">
              <a:solidFill>
                <a:srgbClr val="2172B9"/>
              </a:solidFill>
              <a:prstDash val="solid"/>
              <a:miter lim="800000"/>
              <a:headEnd type="none" w="med" len="med"/>
              <a:tailEnd type="none" w="med" len="med"/>
            </a:ln>
            <a:effectLst/>
          </p:spPr>
          <p:txBody>
            <a:bodyPr vert="horz" wrap="square" lIns="91427" tIns="45713" rIns="91427" bIns="45713" numCol="1" anchor="t" anchorCtr="0" compatLnSpc="1">
              <a:prstTxWarp prst="textNoShape">
                <a:avLst/>
              </a:prstTxWarp>
            </a:bodyPr>
            <a:lstStyle/>
            <a:p>
              <a:pPr marL="0" marR="0" lvl="0" indent="0" algn="l" defTabSz="914175"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Semilight"/>
                <a:ea typeface="+mn-ea"/>
                <a:cs typeface="+mn-cs"/>
              </a:endParaRPr>
            </a:p>
          </p:txBody>
        </p:sp>
        <p:sp>
          <p:nvSpPr>
            <p:cNvPr id="22" name="Oval 5"/>
            <p:cNvSpPr>
              <a:spLocks noChangeArrowheads="1"/>
            </p:cNvSpPr>
            <p:nvPr/>
          </p:nvSpPr>
          <p:spPr bwMode="auto">
            <a:xfrm>
              <a:off x="4968557" y="3317558"/>
              <a:ext cx="640080" cy="640080"/>
            </a:xfrm>
            <a:prstGeom prst="ellipse">
              <a:avLst/>
            </a:prstGeom>
            <a:grpFill/>
            <a:ln w="19050" cap="flat" cmpd="sng" algn="ctr">
              <a:solidFill>
                <a:srgbClr val="2172B9"/>
              </a:solidFill>
              <a:prstDash val="solid"/>
              <a:miter lim="800000"/>
              <a:headEnd type="none" w="med" len="med"/>
              <a:tailEnd type="none" w="med" len="med"/>
            </a:ln>
            <a:effectLst/>
          </p:spPr>
          <p:txBody>
            <a:bodyPr vert="horz" wrap="square" lIns="91427" tIns="45713" rIns="91427" bIns="45713" numCol="1" anchor="t" anchorCtr="0" compatLnSpc="1">
              <a:prstTxWarp prst="textNoShape">
                <a:avLst/>
              </a:prstTxWarp>
            </a:bodyPr>
            <a:lstStyle/>
            <a:p>
              <a:pPr marL="0" marR="0" lvl="0" indent="0" algn="l" defTabSz="914175"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Semilight"/>
                <a:ea typeface="+mn-ea"/>
                <a:cs typeface="+mn-cs"/>
              </a:endParaRPr>
            </a:p>
          </p:txBody>
        </p:sp>
        <p:sp>
          <p:nvSpPr>
            <p:cNvPr id="23" name="Freeform 6"/>
            <p:cNvSpPr>
              <a:spLocks/>
            </p:cNvSpPr>
            <p:nvPr/>
          </p:nvSpPr>
          <p:spPr bwMode="auto">
            <a:xfrm>
              <a:off x="4877117" y="3957638"/>
              <a:ext cx="822960" cy="411480"/>
            </a:xfrm>
            <a:custGeom>
              <a:avLst/>
              <a:gdLst>
                <a:gd name="T0" fmla="*/ 40 w 40"/>
                <a:gd name="T1" fmla="*/ 20 h 20"/>
                <a:gd name="T2" fmla="*/ 20 w 40"/>
                <a:gd name="T3" fmla="*/ 0 h 20"/>
                <a:gd name="T4" fmla="*/ 0 w 40"/>
                <a:gd name="T5" fmla="*/ 20 h 20"/>
              </a:gdLst>
              <a:ahLst/>
              <a:cxnLst>
                <a:cxn ang="0">
                  <a:pos x="T0" y="T1"/>
                </a:cxn>
                <a:cxn ang="0">
                  <a:pos x="T2" y="T3"/>
                </a:cxn>
                <a:cxn ang="0">
                  <a:pos x="T4" y="T5"/>
                </a:cxn>
              </a:cxnLst>
              <a:rect l="0" t="0" r="r" b="b"/>
              <a:pathLst>
                <a:path w="40" h="20">
                  <a:moveTo>
                    <a:pt x="40" y="20"/>
                  </a:moveTo>
                  <a:cubicBezTo>
                    <a:pt x="40" y="8"/>
                    <a:pt x="31" y="0"/>
                    <a:pt x="20" y="0"/>
                  </a:cubicBezTo>
                  <a:cubicBezTo>
                    <a:pt x="9" y="0"/>
                    <a:pt x="0" y="8"/>
                    <a:pt x="0" y="20"/>
                  </a:cubicBezTo>
                </a:path>
              </a:pathLst>
            </a:custGeom>
            <a:grpFill/>
            <a:ln w="19050" cap="flat" cmpd="sng" algn="ctr">
              <a:solidFill>
                <a:srgbClr val="2172B9"/>
              </a:solidFill>
              <a:prstDash val="solid"/>
              <a:miter lim="800000"/>
              <a:headEnd type="none" w="med" len="med"/>
              <a:tailEnd type="none" w="med" len="med"/>
            </a:ln>
            <a:effectLst/>
          </p:spPr>
          <p:txBody>
            <a:bodyPr vert="horz" wrap="square" lIns="91427" tIns="45713" rIns="91427" bIns="45713" numCol="1" anchor="t" anchorCtr="0" compatLnSpc="1">
              <a:prstTxWarp prst="textNoShape">
                <a:avLst/>
              </a:prstTxWarp>
            </a:bodyPr>
            <a:lstStyle/>
            <a:p>
              <a:pPr marL="0" marR="0" lvl="0" indent="0" algn="l" defTabSz="914175"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Semilight"/>
                <a:ea typeface="+mn-ea"/>
                <a:cs typeface="+mn-cs"/>
              </a:endParaRPr>
            </a:p>
          </p:txBody>
        </p:sp>
        <p:sp>
          <p:nvSpPr>
            <p:cNvPr id="24" name="Freeform 105"/>
            <p:cNvSpPr/>
            <p:nvPr/>
          </p:nvSpPr>
          <p:spPr bwMode="auto">
            <a:xfrm>
              <a:off x="4356100" y="2398714"/>
              <a:ext cx="1105377" cy="685800"/>
            </a:xfrm>
            <a:custGeom>
              <a:avLst/>
              <a:gdLst>
                <a:gd name="connsiteX0" fmla="*/ 247649 w 1105377"/>
                <a:gd name="connsiteY0" fmla="*/ 0 h 685800"/>
                <a:gd name="connsiteX1" fmla="*/ 666751 w 1105377"/>
                <a:gd name="connsiteY1" fmla="*/ 0 h 685800"/>
                <a:gd name="connsiteX2" fmla="*/ 914400 w 1105377"/>
                <a:gd name="connsiteY2" fmla="*/ 247649 h 685800"/>
                <a:gd name="connsiteX3" fmla="*/ 914400 w 1105377"/>
                <a:gd name="connsiteY3" fmla="*/ 336548 h 685800"/>
                <a:gd name="connsiteX4" fmla="*/ 914400 w 1105377"/>
                <a:gd name="connsiteY4" fmla="*/ 438151 h 685800"/>
                <a:gd name="connsiteX5" fmla="*/ 914400 w 1105377"/>
                <a:gd name="connsiteY5" fmla="*/ 494823 h 685800"/>
                <a:gd name="connsiteX6" fmla="*/ 1105377 w 1105377"/>
                <a:gd name="connsiteY6" fmla="*/ 685800 h 685800"/>
                <a:gd name="connsiteX7" fmla="*/ 914400 w 1105377"/>
                <a:gd name="connsiteY7" fmla="*/ 685800 h 685800"/>
                <a:gd name="connsiteX8" fmla="*/ 693897 w 1105377"/>
                <a:gd name="connsiteY8" fmla="*/ 685800 h 685800"/>
                <a:gd name="connsiteX9" fmla="*/ 666751 w 1105377"/>
                <a:gd name="connsiteY9" fmla="*/ 685800 h 685800"/>
                <a:gd name="connsiteX10" fmla="*/ 457200 w 1105377"/>
                <a:gd name="connsiteY10" fmla="*/ 685800 h 685800"/>
                <a:gd name="connsiteX11" fmla="*/ 247649 w 1105377"/>
                <a:gd name="connsiteY11" fmla="*/ 685800 h 685800"/>
                <a:gd name="connsiteX12" fmla="*/ 0 w 1105377"/>
                <a:gd name="connsiteY12" fmla="*/ 438151 h 685800"/>
                <a:gd name="connsiteX13" fmla="*/ 0 w 1105377"/>
                <a:gd name="connsiteY13" fmla="*/ 247649 h 685800"/>
                <a:gd name="connsiteX14" fmla="*/ 247649 w 1105377"/>
                <a:gd name="connsiteY14" fmla="*/ 0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05377" h="685800">
                  <a:moveTo>
                    <a:pt x="247649" y="0"/>
                  </a:moveTo>
                  <a:lnTo>
                    <a:pt x="666751" y="0"/>
                  </a:lnTo>
                  <a:cubicBezTo>
                    <a:pt x="803524" y="0"/>
                    <a:pt x="914400" y="110876"/>
                    <a:pt x="914400" y="247649"/>
                  </a:cubicBezTo>
                  <a:lnTo>
                    <a:pt x="914400" y="336548"/>
                  </a:lnTo>
                  <a:lnTo>
                    <a:pt x="914400" y="438151"/>
                  </a:lnTo>
                  <a:lnTo>
                    <a:pt x="914400" y="494823"/>
                  </a:lnTo>
                  <a:lnTo>
                    <a:pt x="1105377" y="685800"/>
                  </a:lnTo>
                  <a:lnTo>
                    <a:pt x="914400" y="685800"/>
                  </a:lnTo>
                  <a:lnTo>
                    <a:pt x="693897" y="685800"/>
                  </a:lnTo>
                  <a:lnTo>
                    <a:pt x="666751" y="685800"/>
                  </a:lnTo>
                  <a:lnTo>
                    <a:pt x="457200" y="685800"/>
                  </a:lnTo>
                  <a:lnTo>
                    <a:pt x="247649" y="685800"/>
                  </a:lnTo>
                  <a:cubicBezTo>
                    <a:pt x="110876" y="685800"/>
                    <a:pt x="0" y="574924"/>
                    <a:pt x="0" y="438151"/>
                  </a:cubicBezTo>
                  <a:lnTo>
                    <a:pt x="0" y="247649"/>
                  </a:lnTo>
                  <a:cubicBezTo>
                    <a:pt x="0" y="110876"/>
                    <a:pt x="110876" y="0"/>
                    <a:pt x="247649" y="0"/>
                  </a:cubicBezTo>
                  <a:close/>
                </a:path>
              </a:pathLst>
            </a:custGeom>
            <a:grpFill/>
            <a:ln w="19050" cap="flat" cmpd="sng" algn="ctr">
              <a:solidFill>
                <a:srgbClr val="2172B9"/>
              </a:solidFill>
              <a:prstDash val="solid"/>
              <a:miter lim="800000"/>
              <a:headEnd type="none" w="med" len="med"/>
              <a:tailEnd type="none" w="med" len="med"/>
            </a:ln>
            <a:effectLst/>
          </p:spPr>
          <p:txBody>
            <a:bodyPr vert="horz" wrap="square" lIns="91427" tIns="45713" rIns="91427" bIns="45713" numCol="1" anchor="t" anchorCtr="0" compatLnSpc="1">
              <a:prstTxWarp prst="textNoShape">
                <a:avLst/>
              </a:prstTxWarp>
            </a:bodyPr>
            <a:lstStyle/>
            <a:p>
              <a:pPr marL="0" marR="0" lvl="0" indent="0" algn="l" defTabSz="914175"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err="1">
                <a:ln>
                  <a:noFill/>
                </a:ln>
                <a:solidFill>
                  <a:srgbClr val="353535"/>
                </a:solidFill>
                <a:effectLst/>
                <a:uLnTx/>
                <a:uFillTx/>
                <a:latin typeface="Segoe UI Semilight"/>
                <a:ea typeface="+mn-ea"/>
                <a:cs typeface="+mn-cs"/>
              </a:endParaRPr>
            </a:p>
          </p:txBody>
        </p:sp>
      </p:grpSp>
    </p:spTree>
    <p:extLst>
      <p:ext uri="{BB962C8B-B14F-4D97-AF65-F5344CB8AC3E}">
        <p14:creationId xmlns:p14="http://schemas.microsoft.com/office/powerpoint/2010/main" val="333520096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2" presetClass="entr" presetSubtype="4" accel="18000" decel="8200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 calcmode="lin" valueType="num">
                                      <p:cBhvr additive="base">
                                        <p:cTn id="10" dur="1000" fill="hold"/>
                                        <p:tgtEl>
                                          <p:spTgt spid="15"/>
                                        </p:tgtEl>
                                        <p:attrNameLst>
                                          <p:attrName>ppt_x</p:attrName>
                                        </p:attrNameLst>
                                      </p:cBhvr>
                                      <p:tavLst>
                                        <p:tav tm="0">
                                          <p:val>
                                            <p:strVal val="#ppt_x"/>
                                          </p:val>
                                        </p:tav>
                                        <p:tav tm="100000">
                                          <p:val>
                                            <p:strVal val="#ppt_x"/>
                                          </p:val>
                                        </p:tav>
                                      </p:tavLst>
                                    </p:anim>
                                    <p:anim calcmode="lin" valueType="num">
                                      <p:cBhvr additive="base">
                                        <p:cTn id="11" dur="1000" fill="hold"/>
                                        <p:tgtEl>
                                          <p:spTgt spid="15"/>
                                        </p:tgtEl>
                                        <p:attrNameLst>
                                          <p:attrName>ppt_y</p:attrName>
                                        </p:attrNameLst>
                                      </p:cBhvr>
                                      <p:tavLst>
                                        <p:tav tm="0">
                                          <p:val>
                                            <p:strVal val="1+#ppt_h/2"/>
                                          </p:val>
                                        </p:tav>
                                        <p:tav tm="100000">
                                          <p:val>
                                            <p:strVal val="#ppt_y"/>
                                          </p:val>
                                        </p:tav>
                                      </p:tavLst>
                                    </p:anim>
                                  </p:childTnLst>
                                </p:cTn>
                              </p:par>
                              <p:par>
                                <p:cTn id="12" presetID="2" presetClass="entr" presetSubtype="4" accel="18000" decel="82000" fill="hold" nodeType="withEffect">
                                  <p:stCondLst>
                                    <p:cond delay="100"/>
                                  </p:stCondLst>
                                  <p:childTnLst>
                                    <p:set>
                                      <p:cBhvr>
                                        <p:cTn id="13" dur="1" fill="hold">
                                          <p:stCondLst>
                                            <p:cond delay="0"/>
                                          </p:stCondLst>
                                        </p:cTn>
                                        <p:tgtEl>
                                          <p:spTgt spid="16"/>
                                        </p:tgtEl>
                                        <p:attrNameLst>
                                          <p:attrName>style.visibility</p:attrName>
                                        </p:attrNameLst>
                                      </p:cBhvr>
                                      <p:to>
                                        <p:strVal val="visible"/>
                                      </p:to>
                                    </p:set>
                                    <p:anim calcmode="lin" valueType="num">
                                      <p:cBhvr additive="base">
                                        <p:cTn id="14" dur="1000" fill="hold"/>
                                        <p:tgtEl>
                                          <p:spTgt spid="16"/>
                                        </p:tgtEl>
                                        <p:attrNameLst>
                                          <p:attrName>ppt_x</p:attrName>
                                        </p:attrNameLst>
                                      </p:cBhvr>
                                      <p:tavLst>
                                        <p:tav tm="0">
                                          <p:val>
                                            <p:strVal val="#ppt_x"/>
                                          </p:val>
                                        </p:tav>
                                        <p:tav tm="100000">
                                          <p:val>
                                            <p:strVal val="#ppt_x"/>
                                          </p:val>
                                        </p:tav>
                                      </p:tavLst>
                                    </p:anim>
                                    <p:anim calcmode="lin" valueType="num">
                                      <p:cBhvr additive="base">
                                        <p:cTn id="15" dur="1000" fill="hold"/>
                                        <p:tgtEl>
                                          <p:spTgt spid="16"/>
                                        </p:tgtEl>
                                        <p:attrNameLst>
                                          <p:attrName>ppt_y</p:attrName>
                                        </p:attrNameLst>
                                      </p:cBhvr>
                                      <p:tavLst>
                                        <p:tav tm="0">
                                          <p:val>
                                            <p:strVal val="1+#ppt_h/2"/>
                                          </p:val>
                                        </p:tav>
                                        <p:tav tm="100000">
                                          <p:val>
                                            <p:strVal val="#ppt_y"/>
                                          </p:val>
                                        </p:tav>
                                      </p:tavLst>
                                    </p:anim>
                                  </p:childTnLst>
                                </p:cTn>
                              </p:par>
                              <p:par>
                                <p:cTn id="16" presetID="2" presetClass="entr" presetSubtype="4" accel="18000" decel="82000" fill="hold" nodeType="withEffect">
                                  <p:stCondLst>
                                    <p:cond delay="200"/>
                                  </p:stCondLst>
                                  <p:childTnLst>
                                    <p:set>
                                      <p:cBhvr>
                                        <p:cTn id="17" dur="1" fill="hold">
                                          <p:stCondLst>
                                            <p:cond delay="0"/>
                                          </p:stCondLst>
                                        </p:cTn>
                                        <p:tgtEl>
                                          <p:spTgt spid="18"/>
                                        </p:tgtEl>
                                        <p:attrNameLst>
                                          <p:attrName>style.visibility</p:attrName>
                                        </p:attrNameLst>
                                      </p:cBhvr>
                                      <p:to>
                                        <p:strVal val="visible"/>
                                      </p:to>
                                    </p:set>
                                    <p:anim calcmode="lin" valueType="num">
                                      <p:cBhvr additive="base">
                                        <p:cTn id="18" dur="1000" fill="hold"/>
                                        <p:tgtEl>
                                          <p:spTgt spid="18"/>
                                        </p:tgtEl>
                                        <p:attrNameLst>
                                          <p:attrName>ppt_x</p:attrName>
                                        </p:attrNameLst>
                                      </p:cBhvr>
                                      <p:tavLst>
                                        <p:tav tm="0">
                                          <p:val>
                                            <p:strVal val="#ppt_x"/>
                                          </p:val>
                                        </p:tav>
                                        <p:tav tm="100000">
                                          <p:val>
                                            <p:strVal val="#ppt_x"/>
                                          </p:val>
                                        </p:tav>
                                      </p:tavLst>
                                    </p:anim>
                                    <p:anim calcmode="lin" valueType="num">
                                      <p:cBhvr additive="base">
                                        <p:cTn id="19" dur="1000" fill="hold"/>
                                        <p:tgtEl>
                                          <p:spTgt spid="18"/>
                                        </p:tgtEl>
                                        <p:attrNameLst>
                                          <p:attrName>ppt_y</p:attrName>
                                        </p:attrNameLst>
                                      </p:cBhvr>
                                      <p:tavLst>
                                        <p:tav tm="0">
                                          <p:val>
                                            <p:strVal val="1+#ppt_h/2"/>
                                          </p:val>
                                        </p:tav>
                                        <p:tav tm="100000">
                                          <p:val>
                                            <p:strVal val="#ppt_y"/>
                                          </p:val>
                                        </p:tav>
                                      </p:tavLst>
                                    </p:anim>
                                  </p:childTnLst>
                                </p:cTn>
                              </p:par>
                              <p:par>
                                <p:cTn id="20" presetID="2" presetClass="entr" presetSubtype="4" accel="18000" decel="82000" fill="hold" nodeType="withEffect">
                                  <p:stCondLst>
                                    <p:cond delay="400"/>
                                  </p:stCondLst>
                                  <p:childTnLst>
                                    <p:set>
                                      <p:cBhvr>
                                        <p:cTn id="21" dur="1" fill="hold">
                                          <p:stCondLst>
                                            <p:cond delay="0"/>
                                          </p:stCondLst>
                                        </p:cTn>
                                        <p:tgtEl>
                                          <p:spTgt spid="17"/>
                                        </p:tgtEl>
                                        <p:attrNameLst>
                                          <p:attrName>style.visibility</p:attrName>
                                        </p:attrNameLst>
                                      </p:cBhvr>
                                      <p:to>
                                        <p:strVal val="visible"/>
                                      </p:to>
                                    </p:set>
                                    <p:anim calcmode="lin" valueType="num">
                                      <p:cBhvr additive="base">
                                        <p:cTn id="22" dur="1000" fill="hold"/>
                                        <p:tgtEl>
                                          <p:spTgt spid="17"/>
                                        </p:tgtEl>
                                        <p:attrNameLst>
                                          <p:attrName>ppt_x</p:attrName>
                                        </p:attrNameLst>
                                      </p:cBhvr>
                                      <p:tavLst>
                                        <p:tav tm="0">
                                          <p:val>
                                            <p:strVal val="#ppt_x"/>
                                          </p:val>
                                        </p:tav>
                                        <p:tav tm="100000">
                                          <p:val>
                                            <p:strVal val="#ppt_x"/>
                                          </p:val>
                                        </p:tav>
                                      </p:tavLst>
                                    </p:anim>
                                    <p:anim calcmode="lin" valueType="num">
                                      <p:cBhvr additive="base">
                                        <p:cTn id="23" dur="1000" fill="hold"/>
                                        <p:tgtEl>
                                          <p:spTgt spid="17"/>
                                        </p:tgtEl>
                                        <p:attrNameLst>
                                          <p:attrName>ppt_y</p:attrName>
                                        </p:attrNameLst>
                                      </p:cBhvr>
                                      <p:tavLst>
                                        <p:tav tm="0">
                                          <p:val>
                                            <p:strVal val="1+#ppt_h/2"/>
                                          </p:val>
                                        </p:tav>
                                        <p:tav tm="100000">
                                          <p:val>
                                            <p:strVal val="#ppt_y"/>
                                          </p:val>
                                        </p:tav>
                                      </p:tavLst>
                                    </p:anim>
                                  </p:childTnLst>
                                </p:cTn>
                              </p:par>
                              <p:par>
                                <p:cTn id="24" presetID="2" presetClass="entr" presetSubtype="4" accel="18000" decel="82000" fill="hold" nodeType="withEffect">
                                  <p:stCondLst>
                                    <p:cond delay="500"/>
                                  </p:stCondLst>
                                  <p:childTnLst>
                                    <p:set>
                                      <p:cBhvr>
                                        <p:cTn id="25" dur="1" fill="hold">
                                          <p:stCondLst>
                                            <p:cond delay="0"/>
                                          </p:stCondLst>
                                        </p:cTn>
                                        <p:tgtEl>
                                          <p:spTgt spid="19"/>
                                        </p:tgtEl>
                                        <p:attrNameLst>
                                          <p:attrName>style.visibility</p:attrName>
                                        </p:attrNameLst>
                                      </p:cBhvr>
                                      <p:to>
                                        <p:strVal val="visible"/>
                                      </p:to>
                                    </p:set>
                                    <p:anim calcmode="lin" valueType="num">
                                      <p:cBhvr additive="base">
                                        <p:cTn id="26" dur="1000" fill="hold"/>
                                        <p:tgtEl>
                                          <p:spTgt spid="19"/>
                                        </p:tgtEl>
                                        <p:attrNameLst>
                                          <p:attrName>ppt_x</p:attrName>
                                        </p:attrNameLst>
                                      </p:cBhvr>
                                      <p:tavLst>
                                        <p:tav tm="0">
                                          <p:val>
                                            <p:strVal val="#ppt_x"/>
                                          </p:val>
                                        </p:tav>
                                        <p:tav tm="100000">
                                          <p:val>
                                            <p:strVal val="#ppt_x"/>
                                          </p:val>
                                        </p:tav>
                                      </p:tavLst>
                                    </p:anim>
                                    <p:anim calcmode="lin" valueType="num">
                                      <p:cBhvr additive="base">
                                        <p:cTn id="27" dur="1000" fill="hold"/>
                                        <p:tgtEl>
                                          <p:spTgt spid="19"/>
                                        </p:tgtEl>
                                        <p:attrNameLst>
                                          <p:attrName>ppt_y</p:attrName>
                                        </p:attrNameLst>
                                      </p:cBhvr>
                                      <p:tavLst>
                                        <p:tav tm="0">
                                          <p:val>
                                            <p:strVal val="1+#ppt_h/2"/>
                                          </p:val>
                                        </p:tav>
                                        <p:tav tm="100000">
                                          <p:val>
                                            <p:strVal val="#ppt_y"/>
                                          </p:val>
                                        </p:tav>
                                      </p:tavLst>
                                    </p:anim>
                                  </p:childTnLst>
                                </p:cTn>
                              </p:par>
                              <p:par>
                                <p:cTn id="28" presetID="2" presetClass="entr" presetSubtype="4" accel="20000" decel="60000" fill="hold" grpId="0" nodeType="withEffect">
                                  <p:stCondLst>
                                    <p:cond delay="0"/>
                                  </p:stCondLst>
                                  <p:childTnLst>
                                    <p:set>
                                      <p:cBhvr>
                                        <p:cTn id="29" dur="1" fill="hold">
                                          <p:stCondLst>
                                            <p:cond delay="0"/>
                                          </p:stCondLst>
                                        </p:cTn>
                                        <p:tgtEl>
                                          <p:spTgt spid="13">
                                            <p:txEl>
                                              <p:pRg st="0" end="0"/>
                                            </p:txEl>
                                          </p:spTgt>
                                        </p:tgtEl>
                                        <p:attrNameLst>
                                          <p:attrName>style.visibility</p:attrName>
                                        </p:attrNameLst>
                                      </p:cBhvr>
                                      <p:to>
                                        <p:strVal val="visible"/>
                                      </p:to>
                                    </p:set>
                                    <p:anim calcmode="lin" valueType="num">
                                      <p:cBhvr additive="base">
                                        <p:cTn id="30"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31" dur="1000" fill="hold"/>
                                        <p:tgtEl>
                                          <p:spTgt spid="13">
                                            <p:txEl>
                                              <p:pRg st="0" end="0"/>
                                            </p:txEl>
                                          </p:spTgt>
                                        </p:tgtEl>
                                        <p:attrNameLst>
                                          <p:attrName>ppt_y</p:attrName>
                                        </p:attrNameLst>
                                      </p:cBhvr>
                                      <p:tavLst>
                                        <p:tav tm="0">
                                          <p:val>
                                            <p:strVal val="1+#ppt_h/2"/>
                                          </p:val>
                                        </p:tav>
                                        <p:tav tm="100000">
                                          <p:val>
                                            <p:strVal val="#ppt_y"/>
                                          </p:val>
                                        </p:tav>
                                      </p:tavLst>
                                    </p:anim>
                                  </p:childTnLst>
                                </p:cTn>
                              </p:par>
                              <p:par>
                                <p:cTn id="32" presetID="2" presetClass="entr" presetSubtype="4" accel="20000" decel="60000" fill="hold" grpId="0" nodeType="withEffect">
                                  <p:stCondLst>
                                    <p:cond delay="100"/>
                                  </p:stCondLst>
                                  <p:childTnLst>
                                    <p:set>
                                      <p:cBhvr>
                                        <p:cTn id="33" dur="1" fill="hold">
                                          <p:stCondLst>
                                            <p:cond delay="0"/>
                                          </p:stCondLst>
                                        </p:cTn>
                                        <p:tgtEl>
                                          <p:spTgt spid="13">
                                            <p:txEl>
                                              <p:pRg st="1" end="1"/>
                                            </p:txEl>
                                          </p:spTgt>
                                        </p:tgtEl>
                                        <p:attrNameLst>
                                          <p:attrName>style.visibility</p:attrName>
                                        </p:attrNameLst>
                                      </p:cBhvr>
                                      <p:to>
                                        <p:strVal val="visible"/>
                                      </p:to>
                                    </p:set>
                                    <p:anim calcmode="lin" valueType="num">
                                      <p:cBhvr additive="base">
                                        <p:cTn id="34" dur="1000" fill="hold"/>
                                        <p:tgtEl>
                                          <p:spTgt spid="13">
                                            <p:txEl>
                                              <p:pRg st="1" end="1"/>
                                            </p:txEl>
                                          </p:spTgt>
                                        </p:tgtEl>
                                        <p:attrNameLst>
                                          <p:attrName>ppt_x</p:attrName>
                                        </p:attrNameLst>
                                      </p:cBhvr>
                                      <p:tavLst>
                                        <p:tav tm="0">
                                          <p:val>
                                            <p:strVal val="#ppt_x"/>
                                          </p:val>
                                        </p:tav>
                                        <p:tav tm="100000">
                                          <p:val>
                                            <p:strVal val="#ppt_x"/>
                                          </p:val>
                                        </p:tav>
                                      </p:tavLst>
                                    </p:anim>
                                    <p:anim calcmode="lin" valueType="num">
                                      <p:cBhvr additive="base">
                                        <p:cTn id="35" dur="1000" fill="hold"/>
                                        <p:tgtEl>
                                          <p:spTgt spid="13">
                                            <p:txEl>
                                              <p:pRg st="1" end="1"/>
                                            </p:txEl>
                                          </p:spTgt>
                                        </p:tgtEl>
                                        <p:attrNameLst>
                                          <p:attrName>ppt_y</p:attrName>
                                        </p:attrNameLst>
                                      </p:cBhvr>
                                      <p:tavLst>
                                        <p:tav tm="0">
                                          <p:val>
                                            <p:strVal val="1+#ppt_h/2"/>
                                          </p:val>
                                        </p:tav>
                                        <p:tav tm="100000">
                                          <p:val>
                                            <p:strVal val="#ppt_y"/>
                                          </p:val>
                                        </p:tav>
                                      </p:tavLst>
                                    </p:anim>
                                  </p:childTnLst>
                                </p:cTn>
                              </p:par>
                              <p:par>
                                <p:cTn id="36" presetID="2" presetClass="entr" presetSubtype="4" accel="20000" decel="60000" fill="hold" grpId="0" nodeType="withEffect">
                                  <p:stCondLst>
                                    <p:cond delay="200"/>
                                  </p:stCondLst>
                                  <p:childTnLst>
                                    <p:set>
                                      <p:cBhvr>
                                        <p:cTn id="37" dur="1" fill="hold">
                                          <p:stCondLst>
                                            <p:cond delay="0"/>
                                          </p:stCondLst>
                                        </p:cTn>
                                        <p:tgtEl>
                                          <p:spTgt spid="13">
                                            <p:txEl>
                                              <p:pRg st="2" end="2"/>
                                            </p:txEl>
                                          </p:spTgt>
                                        </p:tgtEl>
                                        <p:attrNameLst>
                                          <p:attrName>style.visibility</p:attrName>
                                        </p:attrNameLst>
                                      </p:cBhvr>
                                      <p:to>
                                        <p:strVal val="visible"/>
                                      </p:to>
                                    </p:set>
                                    <p:anim calcmode="lin" valueType="num">
                                      <p:cBhvr additive="base">
                                        <p:cTn id="38" dur="1000" fill="hold"/>
                                        <p:tgtEl>
                                          <p:spTgt spid="13">
                                            <p:txEl>
                                              <p:pRg st="2" end="2"/>
                                            </p:txEl>
                                          </p:spTgt>
                                        </p:tgtEl>
                                        <p:attrNameLst>
                                          <p:attrName>ppt_x</p:attrName>
                                        </p:attrNameLst>
                                      </p:cBhvr>
                                      <p:tavLst>
                                        <p:tav tm="0">
                                          <p:val>
                                            <p:strVal val="#ppt_x"/>
                                          </p:val>
                                        </p:tav>
                                        <p:tav tm="100000">
                                          <p:val>
                                            <p:strVal val="#ppt_x"/>
                                          </p:val>
                                        </p:tav>
                                      </p:tavLst>
                                    </p:anim>
                                    <p:anim calcmode="lin" valueType="num">
                                      <p:cBhvr additive="base">
                                        <p:cTn id="39" dur="1000" fill="hold"/>
                                        <p:tgtEl>
                                          <p:spTgt spid="13">
                                            <p:txEl>
                                              <p:pRg st="2" end="2"/>
                                            </p:txEl>
                                          </p:spTgt>
                                        </p:tgtEl>
                                        <p:attrNameLst>
                                          <p:attrName>ppt_y</p:attrName>
                                        </p:attrNameLst>
                                      </p:cBhvr>
                                      <p:tavLst>
                                        <p:tav tm="0">
                                          <p:val>
                                            <p:strVal val="1+#ppt_h/2"/>
                                          </p:val>
                                        </p:tav>
                                        <p:tav tm="100000">
                                          <p:val>
                                            <p:strVal val="#ppt_y"/>
                                          </p:val>
                                        </p:tav>
                                      </p:tavLst>
                                    </p:anim>
                                  </p:childTnLst>
                                </p:cTn>
                              </p:par>
                              <p:par>
                                <p:cTn id="40" presetID="2" presetClass="entr" presetSubtype="4" accel="20000" decel="60000" fill="hold" grpId="0" nodeType="withEffect">
                                  <p:stCondLst>
                                    <p:cond delay="300"/>
                                  </p:stCondLst>
                                  <p:childTnLst>
                                    <p:set>
                                      <p:cBhvr>
                                        <p:cTn id="41" dur="1" fill="hold">
                                          <p:stCondLst>
                                            <p:cond delay="0"/>
                                          </p:stCondLst>
                                        </p:cTn>
                                        <p:tgtEl>
                                          <p:spTgt spid="13">
                                            <p:txEl>
                                              <p:pRg st="3" end="3"/>
                                            </p:txEl>
                                          </p:spTgt>
                                        </p:tgtEl>
                                        <p:attrNameLst>
                                          <p:attrName>style.visibility</p:attrName>
                                        </p:attrNameLst>
                                      </p:cBhvr>
                                      <p:to>
                                        <p:strVal val="visible"/>
                                      </p:to>
                                    </p:set>
                                    <p:anim calcmode="lin" valueType="num">
                                      <p:cBhvr additive="base">
                                        <p:cTn id="42" dur="1000" fill="hold"/>
                                        <p:tgtEl>
                                          <p:spTgt spid="13">
                                            <p:txEl>
                                              <p:pRg st="3" end="3"/>
                                            </p:txEl>
                                          </p:spTgt>
                                        </p:tgtEl>
                                        <p:attrNameLst>
                                          <p:attrName>ppt_x</p:attrName>
                                        </p:attrNameLst>
                                      </p:cBhvr>
                                      <p:tavLst>
                                        <p:tav tm="0">
                                          <p:val>
                                            <p:strVal val="#ppt_x"/>
                                          </p:val>
                                        </p:tav>
                                        <p:tav tm="100000">
                                          <p:val>
                                            <p:strVal val="#ppt_x"/>
                                          </p:val>
                                        </p:tav>
                                      </p:tavLst>
                                    </p:anim>
                                    <p:anim calcmode="lin" valueType="num">
                                      <p:cBhvr additive="base">
                                        <p:cTn id="43" dur="1000" fill="hold"/>
                                        <p:tgtEl>
                                          <p:spTgt spid="13">
                                            <p:txEl>
                                              <p:pRg st="3" end="3"/>
                                            </p:txEl>
                                          </p:spTgt>
                                        </p:tgtEl>
                                        <p:attrNameLst>
                                          <p:attrName>ppt_y</p:attrName>
                                        </p:attrNameLst>
                                      </p:cBhvr>
                                      <p:tavLst>
                                        <p:tav tm="0">
                                          <p:val>
                                            <p:strVal val="1+#ppt_h/2"/>
                                          </p:val>
                                        </p:tav>
                                        <p:tav tm="100000">
                                          <p:val>
                                            <p:strVal val="#ppt_y"/>
                                          </p:val>
                                        </p:tav>
                                      </p:tavLst>
                                    </p:anim>
                                  </p:childTnLst>
                                </p:cTn>
                              </p:par>
                              <p:par>
                                <p:cTn id="44" presetID="2" presetClass="entr" presetSubtype="4" accel="20000" decel="60000" fill="hold" grpId="0" nodeType="withEffect">
                                  <p:stCondLst>
                                    <p:cond delay="400"/>
                                  </p:stCondLst>
                                  <p:childTnLst>
                                    <p:set>
                                      <p:cBhvr>
                                        <p:cTn id="45" dur="1" fill="hold">
                                          <p:stCondLst>
                                            <p:cond delay="0"/>
                                          </p:stCondLst>
                                        </p:cTn>
                                        <p:tgtEl>
                                          <p:spTgt spid="13">
                                            <p:txEl>
                                              <p:pRg st="4" end="4"/>
                                            </p:txEl>
                                          </p:spTgt>
                                        </p:tgtEl>
                                        <p:attrNameLst>
                                          <p:attrName>style.visibility</p:attrName>
                                        </p:attrNameLst>
                                      </p:cBhvr>
                                      <p:to>
                                        <p:strVal val="visible"/>
                                      </p:to>
                                    </p:set>
                                    <p:anim calcmode="lin" valueType="num">
                                      <p:cBhvr additive="base">
                                        <p:cTn id="46" dur="1000" fill="hold"/>
                                        <p:tgtEl>
                                          <p:spTgt spid="13">
                                            <p:txEl>
                                              <p:pRg st="4" end="4"/>
                                            </p:txEl>
                                          </p:spTgt>
                                        </p:tgtEl>
                                        <p:attrNameLst>
                                          <p:attrName>ppt_x</p:attrName>
                                        </p:attrNameLst>
                                      </p:cBhvr>
                                      <p:tavLst>
                                        <p:tav tm="0">
                                          <p:val>
                                            <p:strVal val="#ppt_x"/>
                                          </p:val>
                                        </p:tav>
                                        <p:tav tm="100000">
                                          <p:val>
                                            <p:strVal val="#ppt_x"/>
                                          </p:val>
                                        </p:tav>
                                      </p:tavLst>
                                    </p:anim>
                                    <p:anim calcmode="lin" valueType="num">
                                      <p:cBhvr additive="base">
                                        <p:cTn id="47" dur="1000" fill="hold"/>
                                        <p:tgtEl>
                                          <p:spTgt spid="1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93301" y="304605"/>
            <a:ext cx="11889564" cy="917575"/>
          </a:xfrm>
        </p:spPr>
        <p:txBody>
          <a:bodyPr lIns="91440" rIns="91440"/>
          <a:lstStyle/>
          <a:p>
            <a:r>
              <a:rPr lang="en-US" sz="4400" dirty="0">
                <a:solidFill>
                  <a:srgbClr val="505050"/>
                </a:solidFill>
              </a:rPr>
              <a:t>Hybrid cloud presents great opportunity </a:t>
            </a:r>
          </a:p>
        </p:txBody>
      </p:sp>
      <p:grpSp>
        <p:nvGrpSpPr>
          <p:cNvPr id="12" name="Group 11"/>
          <p:cNvGrpSpPr/>
          <p:nvPr/>
        </p:nvGrpSpPr>
        <p:grpSpPr>
          <a:xfrm>
            <a:off x="-40195" y="1440154"/>
            <a:ext cx="4097710" cy="4827717"/>
            <a:chOff x="-42861" y="1221494"/>
            <a:chExt cx="4099454" cy="5228124"/>
          </a:xfrm>
        </p:grpSpPr>
        <p:graphicFrame>
          <p:nvGraphicFramePr>
            <p:cNvPr id="9" name="Chart 8"/>
            <p:cNvGraphicFramePr/>
            <p:nvPr>
              <p:extLst>
                <p:ext uri="{D42A27DB-BD31-4B8C-83A1-F6EECF244321}">
                  <p14:modId xmlns:p14="http://schemas.microsoft.com/office/powerpoint/2010/main" val="1871988991"/>
                </p:ext>
              </p:extLst>
            </p:nvPr>
          </p:nvGraphicFramePr>
          <p:xfrm>
            <a:off x="-42861" y="1221494"/>
            <a:ext cx="4099454" cy="2732969"/>
          </p:xfrm>
          <a:graphic>
            <a:graphicData uri="http://schemas.openxmlformats.org/drawingml/2006/chart">
              <c:chart xmlns:c="http://schemas.openxmlformats.org/drawingml/2006/chart" xmlns:r="http://schemas.openxmlformats.org/officeDocument/2006/relationships" r:id="rId3"/>
            </a:graphicData>
          </a:graphic>
        </p:graphicFrame>
        <p:sp>
          <p:nvSpPr>
            <p:cNvPr id="52" name="TextBox 51"/>
            <p:cNvSpPr txBox="1"/>
            <p:nvPr/>
          </p:nvSpPr>
          <p:spPr>
            <a:xfrm>
              <a:off x="1242331" y="2053596"/>
              <a:ext cx="1719570" cy="1068762"/>
            </a:xfrm>
            <a:prstGeom prst="rect">
              <a:avLst/>
            </a:prstGeom>
            <a:noFill/>
          </p:spPr>
          <p:txBody>
            <a:bodyPr wrap="square" lIns="182802" tIns="146241" rIns="182802" bIns="146241" rtlCol="0">
              <a:spAutoFit/>
            </a:bodyPr>
            <a:lstStyle/>
            <a:p>
              <a:pPr algn="ctr" defTabSz="932205">
                <a:lnSpc>
                  <a:spcPct val="90000"/>
                </a:lnSpc>
                <a:spcAft>
                  <a:spcPts val="600"/>
                </a:spcAft>
                <a:defRPr/>
              </a:pPr>
              <a:r>
                <a:rPr lang="en-US" sz="4896" kern="0" spc="-200" dirty="0">
                  <a:solidFill>
                    <a:srgbClr val="505050"/>
                  </a:solidFill>
                  <a:latin typeface="+mj-lt"/>
                  <a:ea typeface="MS PGothic" panose="020B0600070205080204" pitchFamily="34" charset="-128"/>
                  <a:cs typeface="Segoe UI Semilight" panose="020B0402040204020203" pitchFamily="34" charset="0"/>
                </a:rPr>
                <a:t>74%</a:t>
              </a:r>
            </a:p>
          </p:txBody>
        </p:sp>
        <p:sp>
          <p:nvSpPr>
            <p:cNvPr id="53" name="TextBox 52"/>
            <p:cNvSpPr txBox="1"/>
            <p:nvPr/>
          </p:nvSpPr>
          <p:spPr>
            <a:xfrm>
              <a:off x="277525" y="3954462"/>
              <a:ext cx="3458682" cy="1145802"/>
            </a:xfrm>
            <a:prstGeom prst="rect">
              <a:avLst/>
            </a:prstGeom>
            <a:noFill/>
          </p:spPr>
          <p:txBody>
            <a:bodyPr wrap="square" lIns="182802" tIns="146241" rIns="182802" bIns="146241" rtlCol="0">
              <a:spAutoFit/>
            </a:bodyPr>
            <a:lstStyle/>
            <a:p>
              <a:pPr algn="ctr" defTabSz="932205">
                <a:lnSpc>
                  <a:spcPct val="90000"/>
                </a:lnSpc>
                <a:defRPr/>
              </a:pPr>
              <a:r>
                <a:rPr lang="en-US" kern="0" dirty="0">
                  <a:solidFill>
                    <a:srgbClr val="505050"/>
                  </a:solidFill>
                  <a:latin typeface="+mj-lt"/>
                  <a:ea typeface="Segoe UI Black" panose="020B0A02040204020203" pitchFamily="34" charset="0"/>
                  <a:cs typeface="Segoe UI Black" panose="020B0A02040204020203" pitchFamily="34" charset="0"/>
                </a:rPr>
                <a:t>Enterprises believe a </a:t>
              </a:r>
              <a:br>
                <a:rPr lang="en-US" kern="0" dirty="0">
                  <a:solidFill>
                    <a:srgbClr val="505050"/>
                  </a:solidFill>
                  <a:latin typeface="+mj-lt"/>
                  <a:ea typeface="Segoe UI Black" panose="020B0A02040204020203" pitchFamily="34" charset="0"/>
                  <a:cs typeface="Segoe UI Black" panose="020B0A02040204020203" pitchFamily="34" charset="0"/>
                </a:rPr>
              </a:br>
              <a:r>
                <a:rPr lang="en-US" kern="0" dirty="0">
                  <a:solidFill>
                    <a:srgbClr val="505050"/>
                  </a:solidFill>
                  <a:latin typeface="+mj-lt"/>
                  <a:ea typeface="Segoe UI Black" panose="020B0A02040204020203" pitchFamily="34" charset="0"/>
                  <a:cs typeface="Segoe UI Black" panose="020B0A02040204020203" pitchFamily="34" charset="0"/>
                </a:rPr>
                <a:t>hybrid cloud will enable </a:t>
              </a:r>
              <a:br>
                <a:rPr lang="en-US" kern="0" dirty="0">
                  <a:solidFill>
                    <a:srgbClr val="505050"/>
                  </a:solidFill>
                  <a:latin typeface="+mj-lt"/>
                  <a:ea typeface="Segoe UI Black" panose="020B0A02040204020203" pitchFamily="34" charset="0"/>
                  <a:cs typeface="Segoe UI Black" panose="020B0A02040204020203" pitchFamily="34" charset="0"/>
                </a:rPr>
              </a:br>
              <a:r>
                <a:rPr lang="en-US" kern="0" dirty="0">
                  <a:solidFill>
                    <a:srgbClr val="505050"/>
                  </a:solidFill>
                  <a:latin typeface="+mj-lt"/>
                  <a:ea typeface="Segoe UI Black" panose="020B0A02040204020203" pitchFamily="34" charset="0"/>
                  <a:cs typeface="Segoe UI Black" panose="020B0A02040204020203" pitchFamily="34" charset="0"/>
                </a:rPr>
                <a:t>business growth</a:t>
              </a:r>
            </a:p>
          </p:txBody>
        </p:sp>
        <p:sp>
          <p:nvSpPr>
            <p:cNvPr id="54" name="TextBox 53"/>
            <p:cNvSpPr txBox="1"/>
            <p:nvPr/>
          </p:nvSpPr>
          <p:spPr>
            <a:xfrm>
              <a:off x="277525" y="5951354"/>
              <a:ext cx="3458683" cy="498264"/>
            </a:xfrm>
            <a:prstGeom prst="rect">
              <a:avLst/>
            </a:prstGeom>
            <a:noFill/>
          </p:spPr>
          <p:txBody>
            <a:bodyPr wrap="square" lIns="182802" tIns="146241" rIns="182802" bIns="146241" rtlCol="0">
              <a:spAutoFit/>
            </a:bodyPr>
            <a:lstStyle/>
            <a:p>
              <a:pPr defTabSz="931326" eaLnBrk="0" fontAlgn="base" hangingPunct="0">
                <a:spcBef>
                  <a:spcPct val="0"/>
                </a:spcBef>
                <a:spcAft>
                  <a:spcPct val="0"/>
                </a:spcAft>
                <a:defRPr/>
              </a:pPr>
              <a:endParaRPr lang="en-US" sz="1071" kern="0" dirty="0">
                <a:solidFill>
                  <a:srgbClr val="505050"/>
                </a:solidFill>
                <a:latin typeface="+mj-lt"/>
                <a:ea typeface="MS PGothic" panose="020B0600070205080204" pitchFamily="34" charset="-128"/>
              </a:endParaRPr>
            </a:p>
          </p:txBody>
        </p:sp>
      </p:grpSp>
      <p:grpSp>
        <p:nvGrpSpPr>
          <p:cNvPr id="11" name="Group 10"/>
          <p:cNvGrpSpPr/>
          <p:nvPr/>
        </p:nvGrpSpPr>
        <p:grpSpPr>
          <a:xfrm>
            <a:off x="4152724" y="1440154"/>
            <a:ext cx="4097710" cy="4827717"/>
            <a:chOff x="4374093" y="1212849"/>
            <a:chExt cx="4099454" cy="5228124"/>
          </a:xfrm>
        </p:grpSpPr>
        <p:graphicFrame>
          <p:nvGraphicFramePr>
            <p:cNvPr id="55" name="Chart 54"/>
            <p:cNvGraphicFramePr/>
            <p:nvPr>
              <p:extLst>
                <p:ext uri="{D42A27DB-BD31-4B8C-83A1-F6EECF244321}">
                  <p14:modId xmlns:p14="http://schemas.microsoft.com/office/powerpoint/2010/main" val="1905197593"/>
                </p:ext>
              </p:extLst>
            </p:nvPr>
          </p:nvGraphicFramePr>
          <p:xfrm>
            <a:off x="4374093" y="1212849"/>
            <a:ext cx="4099454" cy="2732969"/>
          </p:xfrm>
          <a:graphic>
            <a:graphicData uri="http://schemas.openxmlformats.org/drawingml/2006/chart">
              <c:chart xmlns:c="http://schemas.openxmlformats.org/drawingml/2006/chart" xmlns:r="http://schemas.openxmlformats.org/officeDocument/2006/relationships" r:id="rId4"/>
            </a:graphicData>
          </a:graphic>
        </p:graphicFrame>
        <p:sp>
          <p:nvSpPr>
            <p:cNvPr id="56" name="TextBox 55"/>
            <p:cNvSpPr txBox="1"/>
            <p:nvPr/>
          </p:nvSpPr>
          <p:spPr>
            <a:xfrm>
              <a:off x="5659285" y="2053474"/>
              <a:ext cx="1719570" cy="1068762"/>
            </a:xfrm>
            <a:prstGeom prst="rect">
              <a:avLst/>
            </a:prstGeom>
            <a:noFill/>
          </p:spPr>
          <p:txBody>
            <a:bodyPr wrap="square" lIns="182802" tIns="146241" rIns="182802" bIns="146241" rtlCol="0">
              <a:spAutoFit/>
            </a:bodyPr>
            <a:lstStyle/>
            <a:p>
              <a:pPr algn="ctr" defTabSz="932205">
                <a:lnSpc>
                  <a:spcPct val="90000"/>
                </a:lnSpc>
                <a:spcAft>
                  <a:spcPts val="600"/>
                </a:spcAft>
                <a:defRPr/>
              </a:pPr>
              <a:r>
                <a:rPr lang="en-US" sz="4896" kern="0" spc="-200" dirty="0">
                  <a:solidFill>
                    <a:srgbClr val="505050"/>
                  </a:solidFill>
                  <a:latin typeface="+mj-lt"/>
                  <a:ea typeface="MS PGothic" panose="020B0600070205080204" pitchFamily="34" charset="-128"/>
                  <a:cs typeface="Segoe UI Semilight" panose="020B0402040204020203" pitchFamily="34" charset="0"/>
                </a:rPr>
                <a:t>58%</a:t>
              </a:r>
            </a:p>
          </p:txBody>
        </p:sp>
        <p:sp>
          <p:nvSpPr>
            <p:cNvPr id="57" name="TextBox 56"/>
            <p:cNvSpPr txBox="1"/>
            <p:nvPr/>
          </p:nvSpPr>
          <p:spPr>
            <a:xfrm>
              <a:off x="4874888" y="3945817"/>
              <a:ext cx="3097864" cy="1145802"/>
            </a:xfrm>
            <a:prstGeom prst="rect">
              <a:avLst/>
            </a:prstGeom>
            <a:noFill/>
          </p:spPr>
          <p:txBody>
            <a:bodyPr wrap="square" lIns="182802" tIns="146241" rIns="182802" bIns="146241" rtlCol="0">
              <a:spAutoFit/>
            </a:bodyPr>
            <a:lstStyle/>
            <a:p>
              <a:pPr algn="ctr" defTabSz="932205">
                <a:lnSpc>
                  <a:spcPct val="90000"/>
                </a:lnSpc>
                <a:defRPr/>
              </a:pPr>
              <a:r>
                <a:rPr lang="en-US" kern="0" dirty="0">
                  <a:solidFill>
                    <a:srgbClr val="505050"/>
                  </a:solidFill>
                  <a:latin typeface="+mj-lt"/>
                  <a:ea typeface="Segoe UI Black" panose="020B0A02040204020203" pitchFamily="34" charset="0"/>
                  <a:cs typeface="Segoe UI Black" panose="020B0A02040204020203" pitchFamily="34" charset="0"/>
                </a:rPr>
                <a:t>Enterprises have a hybrid cloud strategy, up from 55 percent a year ago</a:t>
              </a:r>
            </a:p>
          </p:txBody>
        </p:sp>
        <p:sp>
          <p:nvSpPr>
            <p:cNvPr id="58" name="TextBox 57"/>
            <p:cNvSpPr txBox="1"/>
            <p:nvPr/>
          </p:nvSpPr>
          <p:spPr>
            <a:xfrm>
              <a:off x="4694479" y="5942709"/>
              <a:ext cx="3458683" cy="498264"/>
            </a:xfrm>
            <a:prstGeom prst="rect">
              <a:avLst/>
            </a:prstGeom>
            <a:noFill/>
          </p:spPr>
          <p:txBody>
            <a:bodyPr wrap="square" lIns="182802" tIns="146241" rIns="182802" bIns="146241" rtlCol="0">
              <a:spAutoFit/>
            </a:bodyPr>
            <a:lstStyle/>
            <a:p>
              <a:pPr defTabSz="931326" eaLnBrk="0" fontAlgn="base" hangingPunct="0">
                <a:spcBef>
                  <a:spcPct val="0"/>
                </a:spcBef>
                <a:spcAft>
                  <a:spcPct val="0"/>
                </a:spcAft>
                <a:defRPr/>
              </a:pPr>
              <a:endParaRPr lang="en-US" sz="1071" kern="0" dirty="0">
                <a:solidFill>
                  <a:srgbClr val="505050"/>
                </a:solidFill>
                <a:latin typeface="+mj-lt"/>
                <a:ea typeface="MS PGothic" panose="020B0600070205080204" pitchFamily="34" charset="-128"/>
              </a:endParaRPr>
            </a:p>
          </p:txBody>
        </p:sp>
      </p:grpSp>
      <p:graphicFrame>
        <p:nvGraphicFramePr>
          <p:cNvPr id="59" name="Chart 58"/>
          <p:cNvGraphicFramePr/>
          <p:nvPr>
            <p:extLst>
              <p:ext uri="{D42A27DB-BD31-4B8C-83A1-F6EECF244321}">
                <p14:modId xmlns:p14="http://schemas.microsoft.com/office/powerpoint/2010/main" val="1217142916"/>
              </p:ext>
            </p:extLst>
          </p:nvPr>
        </p:nvGraphicFramePr>
        <p:xfrm>
          <a:off x="8472589" y="1451031"/>
          <a:ext cx="4097710" cy="2731807"/>
        </p:xfrm>
        <a:graphic>
          <a:graphicData uri="http://schemas.openxmlformats.org/drawingml/2006/chart">
            <c:chart xmlns:c="http://schemas.openxmlformats.org/drawingml/2006/chart" xmlns:r="http://schemas.openxmlformats.org/officeDocument/2006/relationships" r:id="rId5"/>
          </a:graphicData>
        </a:graphic>
      </p:graphicFrame>
      <p:grpSp>
        <p:nvGrpSpPr>
          <p:cNvPr id="10" name="Group 9"/>
          <p:cNvGrpSpPr/>
          <p:nvPr/>
        </p:nvGrpSpPr>
        <p:grpSpPr>
          <a:xfrm>
            <a:off x="8345643" y="1440155"/>
            <a:ext cx="4097710" cy="4827716"/>
            <a:chOff x="8346546" y="1230140"/>
            <a:chExt cx="4099454" cy="5228124"/>
          </a:xfrm>
        </p:grpSpPr>
        <p:graphicFrame>
          <p:nvGraphicFramePr>
            <p:cNvPr id="60" name="Chart 59"/>
            <p:cNvGraphicFramePr/>
            <p:nvPr>
              <p:extLst>
                <p:ext uri="{D42A27DB-BD31-4B8C-83A1-F6EECF244321}">
                  <p14:modId xmlns:p14="http://schemas.microsoft.com/office/powerpoint/2010/main" val="52098837"/>
                </p:ext>
              </p:extLst>
            </p:nvPr>
          </p:nvGraphicFramePr>
          <p:xfrm>
            <a:off x="8346546" y="1230140"/>
            <a:ext cx="4099454" cy="2732969"/>
          </p:xfrm>
          <a:graphic>
            <a:graphicData uri="http://schemas.openxmlformats.org/drawingml/2006/chart">
              <c:chart xmlns:c="http://schemas.openxmlformats.org/drawingml/2006/chart" xmlns:r="http://schemas.openxmlformats.org/officeDocument/2006/relationships" r:id="rId6"/>
            </a:graphicData>
          </a:graphic>
        </p:graphicFrame>
        <p:sp>
          <p:nvSpPr>
            <p:cNvPr id="61" name="TextBox 60"/>
            <p:cNvSpPr txBox="1"/>
            <p:nvPr/>
          </p:nvSpPr>
          <p:spPr>
            <a:xfrm>
              <a:off x="9474570" y="2061491"/>
              <a:ext cx="1719570" cy="1068762"/>
            </a:xfrm>
            <a:prstGeom prst="rect">
              <a:avLst/>
            </a:prstGeom>
            <a:noFill/>
          </p:spPr>
          <p:txBody>
            <a:bodyPr wrap="square" lIns="182802" tIns="146241" rIns="182802" bIns="146241" rtlCol="0">
              <a:spAutoFit/>
            </a:bodyPr>
            <a:lstStyle/>
            <a:p>
              <a:pPr algn="ctr" defTabSz="932205">
                <a:lnSpc>
                  <a:spcPct val="90000"/>
                </a:lnSpc>
                <a:spcAft>
                  <a:spcPts val="600"/>
                </a:spcAft>
                <a:defRPr/>
              </a:pPr>
              <a:r>
                <a:rPr lang="en-US" sz="4896" kern="0" spc="-200" dirty="0">
                  <a:solidFill>
                    <a:srgbClr val="505050"/>
                  </a:solidFill>
                  <a:latin typeface="+mj-lt"/>
                  <a:ea typeface="MS PGothic" panose="020B0600070205080204" pitchFamily="34" charset="-128"/>
                  <a:cs typeface="Segoe UI Semilight" panose="020B0402040204020203" pitchFamily="34" charset="0"/>
                </a:rPr>
                <a:t>6x</a:t>
              </a:r>
            </a:p>
          </p:txBody>
        </p:sp>
        <p:sp>
          <p:nvSpPr>
            <p:cNvPr id="62" name="TextBox 61"/>
            <p:cNvSpPr txBox="1"/>
            <p:nvPr/>
          </p:nvSpPr>
          <p:spPr>
            <a:xfrm>
              <a:off x="8919901" y="3951734"/>
              <a:ext cx="2952743" cy="1145802"/>
            </a:xfrm>
            <a:prstGeom prst="rect">
              <a:avLst/>
            </a:prstGeom>
            <a:noFill/>
          </p:spPr>
          <p:txBody>
            <a:bodyPr wrap="square" lIns="182802" tIns="146241" rIns="182802" bIns="146241" rtlCol="0">
              <a:spAutoFit/>
            </a:bodyPr>
            <a:lstStyle/>
            <a:p>
              <a:pPr algn="ctr" defTabSz="932205">
                <a:lnSpc>
                  <a:spcPct val="90000"/>
                </a:lnSpc>
                <a:defRPr/>
              </a:pPr>
              <a:r>
                <a:rPr lang="en-US" kern="0" dirty="0">
                  <a:solidFill>
                    <a:srgbClr val="505050"/>
                  </a:solidFill>
                  <a:latin typeface="+mj-lt"/>
                  <a:ea typeface="Segoe UI Black" panose="020B0A02040204020203" pitchFamily="34" charset="0"/>
                  <a:cs typeface="Segoe UI Black" panose="020B0A02040204020203" pitchFamily="34" charset="0"/>
                </a:rPr>
                <a:t>Growth of IT spending on public cloud services is 6x of overall IT market</a:t>
              </a:r>
            </a:p>
          </p:txBody>
        </p:sp>
        <p:sp>
          <p:nvSpPr>
            <p:cNvPr id="63" name="TextBox 62"/>
            <p:cNvSpPr txBox="1"/>
            <p:nvPr/>
          </p:nvSpPr>
          <p:spPr>
            <a:xfrm>
              <a:off x="8666932" y="5960000"/>
              <a:ext cx="3458683" cy="498264"/>
            </a:xfrm>
            <a:prstGeom prst="rect">
              <a:avLst/>
            </a:prstGeom>
            <a:noFill/>
          </p:spPr>
          <p:txBody>
            <a:bodyPr wrap="square" lIns="182802" tIns="146241" rIns="182802" bIns="146241" rtlCol="0">
              <a:spAutoFit/>
            </a:bodyPr>
            <a:lstStyle/>
            <a:p>
              <a:pPr defTabSz="931326" eaLnBrk="0" fontAlgn="base" hangingPunct="0">
                <a:spcBef>
                  <a:spcPct val="0"/>
                </a:spcBef>
                <a:spcAft>
                  <a:spcPct val="0"/>
                </a:spcAft>
                <a:defRPr/>
              </a:pPr>
              <a:endParaRPr lang="en-US" sz="1071" kern="0" dirty="0">
                <a:solidFill>
                  <a:srgbClr val="505050"/>
                </a:solidFill>
                <a:latin typeface="+mj-lt"/>
                <a:ea typeface="MS PGothic" panose="020B0600070205080204" pitchFamily="34" charset="-128"/>
              </a:endParaRPr>
            </a:p>
          </p:txBody>
        </p:sp>
      </p:grpSp>
      <p:sp>
        <p:nvSpPr>
          <p:cNvPr id="2" name="Rectangle 1"/>
          <p:cNvSpPr/>
          <p:nvPr/>
        </p:nvSpPr>
        <p:spPr>
          <a:xfrm>
            <a:off x="391928" y="5762477"/>
            <a:ext cx="11771434" cy="466281"/>
          </a:xfrm>
          <a:prstGeom prst="rect">
            <a:avLst/>
          </a:prstGeom>
          <a:ln w="38100">
            <a:noFill/>
          </a:ln>
        </p:spPr>
        <p:txBody>
          <a:bodyPr wrap="square" anchor="ctr">
            <a:spAutoFit/>
          </a:bodyPr>
          <a:lstStyle/>
          <a:p>
            <a:pPr algn="ctr" defTabSz="932324">
              <a:lnSpc>
                <a:spcPct val="90000"/>
              </a:lnSpc>
              <a:spcAft>
                <a:spcPts val="340"/>
              </a:spcAft>
              <a:defRPr/>
            </a:pPr>
            <a:r>
              <a:rPr lang="en-US" sz="2700" b="1" dirty="0">
                <a:solidFill>
                  <a:schemeClr val="tx2"/>
                </a:solidFill>
                <a:latin typeface="Segoe UI" panose="020B0502040204020203" pitchFamily="34" charset="0"/>
                <a:cs typeface="Segoe UI" panose="020B0502040204020203" pitchFamily="34" charset="0"/>
              </a:rPr>
              <a:t>45% of organizations will use service providers</a:t>
            </a:r>
          </a:p>
        </p:txBody>
      </p:sp>
      <p:sp>
        <p:nvSpPr>
          <p:cNvPr id="20" name="Rectangle 19"/>
          <p:cNvSpPr/>
          <p:nvPr/>
        </p:nvSpPr>
        <p:spPr>
          <a:xfrm>
            <a:off x="34457" y="6758982"/>
            <a:ext cx="12088646" cy="221302"/>
          </a:xfrm>
          <a:prstGeom prst="rect">
            <a:avLst/>
          </a:prstGeom>
        </p:spPr>
        <p:txBody>
          <a:bodyPr wrap="square">
            <a:spAutoFit/>
          </a:bodyPr>
          <a:lstStyle/>
          <a:p>
            <a:pPr defTabSz="932563">
              <a:lnSpc>
                <a:spcPct val="90000"/>
              </a:lnSpc>
              <a:spcAft>
                <a:spcPts val="340"/>
              </a:spcAft>
              <a:defRPr/>
            </a:pPr>
            <a:r>
              <a:rPr lang="en-US" sz="900" i="1" kern="0" dirty="0">
                <a:solidFill>
                  <a:srgbClr val="505050"/>
                </a:solidFill>
                <a:latin typeface="Segoe UI" panose="020B0502040204020203" pitchFamily="34" charset="0"/>
                <a:ea typeface="MS PGothic" panose="020B0600070205080204" pitchFamily="34" charset="-128"/>
              </a:rPr>
              <a:t>Sources: 1) Avanade Global Study: Hybrid Cloud–From Hype to Reality, 2) </a:t>
            </a:r>
            <a:r>
              <a:rPr lang="en-US" sz="900" i="1" kern="0" dirty="0" err="1">
                <a:solidFill>
                  <a:srgbClr val="505050"/>
                </a:solidFill>
                <a:latin typeface="Segoe UI" panose="020B0502040204020203" pitchFamily="34" charset="0"/>
                <a:ea typeface="MS PGothic" panose="020B0600070205080204" pitchFamily="34" charset="-128"/>
              </a:rPr>
              <a:t>RIghtScale</a:t>
            </a:r>
            <a:r>
              <a:rPr lang="en-US" sz="900" i="1" kern="0" dirty="0">
                <a:solidFill>
                  <a:srgbClr val="505050"/>
                </a:solidFill>
                <a:latin typeface="Segoe UI" panose="020B0502040204020203" pitchFamily="34" charset="0"/>
                <a:ea typeface="MS PGothic" panose="020B0600070205080204" pitchFamily="34" charset="-128"/>
              </a:rPr>
              <a:t> 2017 state of the cloud report, 3) IDC Worldwide Semiannual Public Cloud Services Spending Guide 4) tier 451 research  </a:t>
            </a:r>
          </a:p>
        </p:txBody>
      </p:sp>
      <p:cxnSp>
        <p:nvCxnSpPr>
          <p:cNvPr id="6" name="Straight Connector 5"/>
          <p:cNvCxnSpPr/>
          <p:nvPr/>
        </p:nvCxnSpPr>
        <p:spPr>
          <a:xfrm>
            <a:off x="1057945" y="5402262"/>
            <a:ext cx="10439400" cy="0"/>
          </a:xfrm>
          <a:prstGeom prst="line">
            <a:avLst/>
          </a:prstGeom>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94030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64" presetClass="path" presetSubtype="0" decel="100000" fill="hold" nodeType="withEffect">
                                  <p:stCondLst>
                                    <p:cond delay="0"/>
                                  </p:stCondLst>
                                  <p:childTnLst>
                                    <p:animMotion origin="layout" path="M 4.3809E-6 0.19655 L 4.3809E-6 -4.0581E-6 " pathEditMode="relative" rAng="0" ptsTypes="AA">
                                      <p:cBhvr>
                                        <p:cTn id="9" dur="1000" fill="hold"/>
                                        <p:tgtEl>
                                          <p:spTgt spid="12"/>
                                        </p:tgtEl>
                                        <p:attrNameLst>
                                          <p:attrName>ppt_x</p:attrName>
                                          <p:attrName>ppt_y</p:attrName>
                                        </p:attrNameLst>
                                      </p:cBhvr>
                                      <p:rCtr x="0" y="-9828"/>
                                    </p:animMotion>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64" presetClass="path" presetSubtype="0" decel="100000" fill="hold" nodeType="withEffect">
                                  <p:stCondLst>
                                    <p:cond delay="0"/>
                                  </p:stCondLst>
                                  <p:childTnLst>
                                    <p:animMotion origin="layout" path="M 0.00063 0.0867 L 4.13582E-6 -4.0581E-6 " pathEditMode="relative" rAng="0" ptsTypes="AA">
                                      <p:cBhvr>
                                        <p:cTn id="15" dur="1000" fill="hold"/>
                                        <p:tgtEl>
                                          <p:spTgt spid="11"/>
                                        </p:tgtEl>
                                        <p:attrNameLst>
                                          <p:attrName>ppt_x</p:attrName>
                                          <p:attrName>ppt_y</p:attrName>
                                        </p:attrNameLst>
                                      </p:cBhvr>
                                      <p:rCtr x="-38" y="-4335"/>
                                    </p:animMotion>
                                  </p:childTnLst>
                                </p:cTn>
                              </p:par>
                            </p:childTnLst>
                          </p:cTn>
                        </p:par>
                        <p:par>
                          <p:cTn id="16" fill="hold">
                            <p:stCondLst>
                              <p:cond delay="2000"/>
                            </p:stCondLst>
                            <p:childTnLst>
                              <p:par>
                                <p:cTn id="17" presetID="10" presetClass="entr" presetSubtype="0" fill="hold"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par>
                                <p:cTn id="20" presetID="64" presetClass="path" presetSubtype="0" decel="100000" fill="hold" nodeType="withEffect">
                                  <p:stCondLst>
                                    <p:cond delay="0"/>
                                  </p:stCondLst>
                                  <p:childTnLst>
                                    <p:animMotion origin="layout" path="M 0.00089 0.07263 L 3.89073E-6 2.36042E-7 " pathEditMode="relative" rAng="0" ptsTypes="AA">
                                      <p:cBhvr>
                                        <p:cTn id="21" dur="1000" fill="hold"/>
                                        <p:tgtEl>
                                          <p:spTgt spid="10"/>
                                        </p:tgtEl>
                                        <p:attrNameLst>
                                          <p:attrName>ppt_x</p:attrName>
                                          <p:attrName>ppt_y</p:attrName>
                                        </p:attrNameLst>
                                      </p:cBhvr>
                                      <p:rCtr x="-51" y="-3631"/>
                                    </p:animMotion>
                                  </p:childTnLst>
                                </p:cTn>
                              </p:par>
                            </p:childTnLst>
                          </p:cTn>
                        </p:par>
                        <p:par>
                          <p:cTn id="22" fill="hold">
                            <p:stCondLst>
                              <p:cond delay="3000"/>
                            </p:stCondLst>
                            <p:childTnLst>
                              <p:par>
                                <p:cTn id="23" presetID="10" presetClass="entr" presetSubtype="0" fill="hold" grpId="0" nodeType="after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500"/>
                                        <p:tgtEl>
                                          <p:spTgt spid="20"/>
                                        </p:tgtEl>
                                      </p:cBhvr>
                                    </p:animEffect>
                                  </p:childTnLst>
                                </p:cTn>
                              </p:par>
                              <p:par>
                                <p:cTn id="29" presetID="10" presetClass="entr" presetSubtype="0" fill="hold" nodeType="with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21BEB1D-B543-944D-937F-1801B3D2C06A}"/>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881" y="-1"/>
            <a:ext cx="12403949" cy="6994526"/>
          </a:xfrm>
          <a:prstGeom prst="rect">
            <a:avLst/>
          </a:prstGeom>
        </p:spPr>
      </p:pic>
      <p:sp>
        <p:nvSpPr>
          <p:cNvPr id="9" name="矩形 8"/>
          <p:cNvSpPr/>
          <p:nvPr/>
        </p:nvSpPr>
        <p:spPr>
          <a:xfrm>
            <a:off x="5757" y="1220897"/>
            <a:ext cx="12451845" cy="4559647"/>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zh-CN" altLang="en-US" sz="1836">
              <a:solidFill>
                <a:srgbClr val="FFFFFF"/>
              </a:solidFill>
              <a:latin typeface="Segoe UI Semilight"/>
            </a:endParaRPr>
          </a:p>
        </p:txBody>
      </p:sp>
      <p:sp>
        <p:nvSpPr>
          <p:cNvPr id="8" name="矩形 7"/>
          <p:cNvSpPr/>
          <p:nvPr/>
        </p:nvSpPr>
        <p:spPr>
          <a:xfrm>
            <a:off x="883" y="1723741"/>
            <a:ext cx="12456720" cy="22946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zh-CN" altLang="en-US" sz="1836">
              <a:solidFill>
                <a:srgbClr val="FFFFFF"/>
              </a:solidFill>
              <a:latin typeface="Segoe UI Semilight"/>
            </a:endParaRPr>
          </a:p>
        </p:txBody>
      </p:sp>
      <p:sp>
        <p:nvSpPr>
          <p:cNvPr id="10" name="矩形 9"/>
          <p:cNvSpPr/>
          <p:nvPr/>
        </p:nvSpPr>
        <p:spPr>
          <a:xfrm>
            <a:off x="4087602" y="2059612"/>
            <a:ext cx="5260799" cy="1222514"/>
          </a:xfrm>
          <a:prstGeom prst="rect">
            <a:avLst/>
          </a:prstGeom>
        </p:spPr>
        <p:txBody>
          <a:bodyPr wrap="none">
            <a:spAutoFit/>
          </a:bodyPr>
          <a:lstStyle/>
          <a:p>
            <a:pPr defTabSz="932563">
              <a:defRPr/>
            </a:pPr>
            <a:r>
              <a:rPr lang="en-US" sz="3672" b="1" spc="-102" dirty="0">
                <a:solidFill>
                  <a:srgbClr val="353535"/>
                </a:solidFill>
                <a:latin typeface="Segoe UI Semibold" panose="020B0502040204020203" pitchFamily="34" charset="0"/>
              </a:rPr>
              <a:t>Azure Stack Hub promise</a:t>
            </a:r>
            <a:br>
              <a:rPr lang="en-US" sz="3672" b="1" spc="-102" dirty="0">
                <a:solidFill>
                  <a:srgbClr val="353535"/>
                </a:solidFill>
                <a:latin typeface="Segoe UI Semibold" panose="020B0502040204020203" pitchFamily="34" charset="0"/>
              </a:rPr>
            </a:br>
            <a:endParaRPr lang="en-US" sz="3672" b="1" spc="-102" dirty="0">
              <a:solidFill>
                <a:srgbClr val="353535"/>
              </a:solidFill>
              <a:latin typeface="Segoe UI Semibold" panose="020B0502040204020203" pitchFamily="34" charset="0"/>
            </a:endParaRPr>
          </a:p>
        </p:txBody>
      </p:sp>
      <p:sp>
        <p:nvSpPr>
          <p:cNvPr id="41" name="Rectangle 40">
            <a:extLst>
              <a:ext uri="{FF2B5EF4-FFF2-40B4-BE49-F238E27FC236}">
                <a16:creationId xmlns:a16="http://schemas.microsoft.com/office/drawing/2014/main" id="{658B30AC-7ED7-6B44-BD6E-3BD126F09091}"/>
              </a:ext>
            </a:extLst>
          </p:cNvPr>
          <p:cNvSpPr/>
          <p:nvPr/>
        </p:nvSpPr>
        <p:spPr>
          <a:xfrm>
            <a:off x="1423543" y="4431068"/>
            <a:ext cx="2568648" cy="555217"/>
          </a:xfrm>
          <a:prstGeom prst="rect">
            <a:avLst/>
          </a:prstGeom>
          <a:noFill/>
          <a:ln>
            <a:noFill/>
          </a:ln>
        </p:spPr>
        <p:style>
          <a:lnRef idx="1">
            <a:schemeClr val="dk1"/>
          </a:lnRef>
          <a:fillRef idx="2">
            <a:schemeClr val="dk1"/>
          </a:fillRef>
          <a:effectRef idx="1">
            <a:schemeClr val="dk1"/>
          </a:effectRef>
          <a:fontRef idx="minor">
            <a:schemeClr val="dk1"/>
          </a:fontRef>
        </p:style>
        <p:txBody>
          <a:bodyPr wrap="square" rtlCol="0" anchor="t">
            <a:spAutoFit/>
          </a:bodyPr>
          <a:lstStyle/>
          <a:p>
            <a:pPr algn="ctr" defTabSz="932418">
              <a:lnSpc>
                <a:spcPct val="90000"/>
              </a:lnSpc>
              <a:defRPr/>
            </a:pPr>
            <a:r>
              <a:rPr lang="en-US" sz="1632">
                <a:solidFill>
                  <a:srgbClr val="353535"/>
                </a:solidFill>
                <a:latin typeface="Segoe UI" panose="020B0502040204020203" pitchFamily="34" charset="0"/>
                <a:cs typeface="Segoe UI Semilight" panose="020B0402040204020203" pitchFamily="34" charset="0"/>
              </a:rPr>
              <a:t>Consistent </a:t>
            </a:r>
          </a:p>
          <a:p>
            <a:pPr algn="ctr" defTabSz="932418">
              <a:lnSpc>
                <a:spcPct val="90000"/>
              </a:lnSpc>
              <a:defRPr/>
            </a:pPr>
            <a:r>
              <a:rPr lang="en-US" sz="1632">
                <a:solidFill>
                  <a:srgbClr val="353535"/>
                </a:solidFill>
                <a:latin typeface="Segoe UI" panose="020B0502040204020203" pitchFamily="34" charset="0"/>
                <a:cs typeface="Segoe UI Semilight" panose="020B0402040204020203" pitchFamily="34" charset="0"/>
              </a:rPr>
              <a:t>application development</a:t>
            </a:r>
          </a:p>
        </p:txBody>
      </p:sp>
      <p:sp>
        <p:nvSpPr>
          <p:cNvPr id="42" name="Rectangle 41">
            <a:extLst>
              <a:ext uri="{FF2B5EF4-FFF2-40B4-BE49-F238E27FC236}">
                <a16:creationId xmlns:a16="http://schemas.microsoft.com/office/drawing/2014/main" id="{C1D45725-DBE0-AD4D-9BD4-6152B241BF55}"/>
              </a:ext>
            </a:extLst>
          </p:cNvPr>
          <p:cNvSpPr/>
          <p:nvPr/>
        </p:nvSpPr>
        <p:spPr>
          <a:xfrm>
            <a:off x="8339922" y="4363912"/>
            <a:ext cx="2967867" cy="555217"/>
          </a:xfrm>
          <a:prstGeom prst="rect">
            <a:avLst/>
          </a:prstGeom>
          <a:noFill/>
          <a:ln>
            <a:noFill/>
          </a:ln>
        </p:spPr>
        <p:style>
          <a:lnRef idx="1">
            <a:schemeClr val="dk1"/>
          </a:lnRef>
          <a:fillRef idx="2">
            <a:schemeClr val="dk1"/>
          </a:fillRef>
          <a:effectRef idx="1">
            <a:schemeClr val="dk1"/>
          </a:effectRef>
          <a:fontRef idx="minor">
            <a:schemeClr val="dk1"/>
          </a:fontRef>
        </p:style>
        <p:txBody>
          <a:bodyPr wrap="square" rtlCol="0" anchor="t">
            <a:spAutoFit/>
          </a:bodyPr>
          <a:lstStyle/>
          <a:p>
            <a:pPr algn="ctr" defTabSz="932418">
              <a:lnSpc>
                <a:spcPct val="90000"/>
              </a:lnSpc>
              <a:defRPr/>
            </a:pPr>
            <a:r>
              <a:rPr lang="en-US" sz="1632">
                <a:solidFill>
                  <a:srgbClr val="353535"/>
                </a:solidFill>
                <a:latin typeface="Segoe UI" panose="020B0502040204020203" pitchFamily="34" charset="0"/>
                <a:cs typeface="Segoe UI Semilight" panose="020B0402040204020203" pitchFamily="34" charset="0"/>
              </a:rPr>
              <a:t>Integrated </a:t>
            </a:r>
          </a:p>
          <a:p>
            <a:pPr algn="ctr" defTabSz="932418">
              <a:lnSpc>
                <a:spcPct val="90000"/>
              </a:lnSpc>
              <a:defRPr/>
            </a:pPr>
            <a:r>
              <a:rPr lang="en-US" sz="1632">
                <a:solidFill>
                  <a:srgbClr val="353535"/>
                </a:solidFill>
                <a:latin typeface="Segoe UI" panose="020B0502040204020203" pitchFamily="34" charset="0"/>
                <a:cs typeface="Segoe UI Semilight" panose="020B0402040204020203" pitchFamily="34" charset="0"/>
              </a:rPr>
              <a:t>delivery experience</a:t>
            </a:r>
          </a:p>
        </p:txBody>
      </p:sp>
      <p:sp>
        <p:nvSpPr>
          <p:cNvPr id="43" name="Rectangle 42">
            <a:extLst>
              <a:ext uri="{FF2B5EF4-FFF2-40B4-BE49-F238E27FC236}">
                <a16:creationId xmlns:a16="http://schemas.microsoft.com/office/drawing/2014/main" id="{9CFF90E6-92E7-F74F-A482-AA749E146F8B}"/>
              </a:ext>
            </a:extLst>
          </p:cNvPr>
          <p:cNvSpPr/>
          <p:nvPr/>
        </p:nvSpPr>
        <p:spPr>
          <a:xfrm>
            <a:off x="4846830" y="4428622"/>
            <a:ext cx="2742810" cy="555217"/>
          </a:xfrm>
          <a:prstGeom prst="rect">
            <a:avLst/>
          </a:prstGeom>
          <a:noFill/>
          <a:ln>
            <a:noFill/>
          </a:ln>
        </p:spPr>
        <p:style>
          <a:lnRef idx="1">
            <a:schemeClr val="dk1"/>
          </a:lnRef>
          <a:fillRef idx="2">
            <a:schemeClr val="dk1"/>
          </a:fillRef>
          <a:effectRef idx="1">
            <a:schemeClr val="dk1"/>
          </a:effectRef>
          <a:fontRef idx="minor">
            <a:schemeClr val="dk1"/>
          </a:fontRef>
        </p:style>
        <p:txBody>
          <a:bodyPr rtlCol="0" anchor="t">
            <a:spAutoFit/>
          </a:bodyPr>
          <a:lstStyle/>
          <a:p>
            <a:pPr algn="ctr" defTabSz="932418">
              <a:lnSpc>
                <a:spcPct val="90000"/>
              </a:lnSpc>
              <a:defRPr/>
            </a:pPr>
            <a:r>
              <a:rPr lang="en-US" sz="1632">
                <a:solidFill>
                  <a:srgbClr val="353535"/>
                </a:solidFill>
                <a:latin typeface="Segoe UI" panose="020B0502040204020203" pitchFamily="34" charset="0"/>
                <a:cs typeface="Segoe UI Semilight" panose="020B0402040204020203" pitchFamily="34" charset="0"/>
              </a:rPr>
              <a:t> Azure services </a:t>
            </a:r>
          </a:p>
          <a:p>
            <a:pPr algn="ctr" defTabSz="932418">
              <a:lnSpc>
                <a:spcPct val="90000"/>
              </a:lnSpc>
              <a:defRPr/>
            </a:pPr>
            <a:r>
              <a:rPr lang="en-US" sz="1632">
                <a:solidFill>
                  <a:srgbClr val="353535"/>
                </a:solidFill>
                <a:latin typeface="Segoe UI" panose="020B0502040204020203" pitchFamily="34" charset="0"/>
                <a:cs typeface="Segoe UI Semilight" panose="020B0402040204020203" pitchFamily="34" charset="0"/>
              </a:rPr>
              <a:t>available on-premises</a:t>
            </a:r>
          </a:p>
        </p:txBody>
      </p:sp>
      <p:grpSp>
        <p:nvGrpSpPr>
          <p:cNvPr id="5" name="Group 4">
            <a:extLst>
              <a:ext uri="{FF2B5EF4-FFF2-40B4-BE49-F238E27FC236}">
                <a16:creationId xmlns:a16="http://schemas.microsoft.com/office/drawing/2014/main" id="{76D168E1-5F56-7440-B725-575B844F1A59}"/>
              </a:ext>
            </a:extLst>
          </p:cNvPr>
          <p:cNvGrpSpPr/>
          <p:nvPr/>
        </p:nvGrpSpPr>
        <p:grpSpPr>
          <a:xfrm>
            <a:off x="2161530" y="3023672"/>
            <a:ext cx="1167468" cy="1167468"/>
            <a:chOff x="2208120" y="3305065"/>
            <a:chExt cx="878673" cy="878673"/>
          </a:xfrm>
        </p:grpSpPr>
        <p:sp>
          <p:nvSpPr>
            <p:cNvPr id="35" name="椭圆 34"/>
            <p:cNvSpPr/>
            <p:nvPr/>
          </p:nvSpPr>
          <p:spPr>
            <a:xfrm>
              <a:off x="2208120" y="3305065"/>
              <a:ext cx="878673" cy="878673"/>
            </a:xfrm>
            <a:prstGeom prst="ellipse">
              <a:avLst/>
            </a:prstGeom>
            <a:solidFill>
              <a:srgbClr val="001E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zh-CN" altLang="en-US" sz="1836">
                <a:solidFill>
                  <a:srgbClr val="FFFFFF"/>
                </a:solidFill>
                <a:latin typeface="Segoe UI Semilight"/>
              </a:endParaRPr>
            </a:p>
          </p:txBody>
        </p:sp>
        <p:grpSp>
          <p:nvGrpSpPr>
            <p:cNvPr id="19" name="Group 4">
              <a:extLst>
                <a:ext uri="{FF2B5EF4-FFF2-40B4-BE49-F238E27FC236}">
                  <a16:creationId xmlns:a16="http://schemas.microsoft.com/office/drawing/2014/main" id="{0106FA51-EEC7-2F4A-8A22-0A75706BDDEC}"/>
                </a:ext>
              </a:extLst>
            </p:cNvPr>
            <p:cNvGrpSpPr>
              <a:grpSpLocks noChangeAspect="1"/>
            </p:cNvGrpSpPr>
            <p:nvPr/>
          </p:nvGrpSpPr>
          <p:grpSpPr bwMode="auto">
            <a:xfrm>
              <a:off x="2385359" y="3473082"/>
              <a:ext cx="497546" cy="545184"/>
              <a:chOff x="3412" y="-353"/>
              <a:chExt cx="188" cy="206"/>
            </a:xfrm>
          </p:grpSpPr>
          <p:sp>
            <p:nvSpPr>
              <p:cNvPr id="20" name="Line 5">
                <a:extLst>
                  <a:ext uri="{FF2B5EF4-FFF2-40B4-BE49-F238E27FC236}">
                    <a16:creationId xmlns:a16="http://schemas.microsoft.com/office/drawing/2014/main" id="{386D6A26-0503-7542-A8AB-4002930666A8}"/>
                  </a:ext>
                </a:extLst>
              </p:cNvPr>
              <p:cNvSpPr>
                <a:spLocks noChangeShapeType="1"/>
              </p:cNvSpPr>
              <p:nvPr/>
            </p:nvSpPr>
            <p:spPr bwMode="auto">
              <a:xfrm>
                <a:off x="3523" y="-209"/>
                <a:ext cx="4" cy="10"/>
              </a:xfrm>
              <a:prstGeom prst="line">
                <a:avLst/>
              </a:prstGeom>
              <a:noFill/>
              <a:ln w="1587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21" name="Line 6">
                <a:extLst>
                  <a:ext uri="{FF2B5EF4-FFF2-40B4-BE49-F238E27FC236}">
                    <a16:creationId xmlns:a16="http://schemas.microsoft.com/office/drawing/2014/main" id="{F083DDD9-3202-4845-926E-5D8DB0D9F15E}"/>
                  </a:ext>
                </a:extLst>
              </p:cNvPr>
              <p:cNvSpPr>
                <a:spLocks noChangeShapeType="1"/>
              </p:cNvSpPr>
              <p:nvPr/>
            </p:nvSpPr>
            <p:spPr bwMode="auto">
              <a:xfrm>
                <a:off x="3484" y="-301"/>
                <a:ext cx="5" cy="12"/>
              </a:xfrm>
              <a:prstGeom prst="line">
                <a:avLst/>
              </a:prstGeom>
              <a:noFill/>
              <a:ln w="1587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22" name="Line 7">
                <a:extLst>
                  <a:ext uri="{FF2B5EF4-FFF2-40B4-BE49-F238E27FC236}">
                    <a16:creationId xmlns:a16="http://schemas.microsoft.com/office/drawing/2014/main" id="{01EE00C5-B8D7-1E47-AE5E-943E1D81E556}"/>
                  </a:ext>
                </a:extLst>
              </p:cNvPr>
              <p:cNvSpPr>
                <a:spLocks noChangeShapeType="1"/>
              </p:cNvSpPr>
              <p:nvPr/>
            </p:nvSpPr>
            <p:spPr bwMode="auto">
              <a:xfrm flipH="1">
                <a:off x="3484" y="-209"/>
                <a:ext cx="5" cy="10"/>
              </a:xfrm>
              <a:prstGeom prst="line">
                <a:avLst/>
              </a:prstGeom>
              <a:noFill/>
              <a:ln w="1587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24" name="Line 8">
                <a:extLst>
                  <a:ext uri="{FF2B5EF4-FFF2-40B4-BE49-F238E27FC236}">
                    <a16:creationId xmlns:a16="http://schemas.microsoft.com/office/drawing/2014/main" id="{677D45FD-5621-CC4C-A583-E281808E6400}"/>
                  </a:ext>
                </a:extLst>
              </p:cNvPr>
              <p:cNvSpPr>
                <a:spLocks noChangeShapeType="1"/>
              </p:cNvSpPr>
              <p:nvPr/>
            </p:nvSpPr>
            <p:spPr bwMode="auto">
              <a:xfrm flipH="1">
                <a:off x="3523" y="-301"/>
                <a:ext cx="4" cy="12"/>
              </a:xfrm>
              <a:prstGeom prst="line">
                <a:avLst/>
              </a:prstGeom>
              <a:noFill/>
              <a:ln w="1587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25" name="Line 9">
                <a:extLst>
                  <a:ext uri="{FF2B5EF4-FFF2-40B4-BE49-F238E27FC236}">
                    <a16:creationId xmlns:a16="http://schemas.microsoft.com/office/drawing/2014/main" id="{D4C0C7EE-DB31-D245-8646-871A2408A675}"/>
                  </a:ext>
                </a:extLst>
              </p:cNvPr>
              <p:cNvSpPr>
                <a:spLocks noChangeShapeType="1"/>
              </p:cNvSpPr>
              <p:nvPr/>
            </p:nvSpPr>
            <p:spPr bwMode="auto">
              <a:xfrm>
                <a:off x="3546" y="-233"/>
                <a:ext cx="11" cy="4"/>
              </a:xfrm>
              <a:prstGeom prst="line">
                <a:avLst/>
              </a:prstGeom>
              <a:noFill/>
              <a:ln w="1587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26" name="Line 10">
                <a:extLst>
                  <a:ext uri="{FF2B5EF4-FFF2-40B4-BE49-F238E27FC236}">
                    <a16:creationId xmlns:a16="http://schemas.microsoft.com/office/drawing/2014/main" id="{15AD0024-3970-8A40-AF61-D917A2CB6F73}"/>
                  </a:ext>
                </a:extLst>
              </p:cNvPr>
              <p:cNvSpPr>
                <a:spLocks noChangeShapeType="1"/>
              </p:cNvSpPr>
              <p:nvPr/>
            </p:nvSpPr>
            <p:spPr bwMode="auto">
              <a:xfrm>
                <a:off x="3454" y="-271"/>
                <a:ext cx="11" cy="6"/>
              </a:xfrm>
              <a:prstGeom prst="line">
                <a:avLst/>
              </a:prstGeom>
              <a:noFill/>
              <a:ln w="1587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27" name="Line 11">
                <a:extLst>
                  <a:ext uri="{FF2B5EF4-FFF2-40B4-BE49-F238E27FC236}">
                    <a16:creationId xmlns:a16="http://schemas.microsoft.com/office/drawing/2014/main" id="{82AE34F8-D7CE-3541-B03A-A542CE929B77}"/>
                  </a:ext>
                </a:extLst>
              </p:cNvPr>
              <p:cNvSpPr>
                <a:spLocks noChangeShapeType="1"/>
              </p:cNvSpPr>
              <p:nvPr/>
            </p:nvSpPr>
            <p:spPr bwMode="auto">
              <a:xfrm flipV="1">
                <a:off x="3546" y="-271"/>
                <a:ext cx="11" cy="6"/>
              </a:xfrm>
              <a:prstGeom prst="line">
                <a:avLst/>
              </a:prstGeom>
              <a:noFill/>
              <a:ln w="1587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28" name="Line 12">
                <a:extLst>
                  <a:ext uri="{FF2B5EF4-FFF2-40B4-BE49-F238E27FC236}">
                    <a16:creationId xmlns:a16="http://schemas.microsoft.com/office/drawing/2014/main" id="{4474EFD7-2266-E645-863C-79EC255C9557}"/>
                  </a:ext>
                </a:extLst>
              </p:cNvPr>
              <p:cNvSpPr>
                <a:spLocks noChangeShapeType="1"/>
              </p:cNvSpPr>
              <p:nvPr/>
            </p:nvSpPr>
            <p:spPr bwMode="auto">
              <a:xfrm flipV="1">
                <a:off x="3454" y="-233"/>
                <a:ext cx="11" cy="4"/>
              </a:xfrm>
              <a:prstGeom prst="line">
                <a:avLst/>
              </a:prstGeom>
              <a:noFill/>
              <a:ln w="1587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29" name="Oval 13">
                <a:extLst>
                  <a:ext uri="{FF2B5EF4-FFF2-40B4-BE49-F238E27FC236}">
                    <a16:creationId xmlns:a16="http://schemas.microsoft.com/office/drawing/2014/main" id="{84B6D018-81E7-D14D-BC18-6096A049DBEC}"/>
                  </a:ext>
                </a:extLst>
              </p:cNvPr>
              <p:cNvSpPr>
                <a:spLocks noChangeArrowheads="1"/>
              </p:cNvSpPr>
              <p:nvPr/>
            </p:nvSpPr>
            <p:spPr bwMode="auto">
              <a:xfrm>
                <a:off x="3467" y="-289"/>
                <a:ext cx="77" cy="80"/>
              </a:xfrm>
              <a:prstGeom prst="ellipse">
                <a:avLst/>
              </a:pr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30" name="Freeform 14">
                <a:extLst>
                  <a:ext uri="{FF2B5EF4-FFF2-40B4-BE49-F238E27FC236}">
                    <a16:creationId xmlns:a16="http://schemas.microsoft.com/office/drawing/2014/main" id="{48519AA0-0AFC-7849-8E13-A538B6ACC898}"/>
                  </a:ext>
                </a:extLst>
              </p:cNvPr>
              <p:cNvSpPr>
                <a:spLocks/>
              </p:cNvSpPr>
              <p:nvPr/>
            </p:nvSpPr>
            <p:spPr bwMode="auto">
              <a:xfrm>
                <a:off x="3412" y="-340"/>
                <a:ext cx="68" cy="182"/>
              </a:xfrm>
              <a:custGeom>
                <a:avLst/>
                <a:gdLst>
                  <a:gd name="T0" fmla="*/ 32 w 32"/>
                  <a:gd name="T1" fmla="*/ 85 h 85"/>
                  <a:gd name="T2" fmla="*/ 0 w 32"/>
                  <a:gd name="T3" fmla="*/ 42 h 85"/>
                  <a:gd name="T4" fmla="*/ 32 w 32"/>
                  <a:gd name="T5" fmla="*/ 0 h 85"/>
                </a:gdLst>
                <a:ahLst/>
                <a:cxnLst>
                  <a:cxn ang="0">
                    <a:pos x="T0" y="T1"/>
                  </a:cxn>
                  <a:cxn ang="0">
                    <a:pos x="T2" y="T3"/>
                  </a:cxn>
                  <a:cxn ang="0">
                    <a:pos x="T4" y="T5"/>
                  </a:cxn>
                </a:cxnLst>
                <a:rect l="0" t="0" r="r" b="b"/>
                <a:pathLst>
                  <a:path w="32" h="85">
                    <a:moveTo>
                      <a:pt x="32" y="85"/>
                    </a:moveTo>
                    <a:cubicBezTo>
                      <a:pt x="14" y="79"/>
                      <a:pt x="0" y="62"/>
                      <a:pt x="0" y="42"/>
                    </a:cubicBezTo>
                    <a:cubicBezTo>
                      <a:pt x="0" y="22"/>
                      <a:pt x="14" y="5"/>
                      <a:pt x="32"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31" name="Freeform 15">
                <a:extLst>
                  <a:ext uri="{FF2B5EF4-FFF2-40B4-BE49-F238E27FC236}">
                    <a16:creationId xmlns:a16="http://schemas.microsoft.com/office/drawing/2014/main" id="{BCD60C5A-A0FA-1D4C-89C2-56E2D9D82FFD}"/>
                  </a:ext>
                </a:extLst>
              </p:cNvPr>
              <p:cNvSpPr>
                <a:spLocks/>
              </p:cNvSpPr>
              <p:nvPr/>
            </p:nvSpPr>
            <p:spPr bwMode="auto">
              <a:xfrm>
                <a:off x="3531" y="-340"/>
                <a:ext cx="69" cy="182"/>
              </a:xfrm>
              <a:custGeom>
                <a:avLst/>
                <a:gdLst>
                  <a:gd name="T0" fmla="*/ 0 w 32"/>
                  <a:gd name="T1" fmla="*/ 0 h 85"/>
                  <a:gd name="T2" fmla="*/ 32 w 32"/>
                  <a:gd name="T3" fmla="*/ 42 h 85"/>
                  <a:gd name="T4" fmla="*/ 0 w 32"/>
                  <a:gd name="T5" fmla="*/ 85 h 85"/>
                </a:gdLst>
                <a:ahLst/>
                <a:cxnLst>
                  <a:cxn ang="0">
                    <a:pos x="T0" y="T1"/>
                  </a:cxn>
                  <a:cxn ang="0">
                    <a:pos x="T2" y="T3"/>
                  </a:cxn>
                  <a:cxn ang="0">
                    <a:pos x="T4" y="T5"/>
                  </a:cxn>
                </a:cxnLst>
                <a:rect l="0" t="0" r="r" b="b"/>
                <a:pathLst>
                  <a:path w="32" h="85">
                    <a:moveTo>
                      <a:pt x="0" y="0"/>
                    </a:moveTo>
                    <a:cubicBezTo>
                      <a:pt x="18" y="5"/>
                      <a:pt x="32" y="22"/>
                      <a:pt x="32" y="42"/>
                    </a:cubicBezTo>
                    <a:cubicBezTo>
                      <a:pt x="32" y="62"/>
                      <a:pt x="18" y="79"/>
                      <a:pt x="0" y="85"/>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36" name="Freeform 16">
                <a:extLst>
                  <a:ext uri="{FF2B5EF4-FFF2-40B4-BE49-F238E27FC236}">
                    <a16:creationId xmlns:a16="http://schemas.microsoft.com/office/drawing/2014/main" id="{EBD01F44-50C3-DC47-A89A-10BF83B2E07F}"/>
                  </a:ext>
                </a:extLst>
              </p:cNvPr>
              <p:cNvSpPr>
                <a:spLocks/>
              </p:cNvSpPr>
              <p:nvPr/>
            </p:nvSpPr>
            <p:spPr bwMode="auto">
              <a:xfrm>
                <a:off x="3531" y="-353"/>
                <a:ext cx="32" cy="43"/>
              </a:xfrm>
              <a:custGeom>
                <a:avLst/>
                <a:gdLst>
                  <a:gd name="T0" fmla="*/ 9 w 32"/>
                  <a:gd name="T1" fmla="*/ 43 h 43"/>
                  <a:gd name="T2" fmla="*/ 0 w 32"/>
                  <a:gd name="T3" fmla="*/ 9 h 43"/>
                  <a:gd name="T4" fmla="*/ 32 w 32"/>
                  <a:gd name="T5" fmla="*/ 0 h 43"/>
                </a:gdLst>
                <a:ahLst/>
                <a:cxnLst>
                  <a:cxn ang="0">
                    <a:pos x="T0" y="T1"/>
                  </a:cxn>
                  <a:cxn ang="0">
                    <a:pos x="T2" y="T3"/>
                  </a:cxn>
                  <a:cxn ang="0">
                    <a:pos x="T4" y="T5"/>
                  </a:cxn>
                </a:cxnLst>
                <a:rect l="0" t="0" r="r" b="b"/>
                <a:pathLst>
                  <a:path w="32" h="43">
                    <a:moveTo>
                      <a:pt x="9" y="43"/>
                    </a:moveTo>
                    <a:lnTo>
                      <a:pt x="0" y="9"/>
                    </a:lnTo>
                    <a:lnTo>
                      <a:pt x="32" y="0"/>
                    </a:ln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37" name="Freeform 17">
                <a:extLst>
                  <a:ext uri="{FF2B5EF4-FFF2-40B4-BE49-F238E27FC236}">
                    <a16:creationId xmlns:a16="http://schemas.microsoft.com/office/drawing/2014/main" id="{8FDEE06A-EB6D-6C45-9146-0A399326D99C}"/>
                  </a:ext>
                </a:extLst>
              </p:cNvPr>
              <p:cNvSpPr>
                <a:spLocks/>
              </p:cNvSpPr>
              <p:nvPr/>
            </p:nvSpPr>
            <p:spPr bwMode="auto">
              <a:xfrm>
                <a:off x="3448" y="-190"/>
                <a:ext cx="32" cy="43"/>
              </a:xfrm>
              <a:custGeom>
                <a:avLst/>
                <a:gdLst>
                  <a:gd name="T0" fmla="*/ 23 w 32"/>
                  <a:gd name="T1" fmla="*/ 0 h 43"/>
                  <a:gd name="T2" fmla="*/ 32 w 32"/>
                  <a:gd name="T3" fmla="*/ 34 h 43"/>
                  <a:gd name="T4" fmla="*/ 0 w 32"/>
                  <a:gd name="T5" fmla="*/ 43 h 43"/>
                </a:gdLst>
                <a:ahLst/>
                <a:cxnLst>
                  <a:cxn ang="0">
                    <a:pos x="T0" y="T1"/>
                  </a:cxn>
                  <a:cxn ang="0">
                    <a:pos x="T2" y="T3"/>
                  </a:cxn>
                  <a:cxn ang="0">
                    <a:pos x="T4" y="T5"/>
                  </a:cxn>
                </a:cxnLst>
                <a:rect l="0" t="0" r="r" b="b"/>
                <a:pathLst>
                  <a:path w="32" h="43">
                    <a:moveTo>
                      <a:pt x="23" y="0"/>
                    </a:moveTo>
                    <a:lnTo>
                      <a:pt x="32" y="34"/>
                    </a:lnTo>
                    <a:lnTo>
                      <a:pt x="0" y="43"/>
                    </a:ln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grpSp>
      </p:grpSp>
      <p:grpSp>
        <p:nvGrpSpPr>
          <p:cNvPr id="6" name="Group 5">
            <a:extLst>
              <a:ext uri="{FF2B5EF4-FFF2-40B4-BE49-F238E27FC236}">
                <a16:creationId xmlns:a16="http://schemas.microsoft.com/office/drawing/2014/main" id="{B86746D3-34E8-1D48-AC85-4763A012B91E}"/>
              </a:ext>
            </a:extLst>
          </p:cNvPr>
          <p:cNvGrpSpPr/>
          <p:nvPr/>
        </p:nvGrpSpPr>
        <p:grpSpPr>
          <a:xfrm>
            <a:off x="5650705" y="3048503"/>
            <a:ext cx="1167468" cy="1167468"/>
            <a:chOff x="5656664" y="3305065"/>
            <a:chExt cx="878673" cy="878673"/>
          </a:xfrm>
        </p:grpSpPr>
        <p:sp>
          <p:nvSpPr>
            <p:cNvPr id="23" name="椭圆 22"/>
            <p:cNvSpPr/>
            <p:nvPr/>
          </p:nvSpPr>
          <p:spPr>
            <a:xfrm>
              <a:off x="5656664" y="3305065"/>
              <a:ext cx="878673" cy="878673"/>
            </a:xfrm>
            <a:prstGeom prst="ellipse">
              <a:avLst/>
            </a:prstGeom>
            <a:solidFill>
              <a:srgbClr val="001E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zh-CN" altLang="en-US" sz="1836">
                <a:solidFill>
                  <a:srgbClr val="FFFFFF"/>
                </a:solidFill>
                <a:latin typeface="Segoe UI Semilight"/>
              </a:endParaRPr>
            </a:p>
          </p:txBody>
        </p:sp>
        <p:sp>
          <p:nvSpPr>
            <p:cNvPr id="38" name="arrow_17">
              <a:extLst>
                <a:ext uri="{FF2B5EF4-FFF2-40B4-BE49-F238E27FC236}">
                  <a16:creationId xmlns:a16="http://schemas.microsoft.com/office/drawing/2014/main" id="{0B3CE72C-3A1E-7442-97D5-8105C37A2F78}"/>
                </a:ext>
              </a:extLst>
            </p:cNvPr>
            <p:cNvSpPr>
              <a:spLocks noChangeAspect="1" noEditPoints="1"/>
            </p:cNvSpPr>
            <p:nvPr/>
          </p:nvSpPr>
          <p:spPr bwMode="auto">
            <a:xfrm>
              <a:off x="5896184" y="3501208"/>
              <a:ext cx="420859" cy="522446"/>
            </a:xfrm>
            <a:custGeom>
              <a:avLst/>
              <a:gdLst>
                <a:gd name="T0" fmla="*/ 228 w 280"/>
                <a:gd name="T1" fmla="*/ 98 h 349"/>
                <a:gd name="T2" fmla="*/ 279 w 280"/>
                <a:gd name="T3" fmla="*/ 149 h 349"/>
                <a:gd name="T4" fmla="*/ 228 w 280"/>
                <a:gd name="T5" fmla="*/ 200 h 349"/>
                <a:gd name="T6" fmla="*/ 73 w 280"/>
                <a:gd name="T7" fmla="*/ 0 h 349"/>
                <a:gd name="T8" fmla="*/ 0 w 280"/>
                <a:gd name="T9" fmla="*/ 0 h 349"/>
                <a:gd name="T10" fmla="*/ 0 w 280"/>
                <a:gd name="T11" fmla="*/ 72 h 349"/>
                <a:gd name="T12" fmla="*/ 130 w 280"/>
                <a:gd name="T13" fmla="*/ 349 h 349"/>
                <a:gd name="T14" fmla="*/ 0 w 280"/>
                <a:gd name="T15" fmla="*/ 0 h 349"/>
                <a:gd name="T16" fmla="*/ 280 w 280"/>
                <a:gd name="T17" fmla="*/ 144 h 349"/>
                <a:gd name="T18" fmla="*/ 280 w 280"/>
                <a:gd name="T19" fmla="*/ 144 h 349"/>
                <a:gd name="T20" fmla="*/ 280 w 280"/>
                <a:gd name="T21" fmla="*/ 149 h 349"/>
                <a:gd name="T22" fmla="*/ 131 w 280"/>
                <a:gd name="T23" fmla="*/ 286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0" h="349">
                  <a:moveTo>
                    <a:pt x="228" y="98"/>
                  </a:moveTo>
                  <a:cubicBezTo>
                    <a:pt x="279" y="149"/>
                    <a:pt x="279" y="149"/>
                    <a:pt x="279" y="149"/>
                  </a:cubicBezTo>
                  <a:cubicBezTo>
                    <a:pt x="228" y="200"/>
                    <a:pt x="228" y="200"/>
                    <a:pt x="228" y="200"/>
                  </a:cubicBezTo>
                  <a:moveTo>
                    <a:pt x="73" y="0"/>
                  </a:moveTo>
                  <a:cubicBezTo>
                    <a:pt x="0" y="0"/>
                    <a:pt x="0" y="0"/>
                    <a:pt x="0" y="0"/>
                  </a:cubicBezTo>
                  <a:cubicBezTo>
                    <a:pt x="0" y="72"/>
                    <a:pt x="0" y="72"/>
                    <a:pt x="0" y="72"/>
                  </a:cubicBezTo>
                  <a:moveTo>
                    <a:pt x="130" y="349"/>
                  </a:moveTo>
                  <a:cubicBezTo>
                    <a:pt x="144" y="79"/>
                    <a:pt x="0" y="0"/>
                    <a:pt x="0" y="0"/>
                  </a:cubicBezTo>
                  <a:moveTo>
                    <a:pt x="280" y="144"/>
                  </a:moveTo>
                  <a:cubicBezTo>
                    <a:pt x="280" y="144"/>
                    <a:pt x="280" y="144"/>
                    <a:pt x="280" y="144"/>
                  </a:cubicBezTo>
                  <a:moveTo>
                    <a:pt x="280" y="149"/>
                  </a:moveTo>
                  <a:cubicBezTo>
                    <a:pt x="280" y="149"/>
                    <a:pt x="124" y="129"/>
                    <a:pt x="131" y="286"/>
                  </a:cubicBezTo>
                </a:path>
              </a:pathLst>
            </a:custGeom>
            <a:noFill/>
            <a:ln w="15875" cap="flat">
              <a:solidFill>
                <a:schemeClr val="bg1"/>
              </a:solidFill>
              <a:prstDash val="solid"/>
              <a:miter lim="800000"/>
              <a:headEnd/>
              <a:tailEnd/>
            </a:ln>
          </p:spPr>
          <p:txBody>
            <a:bodyPr vert="horz" wrap="square" lIns="91427" tIns="45713" rIns="91427" bIns="45713" numCol="1" anchor="t" anchorCtr="0" compatLnSpc="1">
              <a:prstTxWarp prst="textNoShape">
                <a:avLst/>
              </a:prstTxWarp>
            </a:bodyPr>
            <a:lstStyle/>
            <a:p>
              <a:pPr defTabSz="932563"/>
              <a:endParaRPr lang="en-US" sz="900">
                <a:gradFill>
                  <a:gsLst>
                    <a:gs pos="0">
                      <a:srgbClr val="505050"/>
                    </a:gs>
                    <a:gs pos="100000">
                      <a:srgbClr val="505050"/>
                    </a:gs>
                  </a:gsLst>
                  <a:lin ang="5400000" scaled="1"/>
                </a:gradFill>
                <a:latin typeface="Segoe UI Semilight"/>
              </a:endParaRPr>
            </a:p>
          </p:txBody>
        </p:sp>
      </p:grpSp>
      <p:grpSp>
        <p:nvGrpSpPr>
          <p:cNvPr id="11" name="Group 10">
            <a:extLst>
              <a:ext uri="{FF2B5EF4-FFF2-40B4-BE49-F238E27FC236}">
                <a16:creationId xmlns:a16="http://schemas.microsoft.com/office/drawing/2014/main" id="{D3765071-8F9C-D041-989B-7BA78532BDAD}"/>
              </a:ext>
            </a:extLst>
          </p:cNvPr>
          <p:cNvGrpSpPr/>
          <p:nvPr/>
        </p:nvGrpSpPr>
        <p:grpSpPr>
          <a:xfrm>
            <a:off x="9139881" y="3045871"/>
            <a:ext cx="1167468" cy="1167468"/>
            <a:chOff x="9191905" y="3305065"/>
            <a:chExt cx="878673" cy="878673"/>
          </a:xfrm>
        </p:grpSpPr>
        <p:sp>
          <p:nvSpPr>
            <p:cNvPr id="34" name="椭圆 33"/>
            <p:cNvSpPr/>
            <p:nvPr/>
          </p:nvSpPr>
          <p:spPr>
            <a:xfrm>
              <a:off x="9191905" y="3305065"/>
              <a:ext cx="878673" cy="878673"/>
            </a:xfrm>
            <a:prstGeom prst="ellipse">
              <a:avLst/>
            </a:prstGeom>
            <a:solidFill>
              <a:srgbClr val="001E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zh-CN" altLang="en-US" sz="1836">
                <a:solidFill>
                  <a:srgbClr val="FFFFFF"/>
                </a:solidFill>
                <a:latin typeface="Segoe UI Semilight"/>
              </a:endParaRPr>
            </a:p>
          </p:txBody>
        </p:sp>
        <p:sp>
          <p:nvSpPr>
            <p:cNvPr id="40" name="Processing_E9F5">
              <a:extLst>
                <a:ext uri="{FF2B5EF4-FFF2-40B4-BE49-F238E27FC236}">
                  <a16:creationId xmlns:a16="http://schemas.microsoft.com/office/drawing/2014/main" id="{9404C61B-461D-074A-A4C7-2666BBEE3CE2}"/>
                </a:ext>
              </a:extLst>
            </p:cNvPr>
            <p:cNvSpPr>
              <a:spLocks noChangeAspect="1" noEditPoints="1"/>
            </p:cNvSpPr>
            <p:nvPr/>
          </p:nvSpPr>
          <p:spPr bwMode="auto">
            <a:xfrm>
              <a:off x="9360599" y="3531811"/>
              <a:ext cx="525527" cy="45770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353535"/>
                </a:solidFill>
                <a:latin typeface="Segoe UI Semilight"/>
              </a:endParaRPr>
            </a:p>
          </p:txBody>
        </p:sp>
      </p:grpSp>
    </p:spTree>
    <p:extLst>
      <p:ext uri="{BB962C8B-B14F-4D97-AF65-F5344CB8AC3E}">
        <p14:creationId xmlns:p14="http://schemas.microsoft.com/office/powerpoint/2010/main" val="42636513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Picture 43">
            <a:extLst>
              <a:ext uri="{FF2B5EF4-FFF2-40B4-BE49-F238E27FC236}">
                <a16:creationId xmlns:a16="http://schemas.microsoft.com/office/drawing/2014/main" id="{BCBC6B7E-2780-8642-8B3B-DE51CC50BCBB}"/>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2064" y="-1"/>
            <a:ext cx="12646855" cy="7097269"/>
          </a:xfrm>
          <a:prstGeom prst="rect">
            <a:avLst/>
          </a:prstGeom>
        </p:spPr>
      </p:pic>
      <p:sp>
        <p:nvSpPr>
          <p:cNvPr id="47" name="Rectangle 46">
            <a:extLst>
              <a:ext uri="{FF2B5EF4-FFF2-40B4-BE49-F238E27FC236}">
                <a16:creationId xmlns:a16="http://schemas.microsoft.com/office/drawing/2014/main" id="{7D2728B9-DC05-5344-AF0F-1385DB781C26}"/>
              </a:ext>
            </a:extLst>
          </p:cNvPr>
          <p:cNvSpPr/>
          <p:nvPr/>
        </p:nvSpPr>
        <p:spPr bwMode="auto">
          <a:xfrm>
            <a:off x="-25615" y="-1"/>
            <a:ext cx="12674533" cy="7207918"/>
          </a:xfrm>
          <a:prstGeom prst="rect">
            <a:avLst/>
          </a:prstGeom>
          <a:gradFill>
            <a:gsLst>
              <a:gs pos="28000">
                <a:schemeClr val="bg1">
                  <a:alpha val="0"/>
                </a:schemeClr>
              </a:gs>
              <a:gs pos="0">
                <a:schemeClr val="bg1">
                  <a:alpha val="87000"/>
                </a:schemeClr>
              </a:gs>
            </a:gsLst>
            <a:lin ang="54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IN"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FB588D9F-28DC-4F19-B321-2970EB26406E}"/>
              </a:ext>
            </a:extLst>
          </p:cNvPr>
          <p:cNvSpPr>
            <a:spLocks noGrp="1"/>
          </p:cNvSpPr>
          <p:nvPr>
            <p:ph type="title"/>
          </p:nvPr>
        </p:nvSpPr>
        <p:spPr/>
        <p:txBody>
          <a:bodyPr/>
          <a:lstStyle/>
          <a:p>
            <a:r>
              <a:rPr lang="en-US" dirty="0">
                <a:solidFill>
                  <a:schemeClr val="tx2">
                    <a:lumMod val="50000"/>
                  </a:schemeClr>
                </a:solidFill>
              </a:rPr>
              <a:t>Azure Capabilities on Azure Stack Hub</a:t>
            </a:r>
          </a:p>
        </p:txBody>
      </p:sp>
      <p:sp>
        <p:nvSpPr>
          <p:cNvPr id="12" name="Rectangle 11">
            <a:extLst>
              <a:ext uri="{FF2B5EF4-FFF2-40B4-BE49-F238E27FC236}">
                <a16:creationId xmlns:a16="http://schemas.microsoft.com/office/drawing/2014/main" id="{DEA11135-E03D-4E31-B250-B53EE22FC9DC}"/>
              </a:ext>
            </a:extLst>
          </p:cNvPr>
          <p:cNvSpPr/>
          <p:nvPr/>
        </p:nvSpPr>
        <p:spPr bwMode="auto">
          <a:xfrm>
            <a:off x="1558001" y="1555049"/>
            <a:ext cx="1427700" cy="4083138"/>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554039"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r>
              <a:rPr lang="en-US" sz="1632">
                <a:gradFill>
                  <a:gsLst>
                    <a:gs pos="2917">
                      <a:srgbClr val="505050"/>
                    </a:gs>
                    <a:gs pos="30000">
                      <a:srgbClr val="505050"/>
                    </a:gs>
                  </a:gsLst>
                  <a:lin ang="5400000" scaled="0"/>
                </a:gradFill>
                <a:latin typeface="Segoe UI"/>
                <a:cs typeface="Segoe UI" pitchFamily="34" charset="0"/>
              </a:rPr>
              <a:t>Containers </a:t>
            </a:r>
          </a:p>
        </p:txBody>
      </p:sp>
      <p:sp>
        <p:nvSpPr>
          <p:cNvPr id="21" name="Rectangle 20">
            <a:extLst>
              <a:ext uri="{FF2B5EF4-FFF2-40B4-BE49-F238E27FC236}">
                <a16:creationId xmlns:a16="http://schemas.microsoft.com/office/drawing/2014/main" id="{A213FF37-7192-4BE3-B1E2-477EF880DEEB}"/>
              </a:ext>
            </a:extLst>
          </p:cNvPr>
          <p:cNvSpPr/>
          <p:nvPr/>
        </p:nvSpPr>
        <p:spPr bwMode="auto">
          <a:xfrm>
            <a:off x="1558001" y="4042588"/>
            <a:ext cx="1427700" cy="1415394"/>
          </a:xfrm>
          <a:prstGeom prst="rect">
            <a:avLst/>
          </a:prstGeom>
          <a:solidFill>
            <a:srgbClr val="02214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r>
              <a:rPr lang="en-US" sz="1632">
                <a:gradFill>
                  <a:gsLst>
                    <a:gs pos="2917">
                      <a:srgbClr val="FFFFFF"/>
                    </a:gs>
                    <a:gs pos="30000">
                      <a:srgbClr val="FFFFFF"/>
                    </a:gs>
                  </a:gsLst>
                  <a:lin ang="5400000" scaled="0"/>
                </a:gradFill>
                <a:latin typeface="Segoe UI"/>
                <a:ea typeface="Segoe UI" pitchFamily="34" charset="0"/>
                <a:cs typeface="Segoe UI" pitchFamily="34" charset="0"/>
              </a:rPr>
              <a:t>Linux and Windows Server containers </a:t>
            </a:r>
          </a:p>
        </p:txBody>
      </p:sp>
      <p:sp>
        <p:nvSpPr>
          <p:cNvPr id="9" name="Rectangle 8">
            <a:extLst>
              <a:ext uri="{FF2B5EF4-FFF2-40B4-BE49-F238E27FC236}">
                <a16:creationId xmlns:a16="http://schemas.microsoft.com/office/drawing/2014/main" id="{2AC6292E-6753-414B-9EBC-B3EDC962981C}"/>
              </a:ext>
            </a:extLst>
          </p:cNvPr>
          <p:cNvSpPr/>
          <p:nvPr/>
        </p:nvSpPr>
        <p:spPr bwMode="auto">
          <a:xfrm>
            <a:off x="881" y="1555050"/>
            <a:ext cx="1427701" cy="4083138"/>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554039"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r>
              <a:rPr lang="en-US" sz="1632">
                <a:gradFill>
                  <a:gsLst>
                    <a:gs pos="2917">
                      <a:srgbClr val="505050"/>
                    </a:gs>
                    <a:gs pos="30000">
                      <a:srgbClr val="505050"/>
                    </a:gs>
                  </a:gsLst>
                  <a:lin ang="5400000" scaled="0"/>
                </a:gradFill>
                <a:latin typeface="Segoe UI"/>
                <a:cs typeface="Segoe UI" pitchFamily="34" charset="0"/>
              </a:rPr>
              <a:t>Virtual </a:t>
            </a:r>
          </a:p>
          <a:p>
            <a:pPr algn="ctr" defTabSz="932114" fontAlgn="base">
              <a:lnSpc>
                <a:spcPct val="90000"/>
              </a:lnSpc>
              <a:spcBef>
                <a:spcPct val="0"/>
              </a:spcBef>
              <a:spcAft>
                <a:spcPct val="0"/>
              </a:spcAft>
              <a:defRPr/>
            </a:pPr>
            <a:r>
              <a:rPr lang="en-US" sz="1632">
                <a:gradFill>
                  <a:gsLst>
                    <a:gs pos="2917">
                      <a:srgbClr val="505050"/>
                    </a:gs>
                    <a:gs pos="30000">
                      <a:srgbClr val="505050"/>
                    </a:gs>
                  </a:gsLst>
                  <a:lin ang="5400000" scaled="0"/>
                </a:gradFill>
                <a:latin typeface="Segoe UI"/>
                <a:cs typeface="Segoe UI" pitchFamily="34" charset="0"/>
              </a:rPr>
              <a:t>machines (VM), </a:t>
            </a:r>
          </a:p>
          <a:p>
            <a:pPr algn="ctr" defTabSz="932114" fontAlgn="base">
              <a:lnSpc>
                <a:spcPct val="90000"/>
              </a:lnSpc>
              <a:spcBef>
                <a:spcPct val="0"/>
              </a:spcBef>
              <a:spcAft>
                <a:spcPct val="0"/>
              </a:spcAft>
              <a:defRPr/>
            </a:pPr>
            <a:r>
              <a:rPr lang="en-US" sz="1632">
                <a:gradFill>
                  <a:gsLst>
                    <a:gs pos="2917">
                      <a:srgbClr val="505050"/>
                    </a:gs>
                    <a:gs pos="30000">
                      <a:srgbClr val="505050"/>
                    </a:gs>
                  </a:gsLst>
                  <a:lin ang="5400000" scaled="0"/>
                </a:gradFill>
                <a:latin typeface="Segoe UI"/>
                <a:cs typeface="Segoe UI" pitchFamily="34" charset="0"/>
              </a:rPr>
              <a:t>VM scale sets</a:t>
            </a:r>
          </a:p>
        </p:txBody>
      </p:sp>
      <p:sp>
        <p:nvSpPr>
          <p:cNvPr id="20" name="Rectangle 19">
            <a:extLst>
              <a:ext uri="{FF2B5EF4-FFF2-40B4-BE49-F238E27FC236}">
                <a16:creationId xmlns:a16="http://schemas.microsoft.com/office/drawing/2014/main" id="{6E542CAB-1E81-4827-BE6F-F4B5D578FA72}"/>
              </a:ext>
            </a:extLst>
          </p:cNvPr>
          <p:cNvSpPr/>
          <p:nvPr/>
        </p:nvSpPr>
        <p:spPr bwMode="auto">
          <a:xfrm>
            <a:off x="881" y="4042589"/>
            <a:ext cx="1427701" cy="1415394"/>
          </a:xfrm>
          <a:prstGeom prst="rect">
            <a:avLst/>
          </a:prstGeom>
          <a:solidFill>
            <a:srgbClr val="02214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r>
              <a:rPr lang="en-US" sz="1632">
                <a:gradFill>
                  <a:gsLst>
                    <a:gs pos="2917">
                      <a:srgbClr val="FFFFFF"/>
                    </a:gs>
                    <a:gs pos="30000">
                      <a:srgbClr val="FFFFFF"/>
                    </a:gs>
                  </a:gsLst>
                  <a:lin ang="5400000" scaled="0"/>
                </a:gradFill>
                <a:latin typeface="Segoe UI"/>
                <a:ea typeface="Segoe UI" pitchFamily="34" charset="0"/>
                <a:cs typeface="Segoe UI" pitchFamily="34" charset="0"/>
              </a:rPr>
              <a:t>Rapid </a:t>
            </a:r>
            <a:r>
              <a:rPr lang="en-US" sz="1530">
                <a:gradFill>
                  <a:gsLst>
                    <a:gs pos="2917">
                      <a:srgbClr val="FFFFFF"/>
                    </a:gs>
                    <a:gs pos="30000">
                      <a:srgbClr val="FFFFFF"/>
                    </a:gs>
                  </a:gsLst>
                  <a:lin ang="5400000" scaled="0"/>
                </a:gradFill>
                <a:latin typeface="Segoe UI"/>
                <a:ea typeface="Segoe UI" pitchFamily="34" charset="0"/>
                <a:cs typeface="Segoe UI" pitchFamily="34" charset="0"/>
              </a:rPr>
              <a:t>deployment</a:t>
            </a:r>
            <a:r>
              <a:rPr lang="en-US" sz="1632">
                <a:gradFill>
                  <a:gsLst>
                    <a:gs pos="2917">
                      <a:srgbClr val="FFFFFF"/>
                    </a:gs>
                    <a:gs pos="30000">
                      <a:srgbClr val="FFFFFF"/>
                    </a:gs>
                  </a:gsLst>
                  <a:lin ang="5400000" scaled="0"/>
                </a:gradFill>
                <a:latin typeface="Segoe UI"/>
                <a:ea typeface="Segoe UI" pitchFamily="34" charset="0"/>
                <a:cs typeface="Segoe UI" pitchFamily="34" charset="0"/>
              </a:rPr>
              <a:t> with scaling on demand</a:t>
            </a:r>
          </a:p>
        </p:txBody>
      </p:sp>
      <p:sp>
        <p:nvSpPr>
          <p:cNvPr id="15" name="Rectangle 14">
            <a:extLst>
              <a:ext uri="{FF2B5EF4-FFF2-40B4-BE49-F238E27FC236}">
                <a16:creationId xmlns:a16="http://schemas.microsoft.com/office/drawing/2014/main" id="{28B1E5CB-9A98-415A-846F-3A94F4994C92}"/>
              </a:ext>
            </a:extLst>
          </p:cNvPr>
          <p:cNvSpPr/>
          <p:nvPr/>
        </p:nvSpPr>
        <p:spPr bwMode="auto">
          <a:xfrm>
            <a:off x="3115119" y="1555049"/>
            <a:ext cx="1519504" cy="4083139"/>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554039"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r>
              <a:rPr lang="en-US" sz="1632">
                <a:gradFill>
                  <a:gsLst>
                    <a:gs pos="2917">
                      <a:srgbClr val="505050"/>
                    </a:gs>
                    <a:gs pos="30000">
                      <a:srgbClr val="505050"/>
                    </a:gs>
                  </a:gsLst>
                  <a:lin ang="5400000" scaled="0"/>
                </a:gradFill>
                <a:latin typeface="Segoe UI"/>
                <a:cs typeface="Segoe UI" pitchFamily="34" charset="0"/>
              </a:rPr>
              <a:t>Networking</a:t>
            </a:r>
          </a:p>
        </p:txBody>
      </p:sp>
      <p:sp>
        <p:nvSpPr>
          <p:cNvPr id="22" name="Rectangle 21">
            <a:extLst>
              <a:ext uri="{FF2B5EF4-FFF2-40B4-BE49-F238E27FC236}">
                <a16:creationId xmlns:a16="http://schemas.microsoft.com/office/drawing/2014/main" id="{173F3595-4150-44E1-81D8-42369A3B1E53}"/>
              </a:ext>
            </a:extLst>
          </p:cNvPr>
          <p:cNvSpPr/>
          <p:nvPr/>
        </p:nvSpPr>
        <p:spPr bwMode="auto">
          <a:xfrm>
            <a:off x="3115119" y="4042587"/>
            <a:ext cx="1519502" cy="1415394"/>
          </a:xfrm>
          <a:prstGeom prst="rect">
            <a:avLst/>
          </a:prstGeom>
          <a:solidFill>
            <a:srgbClr val="02214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r>
              <a:rPr lang="en-US" sz="1632">
                <a:gradFill>
                  <a:gsLst>
                    <a:gs pos="2917">
                      <a:srgbClr val="FFFFFF"/>
                    </a:gs>
                    <a:gs pos="30000">
                      <a:srgbClr val="FFFFFF"/>
                    </a:gs>
                  </a:gsLst>
                  <a:lin ang="5400000" scaled="0"/>
                </a:gradFill>
                <a:latin typeface="Segoe UI"/>
                <a:ea typeface="Segoe UI" pitchFamily="34" charset="0"/>
                <a:cs typeface="Segoe UI" pitchFamily="34" charset="0"/>
              </a:rPr>
              <a:t>Virtual network, load </a:t>
            </a:r>
            <a:r>
              <a:rPr lang="en-US" sz="1632" err="1">
                <a:gradFill>
                  <a:gsLst>
                    <a:gs pos="2917">
                      <a:srgbClr val="FFFFFF"/>
                    </a:gs>
                    <a:gs pos="30000">
                      <a:srgbClr val="FFFFFF"/>
                    </a:gs>
                  </a:gsLst>
                  <a:lin ang="5400000" scaled="0"/>
                </a:gradFill>
                <a:latin typeface="Segoe UI"/>
                <a:ea typeface="Segoe UI" pitchFamily="34" charset="0"/>
                <a:cs typeface="Segoe UI" pitchFamily="34" charset="0"/>
              </a:rPr>
              <a:t>balancer,VPN</a:t>
            </a:r>
            <a:r>
              <a:rPr lang="en-US" sz="1632">
                <a:gradFill>
                  <a:gsLst>
                    <a:gs pos="2917">
                      <a:srgbClr val="FFFFFF"/>
                    </a:gs>
                    <a:gs pos="30000">
                      <a:srgbClr val="FFFFFF"/>
                    </a:gs>
                  </a:gsLst>
                  <a:lin ang="5400000" scaled="0"/>
                </a:gradFill>
                <a:latin typeface="Segoe UI"/>
                <a:ea typeface="Segoe UI" pitchFamily="34" charset="0"/>
                <a:cs typeface="Segoe UI" pitchFamily="34" charset="0"/>
              </a:rPr>
              <a:t> gateway</a:t>
            </a:r>
          </a:p>
        </p:txBody>
      </p:sp>
      <p:sp>
        <p:nvSpPr>
          <p:cNvPr id="18" name="Rectangle 17">
            <a:extLst>
              <a:ext uri="{FF2B5EF4-FFF2-40B4-BE49-F238E27FC236}">
                <a16:creationId xmlns:a16="http://schemas.microsoft.com/office/drawing/2014/main" id="{A448E16D-FED5-439E-86EC-95EBE2323209}"/>
              </a:ext>
            </a:extLst>
          </p:cNvPr>
          <p:cNvSpPr/>
          <p:nvPr/>
        </p:nvSpPr>
        <p:spPr bwMode="auto">
          <a:xfrm>
            <a:off x="4764041" y="1555048"/>
            <a:ext cx="1427700" cy="4083138"/>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554039"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r>
              <a:rPr lang="en-US" sz="1632">
                <a:gradFill>
                  <a:gsLst>
                    <a:gs pos="2917">
                      <a:srgbClr val="505050"/>
                    </a:gs>
                    <a:gs pos="30000">
                      <a:srgbClr val="505050"/>
                    </a:gs>
                  </a:gsLst>
                  <a:lin ang="5400000" scaled="0"/>
                </a:gradFill>
                <a:latin typeface="Segoe UI"/>
                <a:cs typeface="Segoe UI" pitchFamily="34" charset="0"/>
              </a:rPr>
              <a:t>Storage</a:t>
            </a:r>
          </a:p>
        </p:txBody>
      </p:sp>
      <p:sp>
        <p:nvSpPr>
          <p:cNvPr id="23" name="Rectangle 22">
            <a:extLst>
              <a:ext uri="{FF2B5EF4-FFF2-40B4-BE49-F238E27FC236}">
                <a16:creationId xmlns:a16="http://schemas.microsoft.com/office/drawing/2014/main" id="{AA81E3FF-57B6-475E-B4EB-FD813E806E68}"/>
              </a:ext>
            </a:extLst>
          </p:cNvPr>
          <p:cNvSpPr/>
          <p:nvPr/>
        </p:nvSpPr>
        <p:spPr bwMode="auto">
          <a:xfrm>
            <a:off x="4764041" y="4042587"/>
            <a:ext cx="1427700" cy="1415394"/>
          </a:xfrm>
          <a:prstGeom prst="rect">
            <a:avLst/>
          </a:prstGeom>
          <a:solidFill>
            <a:srgbClr val="02214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r>
              <a:rPr lang="en-US" sz="1632">
                <a:gradFill>
                  <a:gsLst>
                    <a:gs pos="2917">
                      <a:srgbClr val="FFFFFF"/>
                    </a:gs>
                    <a:gs pos="30000">
                      <a:srgbClr val="FFFFFF"/>
                    </a:gs>
                  </a:gsLst>
                  <a:lin ang="5400000" scaled="0"/>
                </a:gradFill>
                <a:latin typeface="Segoe UI"/>
                <a:ea typeface="Segoe UI" pitchFamily="34" charset="0"/>
                <a:cs typeface="Segoe UI" pitchFamily="34" charset="0"/>
              </a:rPr>
              <a:t>Blobs, tables, queues</a:t>
            </a:r>
          </a:p>
        </p:txBody>
      </p:sp>
      <p:sp>
        <p:nvSpPr>
          <p:cNvPr id="4" name="Rectangle 3">
            <a:extLst>
              <a:ext uri="{FF2B5EF4-FFF2-40B4-BE49-F238E27FC236}">
                <a16:creationId xmlns:a16="http://schemas.microsoft.com/office/drawing/2014/main" id="{C86AE3F2-B024-4C72-9A9F-9524072EF6A5}"/>
              </a:ext>
            </a:extLst>
          </p:cNvPr>
          <p:cNvSpPr/>
          <p:nvPr/>
        </p:nvSpPr>
        <p:spPr bwMode="auto">
          <a:xfrm>
            <a:off x="6321161" y="1555049"/>
            <a:ext cx="1427700" cy="408313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554039"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r>
              <a:rPr lang="en-US" sz="1632">
                <a:gradFill>
                  <a:gsLst>
                    <a:gs pos="2917">
                      <a:srgbClr val="505050"/>
                    </a:gs>
                    <a:gs pos="30000">
                      <a:srgbClr val="505050"/>
                    </a:gs>
                  </a:gsLst>
                  <a:lin ang="5400000" scaled="0"/>
                </a:gradFill>
                <a:latin typeface="Segoe UI"/>
                <a:cs typeface="Segoe UI" pitchFamily="34" charset="0"/>
              </a:rPr>
              <a:t>Key Vault</a:t>
            </a:r>
          </a:p>
        </p:txBody>
      </p:sp>
      <p:sp>
        <p:nvSpPr>
          <p:cNvPr id="24" name="Rectangle 23">
            <a:extLst>
              <a:ext uri="{FF2B5EF4-FFF2-40B4-BE49-F238E27FC236}">
                <a16:creationId xmlns:a16="http://schemas.microsoft.com/office/drawing/2014/main" id="{811B4E0E-5B81-4BE4-B6CA-EC72C1BF16DF}"/>
              </a:ext>
            </a:extLst>
          </p:cNvPr>
          <p:cNvSpPr/>
          <p:nvPr/>
        </p:nvSpPr>
        <p:spPr bwMode="auto">
          <a:xfrm>
            <a:off x="6321159" y="4042587"/>
            <a:ext cx="1427700" cy="1415394"/>
          </a:xfrm>
          <a:prstGeom prst="rect">
            <a:avLst/>
          </a:prstGeom>
          <a:solidFill>
            <a:srgbClr val="02214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r>
              <a:rPr lang="en-US" sz="1632">
                <a:gradFill>
                  <a:gsLst>
                    <a:gs pos="2917">
                      <a:srgbClr val="FFFFFF"/>
                    </a:gs>
                    <a:gs pos="30000">
                      <a:srgbClr val="FFFFFF"/>
                    </a:gs>
                  </a:gsLst>
                  <a:lin ang="5400000" scaled="0"/>
                </a:gradFill>
                <a:latin typeface="Segoe UI"/>
                <a:ea typeface="Segoe UI" pitchFamily="34" charset="0"/>
                <a:cs typeface="Segoe UI" pitchFamily="34" charset="0"/>
              </a:rPr>
              <a:t>Securely protect application keys and secrets</a:t>
            </a:r>
          </a:p>
        </p:txBody>
      </p:sp>
      <p:sp>
        <p:nvSpPr>
          <p:cNvPr id="29" name="Rectangle 28">
            <a:extLst>
              <a:ext uri="{FF2B5EF4-FFF2-40B4-BE49-F238E27FC236}">
                <a16:creationId xmlns:a16="http://schemas.microsoft.com/office/drawing/2014/main" id="{57C0312F-C418-4829-B8CB-6D44FC34E68B}"/>
              </a:ext>
            </a:extLst>
          </p:cNvPr>
          <p:cNvSpPr/>
          <p:nvPr/>
        </p:nvSpPr>
        <p:spPr bwMode="auto">
          <a:xfrm>
            <a:off x="7878279" y="1555050"/>
            <a:ext cx="1351661" cy="408313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554039"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r>
              <a:rPr lang="en-US" sz="1632">
                <a:gradFill>
                  <a:gsLst>
                    <a:gs pos="2917">
                      <a:srgbClr val="505050"/>
                    </a:gs>
                    <a:gs pos="30000">
                      <a:srgbClr val="505050"/>
                    </a:gs>
                  </a:gsLst>
                  <a:lin ang="5400000" scaled="0"/>
                </a:gradFill>
                <a:latin typeface="Segoe UI"/>
                <a:ea typeface="Segoe UI" pitchFamily="34" charset="0"/>
                <a:cs typeface="Segoe UI" pitchFamily="34" charset="0"/>
              </a:rPr>
              <a:t>Azure App Service</a:t>
            </a:r>
          </a:p>
        </p:txBody>
      </p:sp>
      <p:sp>
        <p:nvSpPr>
          <p:cNvPr id="31" name="Rectangle 30">
            <a:extLst>
              <a:ext uri="{FF2B5EF4-FFF2-40B4-BE49-F238E27FC236}">
                <a16:creationId xmlns:a16="http://schemas.microsoft.com/office/drawing/2014/main" id="{D298311B-8DC1-4E4E-BEBE-722146A20A39}"/>
              </a:ext>
            </a:extLst>
          </p:cNvPr>
          <p:cNvSpPr/>
          <p:nvPr/>
        </p:nvSpPr>
        <p:spPr bwMode="auto">
          <a:xfrm>
            <a:off x="7878279" y="4042586"/>
            <a:ext cx="1351661" cy="1430636"/>
          </a:xfrm>
          <a:prstGeom prst="rect">
            <a:avLst/>
          </a:prstGeom>
          <a:solidFill>
            <a:srgbClr val="02214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r>
              <a:rPr lang="en-US" sz="1632">
                <a:gradFill>
                  <a:gsLst>
                    <a:gs pos="0">
                      <a:srgbClr val="FFFFFF"/>
                    </a:gs>
                    <a:gs pos="100000">
                      <a:srgbClr val="FFFFFF"/>
                    </a:gs>
                  </a:gsLst>
                  <a:lin ang="5400000" scaled="0"/>
                </a:gradFill>
                <a:latin typeface="Segoe UI"/>
                <a:ea typeface="Segoe UI" pitchFamily="34" charset="0"/>
                <a:cs typeface="Segoe UI" pitchFamily="34" charset="0"/>
              </a:rPr>
              <a:t>Web and API apps</a:t>
            </a:r>
          </a:p>
        </p:txBody>
      </p:sp>
      <p:sp>
        <p:nvSpPr>
          <p:cNvPr id="26" name="Rectangle 25">
            <a:extLst>
              <a:ext uri="{FF2B5EF4-FFF2-40B4-BE49-F238E27FC236}">
                <a16:creationId xmlns:a16="http://schemas.microsoft.com/office/drawing/2014/main" id="{CB12844A-BCBC-461E-B1C9-80C96D579DE2}"/>
              </a:ext>
            </a:extLst>
          </p:cNvPr>
          <p:cNvSpPr/>
          <p:nvPr/>
        </p:nvSpPr>
        <p:spPr bwMode="auto">
          <a:xfrm>
            <a:off x="9359359" y="1555048"/>
            <a:ext cx="1427700" cy="408313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554039"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r>
              <a:rPr lang="en-US" sz="1632">
                <a:gradFill>
                  <a:gsLst>
                    <a:gs pos="2917">
                      <a:srgbClr val="505050"/>
                    </a:gs>
                    <a:gs pos="30000">
                      <a:srgbClr val="505050"/>
                    </a:gs>
                  </a:gsLst>
                  <a:lin ang="5400000" scaled="0"/>
                </a:gradFill>
                <a:latin typeface="Segoe UI"/>
                <a:ea typeface="Segoe UI" pitchFamily="34" charset="0"/>
                <a:cs typeface="Segoe UI" pitchFamily="34" charset="0"/>
              </a:rPr>
              <a:t>Azure Functions</a:t>
            </a:r>
          </a:p>
        </p:txBody>
      </p:sp>
      <p:sp>
        <p:nvSpPr>
          <p:cNvPr id="32" name="Rectangle 31">
            <a:extLst>
              <a:ext uri="{FF2B5EF4-FFF2-40B4-BE49-F238E27FC236}">
                <a16:creationId xmlns:a16="http://schemas.microsoft.com/office/drawing/2014/main" id="{ECD09256-E279-46F5-AB20-6FD71C5B1D82}"/>
              </a:ext>
            </a:extLst>
          </p:cNvPr>
          <p:cNvSpPr/>
          <p:nvPr/>
        </p:nvSpPr>
        <p:spPr bwMode="auto">
          <a:xfrm>
            <a:off x="9359359" y="4042585"/>
            <a:ext cx="1427700" cy="1430636"/>
          </a:xfrm>
          <a:prstGeom prst="rect">
            <a:avLst/>
          </a:prstGeom>
          <a:solidFill>
            <a:srgbClr val="02214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r>
              <a:rPr lang="en-US" sz="1632" err="1">
                <a:gradFill>
                  <a:gsLst>
                    <a:gs pos="0">
                      <a:srgbClr val="FFFFFF"/>
                    </a:gs>
                    <a:gs pos="100000">
                      <a:srgbClr val="FFFFFF"/>
                    </a:gs>
                  </a:gsLst>
                  <a:lin ang="5400000" scaled="0"/>
                </a:gradFill>
                <a:latin typeface="Segoe UI"/>
                <a:ea typeface="Segoe UI" pitchFamily="34" charset="0"/>
                <a:cs typeface="Segoe UI" pitchFamily="34" charset="0"/>
              </a:rPr>
              <a:t>Serverless</a:t>
            </a:r>
            <a:r>
              <a:rPr lang="en-US" sz="1632">
                <a:gradFill>
                  <a:gsLst>
                    <a:gs pos="0">
                      <a:srgbClr val="FFFFFF"/>
                    </a:gs>
                    <a:gs pos="100000">
                      <a:srgbClr val="FFFFFF"/>
                    </a:gs>
                  </a:gsLst>
                  <a:lin ang="5400000" scaled="0"/>
                </a:gradFill>
                <a:latin typeface="Segoe UI"/>
                <a:ea typeface="Segoe UI" pitchFamily="34" charset="0"/>
                <a:cs typeface="Segoe UI" pitchFamily="34" charset="0"/>
              </a:rPr>
              <a:t> Computing</a:t>
            </a:r>
          </a:p>
        </p:txBody>
      </p:sp>
      <p:sp>
        <p:nvSpPr>
          <p:cNvPr id="41" name="Rectangle 40">
            <a:extLst>
              <a:ext uri="{FF2B5EF4-FFF2-40B4-BE49-F238E27FC236}">
                <a16:creationId xmlns:a16="http://schemas.microsoft.com/office/drawing/2014/main" id="{83DC4F3E-591A-48B5-8571-E87DB83FDC8D}"/>
              </a:ext>
            </a:extLst>
          </p:cNvPr>
          <p:cNvSpPr/>
          <p:nvPr/>
        </p:nvSpPr>
        <p:spPr bwMode="auto">
          <a:xfrm>
            <a:off x="10916474" y="1555048"/>
            <a:ext cx="1519119" cy="408313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554039"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r>
              <a:rPr lang="en-US" sz="1632">
                <a:gradFill>
                  <a:gsLst>
                    <a:gs pos="2917">
                      <a:srgbClr val="505050"/>
                    </a:gs>
                    <a:gs pos="30000">
                      <a:srgbClr val="505050"/>
                    </a:gs>
                  </a:gsLst>
                  <a:lin ang="5400000" scaled="0"/>
                </a:gradFill>
                <a:latin typeface="Segoe UI"/>
                <a:ea typeface="Segoe UI" pitchFamily="34" charset="0"/>
                <a:cs typeface="Segoe UI" pitchFamily="34" charset="0"/>
              </a:rPr>
              <a:t>Azure Marketplace</a:t>
            </a:r>
          </a:p>
        </p:txBody>
      </p:sp>
      <p:sp>
        <p:nvSpPr>
          <p:cNvPr id="43" name="Rectangle 42">
            <a:extLst>
              <a:ext uri="{FF2B5EF4-FFF2-40B4-BE49-F238E27FC236}">
                <a16:creationId xmlns:a16="http://schemas.microsoft.com/office/drawing/2014/main" id="{190EEB16-F1A4-4189-8FE8-ABC6E7C6C337}"/>
              </a:ext>
            </a:extLst>
          </p:cNvPr>
          <p:cNvSpPr/>
          <p:nvPr/>
        </p:nvSpPr>
        <p:spPr bwMode="auto">
          <a:xfrm>
            <a:off x="10916474" y="4042585"/>
            <a:ext cx="1519119" cy="1430636"/>
          </a:xfrm>
          <a:prstGeom prst="rect">
            <a:avLst/>
          </a:prstGeom>
          <a:solidFill>
            <a:srgbClr val="02214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defRPr/>
            </a:pPr>
            <a:r>
              <a:rPr lang="en-US" sz="1632">
                <a:gradFill>
                  <a:gsLst>
                    <a:gs pos="0">
                      <a:srgbClr val="FFFFFF"/>
                    </a:gs>
                    <a:gs pos="100000">
                      <a:srgbClr val="FFFFFF"/>
                    </a:gs>
                  </a:gsLst>
                  <a:lin ang="5400000" scaled="0"/>
                </a:gradFill>
                <a:latin typeface="Segoe UI"/>
                <a:ea typeface="Segoe UI" pitchFamily="34" charset="0"/>
                <a:cs typeface="Segoe UI" pitchFamily="34" charset="0"/>
              </a:rPr>
              <a:t>Ready to go Apps from the Azure Marketplace</a:t>
            </a:r>
          </a:p>
        </p:txBody>
      </p:sp>
      <p:sp>
        <p:nvSpPr>
          <p:cNvPr id="33" name="Freeform 5">
            <a:extLst>
              <a:ext uri="{FF2B5EF4-FFF2-40B4-BE49-F238E27FC236}">
                <a16:creationId xmlns:a16="http://schemas.microsoft.com/office/drawing/2014/main" id="{ADC44EFC-27B6-0548-BEAD-792CD226F726}"/>
              </a:ext>
            </a:extLst>
          </p:cNvPr>
          <p:cNvSpPr>
            <a:spLocks noEditPoints="1"/>
          </p:cNvSpPr>
          <p:nvPr/>
        </p:nvSpPr>
        <p:spPr bwMode="auto">
          <a:xfrm>
            <a:off x="3529946" y="1980557"/>
            <a:ext cx="598043" cy="848836"/>
          </a:xfrm>
          <a:custGeom>
            <a:avLst/>
            <a:gdLst>
              <a:gd name="T0" fmla="*/ 64 w 88"/>
              <a:gd name="T1" fmla="*/ 30 h 126"/>
              <a:gd name="T2" fmla="*/ 64 w 88"/>
              <a:gd name="T3" fmla="*/ 11 h 126"/>
              <a:gd name="T4" fmla="*/ 64 w 88"/>
              <a:gd name="T5" fmla="*/ 50 h 126"/>
              <a:gd name="T6" fmla="*/ 69 w 88"/>
              <a:gd name="T7" fmla="*/ 56 h 126"/>
              <a:gd name="T8" fmla="*/ 88 w 88"/>
              <a:gd name="T9" fmla="*/ 30 h 126"/>
              <a:gd name="T10" fmla="*/ 69 w 88"/>
              <a:gd name="T11" fmla="*/ 5 h 126"/>
              <a:gd name="T12" fmla="*/ 69 w 88"/>
              <a:gd name="T13" fmla="*/ 56 h 126"/>
              <a:gd name="T14" fmla="*/ 30 w 88"/>
              <a:gd name="T15" fmla="*/ 44 h 126"/>
              <a:gd name="T16" fmla="*/ 30 w 88"/>
              <a:gd name="T17" fmla="*/ 17 h 126"/>
              <a:gd name="T18" fmla="*/ 16 w 88"/>
              <a:gd name="T19" fmla="*/ 30 h 126"/>
              <a:gd name="T20" fmla="*/ 19 w 88"/>
              <a:gd name="T21" fmla="*/ 56 h 126"/>
              <a:gd name="T22" fmla="*/ 19 w 88"/>
              <a:gd name="T23" fmla="*/ 5 h 126"/>
              <a:gd name="T24" fmla="*/ 0 w 88"/>
              <a:gd name="T25" fmla="*/ 30 h 126"/>
              <a:gd name="T26" fmla="*/ 19 w 88"/>
              <a:gd name="T27" fmla="*/ 56 h 126"/>
              <a:gd name="T28" fmla="*/ 32 w 88"/>
              <a:gd name="T29" fmla="*/ 30 h 126"/>
              <a:gd name="T30" fmla="*/ 56 w 88"/>
              <a:gd name="T31" fmla="*/ 30 h 126"/>
              <a:gd name="T32" fmla="*/ 84 w 88"/>
              <a:gd name="T33" fmla="*/ 113 h 126"/>
              <a:gd name="T34" fmla="*/ 69 w 88"/>
              <a:gd name="T35" fmla="*/ 98 h 126"/>
              <a:gd name="T36" fmla="*/ 48 w 88"/>
              <a:gd name="T37" fmla="*/ 126 h 126"/>
              <a:gd name="T38" fmla="*/ 40 w 88"/>
              <a:gd name="T39" fmla="*/ 109 h 126"/>
              <a:gd name="T40" fmla="*/ 12 w 88"/>
              <a:gd name="T41" fmla="*/ 120 h 126"/>
              <a:gd name="T42" fmla="*/ 36 w 88"/>
              <a:gd name="T43" fmla="*/ 39 h 126"/>
              <a:gd name="T44" fmla="*/ 56 w 88"/>
              <a:gd name="T45" fmla="*/ 68 h 126"/>
              <a:gd name="T46" fmla="*/ 48 w 88"/>
              <a:gd name="T47" fmla="*/ 72 h 126"/>
              <a:gd name="T48" fmla="*/ 32 w 88"/>
              <a:gd name="T49" fmla="*/ 68 h 126"/>
              <a:gd name="T50" fmla="*/ 40 w 88"/>
              <a:gd name="T51" fmla="*/ 49 h 126"/>
              <a:gd name="T52" fmla="*/ 40 w 88"/>
              <a:gd name="T53" fmla="*/ 81 h 126"/>
              <a:gd name="T54" fmla="*/ 23 w 88"/>
              <a:gd name="T55" fmla="*/ 92 h 126"/>
              <a:gd name="T56" fmla="*/ 66 w 88"/>
              <a:gd name="T57" fmla="*/ 91 h 126"/>
              <a:gd name="T58" fmla="*/ 48 w 88"/>
              <a:gd name="T59" fmla="*/ 81 h 126"/>
              <a:gd name="T60" fmla="*/ 66 w 88"/>
              <a:gd name="T61" fmla="*/ 91 h 126"/>
              <a:gd name="T62" fmla="*/ 44 w 88"/>
              <a:gd name="T63" fmla="*/ 34 h 126"/>
              <a:gd name="T64" fmla="*/ 44 w 88"/>
              <a:gd name="T65" fmla="*/ 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8" h="126">
                <a:moveTo>
                  <a:pt x="58" y="44"/>
                </a:moveTo>
                <a:cubicBezTo>
                  <a:pt x="62" y="40"/>
                  <a:pt x="64" y="36"/>
                  <a:pt x="64" y="30"/>
                </a:cubicBezTo>
                <a:cubicBezTo>
                  <a:pt x="64" y="25"/>
                  <a:pt x="62" y="20"/>
                  <a:pt x="58" y="17"/>
                </a:cubicBezTo>
                <a:cubicBezTo>
                  <a:pt x="64" y="11"/>
                  <a:pt x="64" y="11"/>
                  <a:pt x="64" y="11"/>
                </a:cubicBezTo>
                <a:cubicBezTo>
                  <a:pt x="69" y="16"/>
                  <a:pt x="72" y="23"/>
                  <a:pt x="72" y="30"/>
                </a:cubicBezTo>
                <a:cubicBezTo>
                  <a:pt x="72" y="38"/>
                  <a:pt x="69" y="45"/>
                  <a:pt x="64" y="50"/>
                </a:cubicBezTo>
                <a:lnTo>
                  <a:pt x="58" y="44"/>
                </a:lnTo>
                <a:close/>
                <a:moveTo>
                  <a:pt x="69" y="56"/>
                </a:moveTo>
                <a:cubicBezTo>
                  <a:pt x="75" y="61"/>
                  <a:pt x="75" y="61"/>
                  <a:pt x="75" y="61"/>
                </a:cubicBezTo>
                <a:cubicBezTo>
                  <a:pt x="83" y="53"/>
                  <a:pt x="88" y="42"/>
                  <a:pt x="88" y="30"/>
                </a:cubicBezTo>
                <a:cubicBezTo>
                  <a:pt x="88" y="19"/>
                  <a:pt x="83" y="8"/>
                  <a:pt x="75" y="0"/>
                </a:cubicBezTo>
                <a:cubicBezTo>
                  <a:pt x="69" y="5"/>
                  <a:pt x="69" y="5"/>
                  <a:pt x="69" y="5"/>
                </a:cubicBezTo>
                <a:cubicBezTo>
                  <a:pt x="76" y="12"/>
                  <a:pt x="80" y="21"/>
                  <a:pt x="80" y="30"/>
                </a:cubicBezTo>
                <a:cubicBezTo>
                  <a:pt x="80" y="40"/>
                  <a:pt x="76" y="49"/>
                  <a:pt x="69" y="56"/>
                </a:cubicBezTo>
                <a:close/>
                <a:moveTo>
                  <a:pt x="24" y="50"/>
                </a:moveTo>
                <a:cubicBezTo>
                  <a:pt x="30" y="44"/>
                  <a:pt x="30" y="44"/>
                  <a:pt x="30" y="44"/>
                </a:cubicBezTo>
                <a:cubicBezTo>
                  <a:pt x="26" y="40"/>
                  <a:pt x="24" y="36"/>
                  <a:pt x="24" y="30"/>
                </a:cubicBezTo>
                <a:cubicBezTo>
                  <a:pt x="24" y="25"/>
                  <a:pt x="26" y="20"/>
                  <a:pt x="30" y="17"/>
                </a:cubicBezTo>
                <a:cubicBezTo>
                  <a:pt x="24" y="11"/>
                  <a:pt x="24" y="11"/>
                  <a:pt x="24" y="11"/>
                </a:cubicBezTo>
                <a:cubicBezTo>
                  <a:pt x="19" y="16"/>
                  <a:pt x="16" y="23"/>
                  <a:pt x="16" y="30"/>
                </a:cubicBezTo>
                <a:cubicBezTo>
                  <a:pt x="16" y="38"/>
                  <a:pt x="19" y="45"/>
                  <a:pt x="24" y="50"/>
                </a:cubicBezTo>
                <a:close/>
                <a:moveTo>
                  <a:pt x="19" y="56"/>
                </a:moveTo>
                <a:cubicBezTo>
                  <a:pt x="12" y="49"/>
                  <a:pt x="8" y="40"/>
                  <a:pt x="8" y="30"/>
                </a:cubicBezTo>
                <a:cubicBezTo>
                  <a:pt x="8" y="21"/>
                  <a:pt x="12" y="12"/>
                  <a:pt x="19" y="5"/>
                </a:cubicBezTo>
                <a:cubicBezTo>
                  <a:pt x="13" y="0"/>
                  <a:pt x="13" y="0"/>
                  <a:pt x="13" y="0"/>
                </a:cubicBezTo>
                <a:cubicBezTo>
                  <a:pt x="5" y="8"/>
                  <a:pt x="0" y="19"/>
                  <a:pt x="0" y="30"/>
                </a:cubicBezTo>
                <a:cubicBezTo>
                  <a:pt x="0" y="42"/>
                  <a:pt x="5" y="53"/>
                  <a:pt x="13" y="61"/>
                </a:cubicBezTo>
                <a:lnTo>
                  <a:pt x="19" y="56"/>
                </a:lnTo>
                <a:close/>
                <a:moveTo>
                  <a:pt x="36" y="39"/>
                </a:moveTo>
                <a:cubicBezTo>
                  <a:pt x="33" y="37"/>
                  <a:pt x="32" y="34"/>
                  <a:pt x="32" y="30"/>
                </a:cubicBezTo>
                <a:cubicBezTo>
                  <a:pt x="32" y="24"/>
                  <a:pt x="37" y="18"/>
                  <a:pt x="44" y="18"/>
                </a:cubicBezTo>
                <a:cubicBezTo>
                  <a:pt x="51" y="18"/>
                  <a:pt x="56" y="24"/>
                  <a:pt x="56" y="30"/>
                </a:cubicBezTo>
                <a:cubicBezTo>
                  <a:pt x="56" y="34"/>
                  <a:pt x="55" y="37"/>
                  <a:pt x="53" y="39"/>
                </a:cubicBezTo>
                <a:cubicBezTo>
                  <a:pt x="84" y="113"/>
                  <a:pt x="84" y="113"/>
                  <a:pt x="84" y="113"/>
                </a:cubicBezTo>
                <a:cubicBezTo>
                  <a:pt x="76" y="116"/>
                  <a:pt x="76" y="116"/>
                  <a:pt x="76" y="116"/>
                </a:cubicBezTo>
                <a:cubicBezTo>
                  <a:pt x="69" y="98"/>
                  <a:pt x="69" y="98"/>
                  <a:pt x="69" y="98"/>
                </a:cubicBezTo>
                <a:cubicBezTo>
                  <a:pt x="48" y="109"/>
                  <a:pt x="48" y="109"/>
                  <a:pt x="48" y="109"/>
                </a:cubicBezTo>
                <a:cubicBezTo>
                  <a:pt x="48" y="126"/>
                  <a:pt x="48" y="126"/>
                  <a:pt x="48" y="126"/>
                </a:cubicBezTo>
                <a:cubicBezTo>
                  <a:pt x="40" y="126"/>
                  <a:pt x="40" y="126"/>
                  <a:pt x="40" y="126"/>
                </a:cubicBezTo>
                <a:cubicBezTo>
                  <a:pt x="40" y="109"/>
                  <a:pt x="40" y="109"/>
                  <a:pt x="40" y="109"/>
                </a:cubicBezTo>
                <a:cubicBezTo>
                  <a:pt x="20" y="99"/>
                  <a:pt x="20" y="99"/>
                  <a:pt x="20" y="99"/>
                </a:cubicBezTo>
                <a:cubicBezTo>
                  <a:pt x="12" y="120"/>
                  <a:pt x="12" y="120"/>
                  <a:pt x="12" y="120"/>
                </a:cubicBezTo>
                <a:cubicBezTo>
                  <a:pt x="4" y="117"/>
                  <a:pt x="4" y="117"/>
                  <a:pt x="4" y="117"/>
                </a:cubicBezTo>
                <a:lnTo>
                  <a:pt x="36" y="39"/>
                </a:lnTo>
                <a:close/>
                <a:moveTo>
                  <a:pt x="48" y="72"/>
                </a:moveTo>
                <a:cubicBezTo>
                  <a:pt x="56" y="68"/>
                  <a:pt x="56" y="68"/>
                  <a:pt x="56" y="68"/>
                </a:cubicBezTo>
                <a:cubicBezTo>
                  <a:pt x="48" y="49"/>
                  <a:pt x="48" y="49"/>
                  <a:pt x="48" y="49"/>
                </a:cubicBezTo>
                <a:lnTo>
                  <a:pt x="48" y="72"/>
                </a:lnTo>
                <a:close/>
                <a:moveTo>
                  <a:pt x="40" y="49"/>
                </a:moveTo>
                <a:cubicBezTo>
                  <a:pt x="32" y="68"/>
                  <a:pt x="32" y="68"/>
                  <a:pt x="32" y="68"/>
                </a:cubicBezTo>
                <a:cubicBezTo>
                  <a:pt x="40" y="72"/>
                  <a:pt x="40" y="72"/>
                  <a:pt x="40" y="72"/>
                </a:cubicBezTo>
                <a:lnTo>
                  <a:pt x="40" y="49"/>
                </a:lnTo>
                <a:close/>
                <a:moveTo>
                  <a:pt x="40" y="100"/>
                </a:moveTo>
                <a:cubicBezTo>
                  <a:pt x="40" y="81"/>
                  <a:pt x="40" y="81"/>
                  <a:pt x="40" y="81"/>
                </a:cubicBezTo>
                <a:cubicBezTo>
                  <a:pt x="29" y="76"/>
                  <a:pt x="29" y="76"/>
                  <a:pt x="29" y="76"/>
                </a:cubicBezTo>
                <a:cubicBezTo>
                  <a:pt x="23" y="92"/>
                  <a:pt x="23" y="92"/>
                  <a:pt x="23" y="92"/>
                </a:cubicBezTo>
                <a:lnTo>
                  <a:pt x="40" y="100"/>
                </a:lnTo>
                <a:close/>
                <a:moveTo>
                  <a:pt x="66" y="91"/>
                </a:moveTo>
                <a:cubicBezTo>
                  <a:pt x="59" y="75"/>
                  <a:pt x="59" y="75"/>
                  <a:pt x="59" y="75"/>
                </a:cubicBezTo>
                <a:cubicBezTo>
                  <a:pt x="48" y="81"/>
                  <a:pt x="48" y="81"/>
                  <a:pt x="48" y="81"/>
                </a:cubicBezTo>
                <a:cubicBezTo>
                  <a:pt x="48" y="100"/>
                  <a:pt x="48" y="100"/>
                  <a:pt x="48" y="100"/>
                </a:cubicBezTo>
                <a:lnTo>
                  <a:pt x="66" y="91"/>
                </a:lnTo>
                <a:close/>
                <a:moveTo>
                  <a:pt x="40" y="30"/>
                </a:moveTo>
                <a:cubicBezTo>
                  <a:pt x="40" y="33"/>
                  <a:pt x="42" y="34"/>
                  <a:pt x="44" y="34"/>
                </a:cubicBezTo>
                <a:cubicBezTo>
                  <a:pt x="46" y="34"/>
                  <a:pt x="48" y="33"/>
                  <a:pt x="48" y="30"/>
                </a:cubicBezTo>
                <a:cubicBezTo>
                  <a:pt x="48" y="28"/>
                  <a:pt x="46" y="26"/>
                  <a:pt x="44" y="26"/>
                </a:cubicBezTo>
                <a:cubicBezTo>
                  <a:pt x="42" y="26"/>
                  <a:pt x="40" y="28"/>
                  <a:pt x="40" y="30"/>
                </a:cubicBezTo>
                <a:close/>
              </a:path>
            </a:pathLst>
          </a:custGeom>
          <a:solidFill>
            <a:schemeClr val="accent1"/>
          </a:solidFill>
          <a:ln>
            <a:noFill/>
          </a:ln>
        </p:spPr>
        <p:txBody>
          <a:bodyPr vert="horz" wrap="square" lIns="91414" tIns="45706" rIns="91414" bIns="45706" numCol="1" anchor="t" anchorCtr="0" compatLnSpc="1">
            <a:prstTxWarp prst="textNoShape">
              <a:avLst/>
            </a:prstTxWarp>
          </a:bodyPr>
          <a:lstStyle/>
          <a:p>
            <a:pPr algn="ctr" defTabSz="932330">
              <a:defRPr/>
            </a:pPr>
            <a:endParaRPr lang="en-US" sz="1836">
              <a:solidFill>
                <a:srgbClr val="FFFFFF"/>
              </a:solidFill>
              <a:latin typeface="Segoe UI"/>
            </a:endParaRPr>
          </a:p>
        </p:txBody>
      </p:sp>
      <p:sp>
        <p:nvSpPr>
          <p:cNvPr id="34" name="Freeform 9">
            <a:extLst>
              <a:ext uri="{FF2B5EF4-FFF2-40B4-BE49-F238E27FC236}">
                <a16:creationId xmlns:a16="http://schemas.microsoft.com/office/drawing/2014/main" id="{2596AE3B-D2A1-5145-A20E-E69488DF47E9}"/>
              </a:ext>
            </a:extLst>
          </p:cNvPr>
          <p:cNvSpPr>
            <a:spLocks noEditPoints="1"/>
          </p:cNvSpPr>
          <p:nvPr/>
        </p:nvSpPr>
        <p:spPr bwMode="auto">
          <a:xfrm>
            <a:off x="5069675" y="1976605"/>
            <a:ext cx="840489" cy="840489"/>
          </a:xfrm>
          <a:custGeom>
            <a:avLst/>
            <a:gdLst>
              <a:gd name="T0" fmla="*/ 134 w 268"/>
              <a:gd name="T1" fmla="*/ 0 h 268"/>
              <a:gd name="T2" fmla="*/ 40 w 268"/>
              <a:gd name="T3" fmla="*/ 59 h 268"/>
              <a:gd name="T4" fmla="*/ 0 w 268"/>
              <a:gd name="T5" fmla="*/ 59 h 268"/>
              <a:gd name="T6" fmla="*/ 0 w 268"/>
              <a:gd name="T7" fmla="*/ 268 h 268"/>
              <a:gd name="T8" fmla="*/ 268 w 268"/>
              <a:gd name="T9" fmla="*/ 268 h 268"/>
              <a:gd name="T10" fmla="*/ 268 w 268"/>
              <a:gd name="T11" fmla="*/ 59 h 268"/>
              <a:gd name="T12" fmla="*/ 228 w 268"/>
              <a:gd name="T13" fmla="*/ 59 h 268"/>
              <a:gd name="T14" fmla="*/ 134 w 268"/>
              <a:gd name="T15" fmla="*/ 0 h 268"/>
              <a:gd name="T16" fmla="*/ 50 w 268"/>
              <a:gd name="T17" fmla="*/ 84 h 268"/>
              <a:gd name="T18" fmla="*/ 126 w 268"/>
              <a:gd name="T19" fmla="*/ 138 h 268"/>
              <a:gd name="T20" fmla="*/ 126 w 268"/>
              <a:gd name="T21" fmla="*/ 212 h 268"/>
              <a:gd name="T22" fmla="*/ 50 w 268"/>
              <a:gd name="T23" fmla="*/ 159 h 268"/>
              <a:gd name="T24" fmla="*/ 50 w 268"/>
              <a:gd name="T25" fmla="*/ 84 h 268"/>
              <a:gd name="T26" fmla="*/ 142 w 268"/>
              <a:gd name="T27" fmla="*/ 138 h 268"/>
              <a:gd name="T28" fmla="*/ 218 w 268"/>
              <a:gd name="T29" fmla="*/ 84 h 268"/>
              <a:gd name="T30" fmla="*/ 218 w 268"/>
              <a:gd name="T31" fmla="*/ 159 h 268"/>
              <a:gd name="T32" fmla="*/ 142 w 268"/>
              <a:gd name="T33" fmla="*/ 212 h 268"/>
              <a:gd name="T34" fmla="*/ 142 w 268"/>
              <a:gd name="T35" fmla="*/ 138 h 268"/>
              <a:gd name="T36" fmla="*/ 212 w 268"/>
              <a:gd name="T37" fmla="*/ 69 h 268"/>
              <a:gd name="T38" fmla="*/ 134 w 268"/>
              <a:gd name="T39" fmla="*/ 124 h 268"/>
              <a:gd name="T40" fmla="*/ 56 w 268"/>
              <a:gd name="T41" fmla="*/ 69 h 268"/>
              <a:gd name="T42" fmla="*/ 134 w 268"/>
              <a:gd name="T43" fmla="*/ 19 h 268"/>
              <a:gd name="T44" fmla="*/ 212 w 268"/>
              <a:gd name="T45" fmla="*/ 69 h 268"/>
              <a:gd name="T46" fmla="*/ 251 w 268"/>
              <a:gd name="T47" fmla="*/ 251 h 268"/>
              <a:gd name="T48" fmla="*/ 17 w 268"/>
              <a:gd name="T49" fmla="*/ 251 h 268"/>
              <a:gd name="T50" fmla="*/ 17 w 268"/>
              <a:gd name="T51" fmla="*/ 75 h 268"/>
              <a:gd name="T52" fmla="*/ 33 w 268"/>
              <a:gd name="T53" fmla="*/ 75 h 268"/>
              <a:gd name="T54" fmla="*/ 33 w 268"/>
              <a:gd name="T55" fmla="*/ 168 h 268"/>
              <a:gd name="T56" fmla="*/ 134 w 268"/>
              <a:gd name="T57" fmla="*/ 237 h 268"/>
              <a:gd name="T58" fmla="*/ 235 w 268"/>
              <a:gd name="T59" fmla="*/ 168 h 268"/>
              <a:gd name="T60" fmla="*/ 235 w 268"/>
              <a:gd name="T61" fmla="*/ 75 h 268"/>
              <a:gd name="T62" fmla="*/ 251 w 268"/>
              <a:gd name="T63" fmla="*/ 75 h 268"/>
              <a:gd name="T64" fmla="*/ 251 w 268"/>
              <a:gd name="T65" fmla="*/ 251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8" h="268">
                <a:moveTo>
                  <a:pt x="134" y="0"/>
                </a:moveTo>
                <a:lnTo>
                  <a:pt x="40" y="59"/>
                </a:lnTo>
                <a:lnTo>
                  <a:pt x="0" y="59"/>
                </a:lnTo>
                <a:lnTo>
                  <a:pt x="0" y="268"/>
                </a:lnTo>
                <a:lnTo>
                  <a:pt x="268" y="268"/>
                </a:lnTo>
                <a:lnTo>
                  <a:pt x="268" y="59"/>
                </a:lnTo>
                <a:lnTo>
                  <a:pt x="228" y="59"/>
                </a:lnTo>
                <a:lnTo>
                  <a:pt x="134" y="0"/>
                </a:lnTo>
                <a:close/>
                <a:moveTo>
                  <a:pt x="50" y="84"/>
                </a:moveTo>
                <a:lnTo>
                  <a:pt x="126" y="138"/>
                </a:lnTo>
                <a:lnTo>
                  <a:pt x="126" y="212"/>
                </a:lnTo>
                <a:lnTo>
                  <a:pt x="50" y="159"/>
                </a:lnTo>
                <a:lnTo>
                  <a:pt x="50" y="84"/>
                </a:lnTo>
                <a:close/>
                <a:moveTo>
                  <a:pt x="142" y="138"/>
                </a:moveTo>
                <a:lnTo>
                  <a:pt x="218" y="84"/>
                </a:lnTo>
                <a:lnTo>
                  <a:pt x="218" y="159"/>
                </a:lnTo>
                <a:lnTo>
                  <a:pt x="142" y="212"/>
                </a:lnTo>
                <a:lnTo>
                  <a:pt x="142" y="138"/>
                </a:lnTo>
                <a:close/>
                <a:moveTo>
                  <a:pt x="212" y="69"/>
                </a:moveTo>
                <a:lnTo>
                  <a:pt x="134" y="124"/>
                </a:lnTo>
                <a:lnTo>
                  <a:pt x="56" y="69"/>
                </a:lnTo>
                <a:lnTo>
                  <a:pt x="134" y="19"/>
                </a:lnTo>
                <a:lnTo>
                  <a:pt x="212" y="69"/>
                </a:lnTo>
                <a:close/>
                <a:moveTo>
                  <a:pt x="251" y="251"/>
                </a:moveTo>
                <a:lnTo>
                  <a:pt x="17" y="251"/>
                </a:lnTo>
                <a:lnTo>
                  <a:pt x="17" y="75"/>
                </a:lnTo>
                <a:lnTo>
                  <a:pt x="33" y="75"/>
                </a:lnTo>
                <a:lnTo>
                  <a:pt x="33" y="168"/>
                </a:lnTo>
                <a:lnTo>
                  <a:pt x="134" y="237"/>
                </a:lnTo>
                <a:lnTo>
                  <a:pt x="235" y="168"/>
                </a:lnTo>
                <a:lnTo>
                  <a:pt x="235" y="75"/>
                </a:lnTo>
                <a:lnTo>
                  <a:pt x="251" y="75"/>
                </a:lnTo>
                <a:lnTo>
                  <a:pt x="251" y="251"/>
                </a:lnTo>
                <a:close/>
              </a:path>
            </a:pathLst>
          </a:custGeom>
          <a:solidFill>
            <a:schemeClr val="accent1"/>
          </a:solidFill>
          <a:ln>
            <a:noFill/>
          </a:ln>
        </p:spPr>
        <p:txBody>
          <a:bodyPr vert="horz" wrap="square" lIns="91414" tIns="45706" rIns="91414" bIns="45706" numCol="1" anchor="t" anchorCtr="0" compatLnSpc="1">
            <a:prstTxWarp prst="textNoShape">
              <a:avLst/>
            </a:prstTxWarp>
          </a:bodyPr>
          <a:lstStyle/>
          <a:p>
            <a:pPr algn="ctr" defTabSz="932330">
              <a:defRPr/>
            </a:pPr>
            <a:endParaRPr lang="en-US" sz="1836">
              <a:solidFill>
                <a:srgbClr val="FFFFFF"/>
              </a:solidFill>
              <a:latin typeface="Segoe UI"/>
            </a:endParaRPr>
          </a:p>
        </p:txBody>
      </p:sp>
      <p:grpSp>
        <p:nvGrpSpPr>
          <p:cNvPr id="35" name="Group 8">
            <a:extLst>
              <a:ext uri="{FF2B5EF4-FFF2-40B4-BE49-F238E27FC236}">
                <a16:creationId xmlns:a16="http://schemas.microsoft.com/office/drawing/2014/main" id="{C6CD322B-9FDE-BC42-A75E-D485FBFF1BD8}"/>
              </a:ext>
            </a:extLst>
          </p:cNvPr>
          <p:cNvGrpSpPr>
            <a:grpSpLocks noChangeAspect="1"/>
          </p:cNvGrpSpPr>
          <p:nvPr/>
        </p:nvGrpSpPr>
        <p:grpSpPr bwMode="auto">
          <a:xfrm>
            <a:off x="6709434" y="1981398"/>
            <a:ext cx="606812" cy="835696"/>
            <a:chOff x="5359" y="-672"/>
            <a:chExt cx="228" cy="314"/>
          </a:xfrm>
          <a:solidFill>
            <a:schemeClr val="accent1"/>
          </a:solidFill>
        </p:grpSpPr>
        <p:sp>
          <p:nvSpPr>
            <p:cNvPr id="36" name="Freeform 9">
              <a:extLst>
                <a:ext uri="{FF2B5EF4-FFF2-40B4-BE49-F238E27FC236}">
                  <a16:creationId xmlns:a16="http://schemas.microsoft.com/office/drawing/2014/main" id="{3FF34727-80F9-5B48-9F69-22905C4223D2}"/>
                </a:ext>
              </a:extLst>
            </p:cNvPr>
            <p:cNvSpPr>
              <a:spLocks/>
            </p:cNvSpPr>
            <p:nvPr/>
          </p:nvSpPr>
          <p:spPr bwMode="auto">
            <a:xfrm>
              <a:off x="5359" y="-578"/>
              <a:ext cx="228" cy="220"/>
            </a:xfrm>
            <a:custGeom>
              <a:avLst/>
              <a:gdLst>
                <a:gd name="T0" fmla="*/ 69 w 104"/>
                <a:gd name="T1" fmla="*/ 0 h 101"/>
                <a:gd name="T2" fmla="*/ 66 w 104"/>
                <a:gd name="T3" fmla="*/ 8 h 101"/>
                <a:gd name="T4" fmla="*/ 96 w 104"/>
                <a:gd name="T5" fmla="*/ 49 h 101"/>
                <a:gd name="T6" fmla="*/ 52 w 104"/>
                <a:gd name="T7" fmla="*/ 93 h 101"/>
                <a:gd name="T8" fmla="*/ 8 w 104"/>
                <a:gd name="T9" fmla="*/ 49 h 101"/>
                <a:gd name="T10" fmla="*/ 37 w 104"/>
                <a:gd name="T11" fmla="*/ 8 h 101"/>
                <a:gd name="T12" fmla="*/ 34 w 104"/>
                <a:gd name="T13" fmla="*/ 0 h 101"/>
                <a:gd name="T14" fmla="*/ 0 w 104"/>
                <a:gd name="T15" fmla="*/ 49 h 101"/>
                <a:gd name="T16" fmla="*/ 52 w 104"/>
                <a:gd name="T17" fmla="*/ 101 h 101"/>
                <a:gd name="T18" fmla="*/ 104 w 104"/>
                <a:gd name="T19" fmla="*/ 49 h 101"/>
                <a:gd name="T20" fmla="*/ 69 w 104"/>
                <a:gd name="T21"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1">
                  <a:moveTo>
                    <a:pt x="69" y="0"/>
                  </a:moveTo>
                  <a:cubicBezTo>
                    <a:pt x="66" y="8"/>
                    <a:pt x="66" y="8"/>
                    <a:pt x="66" y="8"/>
                  </a:cubicBezTo>
                  <a:cubicBezTo>
                    <a:pt x="84" y="14"/>
                    <a:pt x="96" y="30"/>
                    <a:pt x="96" y="49"/>
                  </a:cubicBezTo>
                  <a:cubicBezTo>
                    <a:pt x="96" y="73"/>
                    <a:pt x="76" y="93"/>
                    <a:pt x="52" y="93"/>
                  </a:cubicBezTo>
                  <a:cubicBezTo>
                    <a:pt x="27" y="93"/>
                    <a:pt x="8" y="73"/>
                    <a:pt x="8" y="49"/>
                  </a:cubicBezTo>
                  <a:cubicBezTo>
                    <a:pt x="8" y="30"/>
                    <a:pt x="19" y="14"/>
                    <a:pt x="37" y="8"/>
                  </a:cubicBezTo>
                  <a:cubicBezTo>
                    <a:pt x="34" y="0"/>
                    <a:pt x="34" y="0"/>
                    <a:pt x="34" y="0"/>
                  </a:cubicBezTo>
                  <a:cubicBezTo>
                    <a:pt x="13" y="7"/>
                    <a:pt x="0" y="27"/>
                    <a:pt x="0" y="49"/>
                  </a:cubicBezTo>
                  <a:cubicBezTo>
                    <a:pt x="0" y="78"/>
                    <a:pt x="23" y="101"/>
                    <a:pt x="52" y="101"/>
                  </a:cubicBezTo>
                  <a:cubicBezTo>
                    <a:pt x="80" y="101"/>
                    <a:pt x="104" y="78"/>
                    <a:pt x="104" y="49"/>
                  </a:cubicBezTo>
                  <a:cubicBezTo>
                    <a:pt x="104" y="27"/>
                    <a:pt x="90" y="7"/>
                    <a:pt x="6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sp>
          <p:nvSpPr>
            <p:cNvPr id="37" name="Freeform 10">
              <a:extLst>
                <a:ext uri="{FF2B5EF4-FFF2-40B4-BE49-F238E27FC236}">
                  <a16:creationId xmlns:a16="http://schemas.microsoft.com/office/drawing/2014/main" id="{BC7795B4-6A06-4740-A3B6-DA59B6F6E6C8}"/>
                </a:ext>
              </a:extLst>
            </p:cNvPr>
            <p:cNvSpPr>
              <a:spLocks noEditPoints="1"/>
            </p:cNvSpPr>
            <p:nvPr/>
          </p:nvSpPr>
          <p:spPr bwMode="auto">
            <a:xfrm>
              <a:off x="5431" y="-672"/>
              <a:ext cx="86" cy="226"/>
            </a:xfrm>
            <a:custGeom>
              <a:avLst/>
              <a:gdLst>
                <a:gd name="T0" fmla="*/ 20 w 39"/>
                <a:gd name="T1" fmla="*/ 0 h 104"/>
                <a:gd name="T2" fmla="*/ 0 w 39"/>
                <a:gd name="T3" fmla="*/ 19 h 104"/>
                <a:gd name="T4" fmla="*/ 16 w 39"/>
                <a:gd name="T5" fmla="*/ 38 h 104"/>
                <a:gd name="T6" fmla="*/ 16 w 39"/>
                <a:gd name="T7" fmla="*/ 65 h 104"/>
                <a:gd name="T8" fmla="*/ 10 w 39"/>
                <a:gd name="T9" fmla="*/ 65 h 104"/>
                <a:gd name="T10" fmla="*/ 10 w 39"/>
                <a:gd name="T11" fmla="*/ 78 h 104"/>
                <a:gd name="T12" fmla="*/ 16 w 39"/>
                <a:gd name="T13" fmla="*/ 78 h 104"/>
                <a:gd name="T14" fmla="*/ 16 w 39"/>
                <a:gd name="T15" fmla="*/ 84 h 104"/>
                <a:gd name="T16" fmla="*/ 10 w 39"/>
                <a:gd name="T17" fmla="*/ 84 h 104"/>
                <a:gd name="T18" fmla="*/ 10 w 39"/>
                <a:gd name="T19" fmla="*/ 91 h 104"/>
                <a:gd name="T20" fmla="*/ 16 w 39"/>
                <a:gd name="T21" fmla="*/ 91 h 104"/>
                <a:gd name="T22" fmla="*/ 16 w 39"/>
                <a:gd name="T23" fmla="*/ 97 h 104"/>
                <a:gd name="T24" fmla="*/ 10 w 39"/>
                <a:gd name="T25" fmla="*/ 97 h 104"/>
                <a:gd name="T26" fmla="*/ 10 w 39"/>
                <a:gd name="T27" fmla="*/ 104 h 104"/>
                <a:gd name="T28" fmla="*/ 23 w 39"/>
                <a:gd name="T29" fmla="*/ 104 h 104"/>
                <a:gd name="T30" fmla="*/ 23 w 39"/>
                <a:gd name="T31" fmla="*/ 38 h 104"/>
                <a:gd name="T32" fmla="*/ 39 w 39"/>
                <a:gd name="T33" fmla="*/ 19 h 104"/>
                <a:gd name="T34" fmla="*/ 20 w 39"/>
                <a:gd name="T35" fmla="*/ 0 h 104"/>
                <a:gd name="T36" fmla="*/ 20 w 39"/>
                <a:gd name="T37" fmla="*/ 32 h 104"/>
                <a:gd name="T38" fmla="*/ 7 w 39"/>
                <a:gd name="T39" fmla="*/ 19 h 104"/>
                <a:gd name="T40" fmla="*/ 20 w 39"/>
                <a:gd name="T41" fmla="*/ 6 h 104"/>
                <a:gd name="T42" fmla="*/ 33 w 39"/>
                <a:gd name="T43" fmla="*/ 19 h 104"/>
                <a:gd name="T44" fmla="*/ 20 w 39"/>
                <a:gd name="T45" fmla="*/ 3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9" h="104">
                  <a:moveTo>
                    <a:pt x="20" y="0"/>
                  </a:moveTo>
                  <a:cubicBezTo>
                    <a:pt x="9" y="0"/>
                    <a:pt x="0" y="8"/>
                    <a:pt x="0" y="19"/>
                  </a:cubicBezTo>
                  <a:cubicBezTo>
                    <a:pt x="0" y="29"/>
                    <a:pt x="7" y="37"/>
                    <a:pt x="16" y="38"/>
                  </a:cubicBezTo>
                  <a:cubicBezTo>
                    <a:pt x="16" y="65"/>
                    <a:pt x="16" y="65"/>
                    <a:pt x="16" y="65"/>
                  </a:cubicBezTo>
                  <a:cubicBezTo>
                    <a:pt x="10" y="65"/>
                    <a:pt x="10" y="65"/>
                    <a:pt x="10" y="65"/>
                  </a:cubicBezTo>
                  <a:cubicBezTo>
                    <a:pt x="10" y="78"/>
                    <a:pt x="10" y="78"/>
                    <a:pt x="10" y="78"/>
                  </a:cubicBezTo>
                  <a:cubicBezTo>
                    <a:pt x="16" y="78"/>
                    <a:pt x="16" y="78"/>
                    <a:pt x="16" y="78"/>
                  </a:cubicBezTo>
                  <a:cubicBezTo>
                    <a:pt x="16" y="84"/>
                    <a:pt x="16" y="84"/>
                    <a:pt x="16" y="84"/>
                  </a:cubicBezTo>
                  <a:cubicBezTo>
                    <a:pt x="10" y="84"/>
                    <a:pt x="10" y="84"/>
                    <a:pt x="10" y="84"/>
                  </a:cubicBezTo>
                  <a:cubicBezTo>
                    <a:pt x="10" y="91"/>
                    <a:pt x="10" y="91"/>
                    <a:pt x="10" y="91"/>
                  </a:cubicBezTo>
                  <a:cubicBezTo>
                    <a:pt x="16" y="91"/>
                    <a:pt x="16" y="91"/>
                    <a:pt x="16" y="91"/>
                  </a:cubicBezTo>
                  <a:cubicBezTo>
                    <a:pt x="16" y="97"/>
                    <a:pt x="16" y="97"/>
                    <a:pt x="16" y="97"/>
                  </a:cubicBezTo>
                  <a:cubicBezTo>
                    <a:pt x="10" y="97"/>
                    <a:pt x="10" y="97"/>
                    <a:pt x="10" y="97"/>
                  </a:cubicBezTo>
                  <a:cubicBezTo>
                    <a:pt x="10" y="104"/>
                    <a:pt x="10" y="104"/>
                    <a:pt x="10" y="104"/>
                  </a:cubicBezTo>
                  <a:cubicBezTo>
                    <a:pt x="23" y="104"/>
                    <a:pt x="23" y="104"/>
                    <a:pt x="23" y="104"/>
                  </a:cubicBezTo>
                  <a:cubicBezTo>
                    <a:pt x="23" y="38"/>
                    <a:pt x="23" y="38"/>
                    <a:pt x="23" y="38"/>
                  </a:cubicBezTo>
                  <a:cubicBezTo>
                    <a:pt x="32" y="37"/>
                    <a:pt x="39" y="29"/>
                    <a:pt x="39" y="19"/>
                  </a:cubicBezTo>
                  <a:cubicBezTo>
                    <a:pt x="39" y="8"/>
                    <a:pt x="30" y="0"/>
                    <a:pt x="20" y="0"/>
                  </a:cubicBezTo>
                  <a:close/>
                  <a:moveTo>
                    <a:pt x="20" y="32"/>
                  </a:moveTo>
                  <a:cubicBezTo>
                    <a:pt x="12" y="32"/>
                    <a:pt x="7" y="26"/>
                    <a:pt x="7" y="19"/>
                  </a:cubicBezTo>
                  <a:cubicBezTo>
                    <a:pt x="7" y="12"/>
                    <a:pt x="12" y="6"/>
                    <a:pt x="20" y="6"/>
                  </a:cubicBezTo>
                  <a:cubicBezTo>
                    <a:pt x="27" y="6"/>
                    <a:pt x="33" y="12"/>
                    <a:pt x="33" y="19"/>
                  </a:cubicBezTo>
                  <a:cubicBezTo>
                    <a:pt x="33" y="26"/>
                    <a:pt x="27" y="32"/>
                    <a:pt x="20"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a:solidFill>
                  <a:srgbClr val="FFFFFF"/>
                </a:solidFill>
                <a:latin typeface="Segoe UI"/>
              </a:endParaRPr>
            </a:p>
          </p:txBody>
        </p:sp>
      </p:grpSp>
      <p:sp>
        <p:nvSpPr>
          <p:cNvPr id="38" name="Freeform 5">
            <a:extLst>
              <a:ext uri="{FF2B5EF4-FFF2-40B4-BE49-F238E27FC236}">
                <a16:creationId xmlns:a16="http://schemas.microsoft.com/office/drawing/2014/main" id="{5272EB6F-FE24-E64A-A5BE-BDC0A41FBE26}"/>
              </a:ext>
            </a:extLst>
          </p:cNvPr>
          <p:cNvSpPr>
            <a:spLocks noEditPoints="1"/>
          </p:cNvSpPr>
          <p:nvPr/>
        </p:nvSpPr>
        <p:spPr bwMode="auto">
          <a:xfrm>
            <a:off x="8157161" y="1976604"/>
            <a:ext cx="730043" cy="710111"/>
          </a:xfrm>
          <a:custGeom>
            <a:avLst/>
            <a:gdLst>
              <a:gd name="T0" fmla="*/ 0 w 1458"/>
              <a:gd name="T1" fmla="*/ 0 h 1456"/>
              <a:gd name="T2" fmla="*/ 688 w 1458"/>
              <a:gd name="T3" fmla="*/ 0 h 1456"/>
              <a:gd name="T4" fmla="*/ 688 w 1458"/>
              <a:gd name="T5" fmla="*/ 330 h 1456"/>
              <a:gd name="T6" fmla="*/ 587 w 1458"/>
              <a:gd name="T7" fmla="*/ 381 h 1456"/>
              <a:gd name="T8" fmla="*/ 587 w 1458"/>
              <a:gd name="T9" fmla="*/ 101 h 1456"/>
              <a:gd name="T10" fmla="*/ 101 w 1458"/>
              <a:gd name="T11" fmla="*/ 101 h 1456"/>
              <a:gd name="T12" fmla="*/ 101 w 1458"/>
              <a:gd name="T13" fmla="*/ 587 h 1456"/>
              <a:gd name="T14" fmla="*/ 259 w 1458"/>
              <a:gd name="T15" fmla="*/ 587 h 1456"/>
              <a:gd name="T16" fmla="*/ 199 w 1458"/>
              <a:gd name="T17" fmla="*/ 688 h 1456"/>
              <a:gd name="T18" fmla="*/ 0 w 1458"/>
              <a:gd name="T19" fmla="*/ 688 h 1456"/>
              <a:gd name="T20" fmla="*/ 0 w 1458"/>
              <a:gd name="T21" fmla="*/ 0 h 1456"/>
              <a:gd name="T22" fmla="*/ 770 w 1458"/>
              <a:gd name="T23" fmla="*/ 0 h 1456"/>
              <a:gd name="T24" fmla="*/ 1458 w 1458"/>
              <a:gd name="T25" fmla="*/ 0 h 1456"/>
              <a:gd name="T26" fmla="*/ 1458 w 1458"/>
              <a:gd name="T27" fmla="*/ 688 h 1456"/>
              <a:gd name="T28" fmla="*/ 1155 w 1458"/>
              <a:gd name="T29" fmla="*/ 688 h 1456"/>
              <a:gd name="T30" fmla="*/ 1155 w 1458"/>
              <a:gd name="T31" fmla="*/ 673 h 1456"/>
              <a:gd name="T32" fmla="*/ 1145 w 1458"/>
              <a:gd name="T33" fmla="*/ 587 h 1456"/>
              <a:gd name="T34" fmla="*/ 1357 w 1458"/>
              <a:gd name="T35" fmla="*/ 587 h 1456"/>
              <a:gd name="T36" fmla="*/ 1357 w 1458"/>
              <a:gd name="T37" fmla="*/ 101 h 1456"/>
              <a:gd name="T38" fmla="*/ 871 w 1458"/>
              <a:gd name="T39" fmla="*/ 101 h 1456"/>
              <a:gd name="T40" fmla="*/ 871 w 1458"/>
              <a:gd name="T41" fmla="*/ 322 h 1456"/>
              <a:gd name="T42" fmla="*/ 796 w 1458"/>
              <a:gd name="T43" fmla="*/ 314 h 1456"/>
              <a:gd name="T44" fmla="*/ 770 w 1458"/>
              <a:gd name="T45" fmla="*/ 314 h 1456"/>
              <a:gd name="T46" fmla="*/ 770 w 1458"/>
              <a:gd name="T47" fmla="*/ 0 h 1456"/>
              <a:gd name="T48" fmla="*/ 0 w 1458"/>
              <a:gd name="T49" fmla="*/ 768 h 1456"/>
              <a:gd name="T50" fmla="*/ 185 w 1458"/>
              <a:gd name="T51" fmla="*/ 768 h 1456"/>
              <a:gd name="T52" fmla="*/ 185 w 1458"/>
              <a:gd name="T53" fmla="*/ 774 h 1456"/>
              <a:gd name="T54" fmla="*/ 202 w 1458"/>
              <a:gd name="T55" fmla="*/ 869 h 1456"/>
              <a:gd name="T56" fmla="*/ 101 w 1458"/>
              <a:gd name="T57" fmla="*/ 869 h 1456"/>
              <a:gd name="T58" fmla="*/ 101 w 1458"/>
              <a:gd name="T59" fmla="*/ 1355 h 1456"/>
              <a:gd name="T60" fmla="*/ 587 w 1458"/>
              <a:gd name="T61" fmla="*/ 1355 h 1456"/>
              <a:gd name="T62" fmla="*/ 587 w 1458"/>
              <a:gd name="T63" fmla="*/ 1049 h 1456"/>
              <a:gd name="T64" fmla="*/ 688 w 1458"/>
              <a:gd name="T65" fmla="*/ 1049 h 1456"/>
              <a:gd name="T66" fmla="*/ 688 w 1458"/>
              <a:gd name="T67" fmla="*/ 1456 h 1456"/>
              <a:gd name="T68" fmla="*/ 0 w 1458"/>
              <a:gd name="T69" fmla="*/ 1456 h 1456"/>
              <a:gd name="T70" fmla="*/ 0 w 1458"/>
              <a:gd name="T71" fmla="*/ 768 h 1456"/>
              <a:gd name="T72" fmla="*/ 1243 w 1458"/>
              <a:gd name="T73" fmla="*/ 768 h 1456"/>
              <a:gd name="T74" fmla="*/ 1458 w 1458"/>
              <a:gd name="T75" fmla="*/ 768 h 1456"/>
              <a:gd name="T76" fmla="*/ 1458 w 1458"/>
              <a:gd name="T77" fmla="*/ 1456 h 1456"/>
              <a:gd name="T78" fmla="*/ 770 w 1458"/>
              <a:gd name="T79" fmla="*/ 1456 h 1456"/>
              <a:gd name="T80" fmla="*/ 770 w 1458"/>
              <a:gd name="T81" fmla="*/ 1049 h 1456"/>
              <a:gd name="T82" fmla="*/ 871 w 1458"/>
              <a:gd name="T83" fmla="*/ 1049 h 1456"/>
              <a:gd name="T84" fmla="*/ 871 w 1458"/>
              <a:gd name="T85" fmla="*/ 1355 h 1456"/>
              <a:gd name="T86" fmla="*/ 1357 w 1458"/>
              <a:gd name="T87" fmla="*/ 1355 h 1456"/>
              <a:gd name="T88" fmla="*/ 1357 w 1458"/>
              <a:gd name="T89" fmla="*/ 869 h 1456"/>
              <a:gd name="T90" fmla="*/ 1269 w 1458"/>
              <a:gd name="T91" fmla="*/ 869 h 1456"/>
              <a:gd name="T92" fmla="*/ 1269 w 1458"/>
              <a:gd name="T93" fmla="*/ 862 h 1456"/>
              <a:gd name="T94" fmla="*/ 1243 w 1458"/>
              <a:gd name="T95" fmla="*/ 768 h 1456"/>
              <a:gd name="T96" fmla="*/ 1192 w 1458"/>
              <a:gd name="T97" fmla="*/ 864 h 1456"/>
              <a:gd name="T98" fmla="*/ 1084 w 1458"/>
              <a:gd name="T99" fmla="*/ 972 h 1456"/>
              <a:gd name="T100" fmla="*/ 459 w 1458"/>
              <a:gd name="T101" fmla="*/ 972 h 1456"/>
              <a:gd name="T102" fmla="*/ 261 w 1458"/>
              <a:gd name="T103" fmla="*/ 774 h 1456"/>
              <a:gd name="T104" fmla="*/ 459 w 1458"/>
              <a:gd name="T105" fmla="*/ 576 h 1456"/>
              <a:gd name="T106" fmla="*/ 523 w 1458"/>
              <a:gd name="T107" fmla="*/ 586 h 1456"/>
              <a:gd name="T108" fmla="*/ 795 w 1458"/>
              <a:gd name="T109" fmla="*/ 387 h 1456"/>
              <a:gd name="T110" fmla="*/ 1081 w 1458"/>
              <a:gd name="T111" fmla="*/ 673 h 1456"/>
              <a:gd name="T112" fmla="*/ 1069 w 1458"/>
              <a:gd name="T113" fmla="*/ 757 h 1456"/>
              <a:gd name="T114" fmla="*/ 1084 w 1458"/>
              <a:gd name="T115" fmla="*/ 756 h 1456"/>
              <a:gd name="T116" fmla="*/ 1192 w 1458"/>
              <a:gd name="T117" fmla="*/ 864 h 1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58" h="1456">
                <a:moveTo>
                  <a:pt x="0" y="0"/>
                </a:moveTo>
                <a:cubicBezTo>
                  <a:pt x="688" y="0"/>
                  <a:pt x="688" y="0"/>
                  <a:pt x="688" y="0"/>
                </a:cubicBezTo>
                <a:cubicBezTo>
                  <a:pt x="688" y="330"/>
                  <a:pt x="688" y="330"/>
                  <a:pt x="688" y="330"/>
                </a:cubicBezTo>
                <a:cubicBezTo>
                  <a:pt x="652" y="342"/>
                  <a:pt x="618" y="359"/>
                  <a:pt x="587" y="381"/>
                </a:cubicBezTo>
                <a:cubicBezTo>
                  <a:pt x="587" y="101"/>
                  <a:pt x="587" y="101"/>
                  <a:pt x="587" y="101"/>
                </a:cubicBezTo>
                <a:cubicBezTo>
                  <a:pt x="101" y="101"/>
                  <a:pt x="101" y="101"/>
                  <a:pt x="101" y="101"/>
                </a:cubicBezTo>
                <a:cubicBezTo>
                  <a:pt x="101" y="587"/>
                  <a:pt x="101" y="587"/>
                  <a:pt x="101" y="587"/>
                </a:cubicBezTo>
                <a:cubicBezTo>
                  <a:pt x="259" y="587"/>
                  <a:pt x="259" y="587"/>
                  <a:pt x="259" y="587"/>
                </a:cubicBezTo>
                <a:cubicBezTo>
                  <a:pt x="232" y="616"/>
                  <a:pt x="211" y="650"/>
                  <a:pt x="199" y="688"/>
                </a:cubicBezTo>
                <a:cubicBezTo>
                  <a:pt x="0" y="688"/>
                  <a:pt x="0" y="688"/>
                  <a:pt x="0" y="688"/>
                </a:cubicBezTo>
                <a:cubicBezTo>
                  <a:pt x="0" y="0"/>
                  <a:pt x="0" y="0"/>
                  <a:pt x="0" y="0"/>
                </a:cubicBezTo>
                <a:moveTo>
                  <a:pt x="770" y="0"/>
                </a:moveTo>
                <a:cubicBezTo>
                  <a:pt x="1458" y="0"/>
                  <a:pt x="1458" y="0"/>
                  <a:pt x="1458" y="0"/>
                </a:cubicBezTo>
                <a:cubicBezTo>
                  <a:pt x="1458" y="688"/>
                  <a:pt x="1458" y="688"/>
                  <a:pt x="1458" y="688"/>
                </a:cubicBezTo>
                <a:cubicBezTo>
                  <a:pt x="1155" y="688"/>
                  <a:pt x="1155" y="688"/>
                  <a:pt x="1155" y="688"/>
                </a:cubicBezTo>
                <a:cubicBezTo>
                  <a:pt x="1155" y="683"/>
                  <a:pt x="1155" y="678"/>
                  <a:pt x="1155" y="673"/>
                </a:cubicBezTo>
                <a:cubicBezTo>
                  <a:pt x="1155" y="643"/>
                  <a:pt x="1151" y="614"/>
                  <a:pt x="1145" y="587"/>
                </a:cubicBezTo>
                <a:cubicBezTo>
                  <a:pt x="1357" y="587"/>
                  <a:pt x="1357" y="587"/>
                  <a:pt x="1357" y="587"/>
                </a:cubicBezTo>
                <a:cubicBezTo>
                  <a:pt x="1357" y="101"/>
                  <a:pt x="1357" y="101"/>
                  <a:pt x="1357" y="101"/>
                </a:cubicBezTo>
                <a:cubicBezTo>
                  <a:pt x="871" y="101"/>
                  <a:pt x="871" y="101"/>
                  <a:pt x="871" y="101"/>
                </a:cubicBezTo>
                <a:cubicBezTo>
                  <a:pt x="871" y="322"/>
                  <a:pt x="871" y="322"/>
                  <a:pt x="871" y="322"/>
                </a:cubicBezTo>
                <a:cubicBezTo>
                  <a:pt x="847" y="316"/>
                  <a:pt x="822" y="314"/>
                  <a:pt x="796" y="314"/>
                </a:cubicBezTo>
                <a:cubicBezTo>
                  <a:pt x="787" y="314"/>
                  <a:pt x="779" y="314"/>
                  <a:pt x="770" y="314"/>
                </a:cubicBezTo>
                <a:cubicBezTo>
                  <a:pt x="770" y="0"/>
                  <a:pt x="770" y="0"/>
                  <a:pt x="770" y="0"/>
                </a:cubicBezTo>
                <a:moveTo>
                  <a:pt x="0" y="768"/>
                </a:moveTo>
                <a:cubicBezTo>
                  <a:pt x="185" y="768"/>
                  <a:pt x="185" y="768"/>
                  <a:pt x="185" y="768"/>
                </a:cubicBezTo>
                <a:cubicBezTo>
                  <a:pt x="185" y="770"/>
                  <a:pt x="185" y="772"/>
                  <a:pt x="185" y="774"/>
                </a:cubicBezTo>
                <a:cubicBezTo>
                  <a:pt x="185" y="807"/>
                  <a:pt x="191" y="839"/>
                  <a:pt x="202" y="869"/>
                </a:cubicBezTo>
                <a:cubicBezTo>
                  <a:pt x="101" y="869"/>
                  <a:pt x="101" y="869"/>
                  <a:pt x="101" y="869"/>
                </a:cubicBezTo>
                <a:cubicBezTo>
                  <a:pt x="101" y="1355"/>
                  <a:pt x="101" y="1355"/>
                  <a:pt x="101" y="1355"/>
                </a:cubicBezTo>
                <a:cubicBezTo>
                  <a:pt x="587" y="1355"/>
                  <a:pt x="587" y="1355"/>
                  <a:pt x="587" y="1355"/>
                </a:cubicBezTo>
                <a:cubicBezTo>
                  <a:pt x="587" y="1049"/>
                  <a:pt x="587" y="1049"/>
                  <a:pt x="587" y="1049"/>
                </a:cubicBezTo>
                <a:cubicBezTo>
                  <a:pt x="688" y="1049"/>
                  <a:pt x="688" y="1049"/>
                  <a:pt x="688" y="1049"/>
                </a:cubicBezTo>
                <a:cubicBezTo>
                  <a:pt x="688" y="1456"/>
                  <a:pt x="688" y="1456"/>
                  <a:pt x="688" y="1456"/>
                </a:cubicBezTo>
                <a:cubicBezTo>
                  <a:pt x="0" y="1456"/>
                  <a:pt x="0" y="1456"/>
                  <a:pt x="0" y="1456"/>
                </a:cubicBezTo>
                <a:cubicBezTo>
                  <a:pt x="0" y="768"/>
                  <a:pt x="0" y="768"/>
                  <a:pt x="0" y="768"/>
                </a:cubicBezTo>
                <a:moveTo>
                  <a:pt x="1243" y="768"/>
                </a:moveTo>
                <a:cubicBezTo>
                  <a:pt x="1458" y="768"/>
                  <a:pt x="1458" y="768"/>
                  <a:pt x="1458" y="768"/>
                </a:cubicBezTo>
                <a:cubicBezTo>
                  <a:pt x="1458" y="1456"/>
                  <a:pt x="1458" y="1456"/>
                  <a:pt x="1458" y="1456"/>
                </a:cubicBezTo>
                <a:cubicBezTo>
                  <a:pt x="770" y="1456"/>
                  <a:pt x="770" y="1456"/>
                  <a:pt x="770" y="1456"/>
                </a:cubicBezTo>
                <a:cubicBezTo>
                  <a:pt x="770" y="1049"/>
                  <a:pt x="770" y="1049"/>
                  <a:pt x="770" y="1049"/>
                </a:cubicBezTo>
                <a:cubicBezTo>
                  <a:pt x="871" y="1049"/>
                  <a:pt x="871" y="1049"/>
                  <a:pt x="871" y="1049"/>
                </a:cubicBezTo>
                <a:cubicBezTo>
                  <a:pt x="871" y="1355"/>
                  <a:pt x="871" y="1355"/>
                  <a:pt x="871" y="1355"/>
                </a:cubicBezTo>
                <a:cubicBezTo>
                  <a:pt x="1357" y="1355"/>
                  <a:pt x="1357" y="1355"/>
                  <a:pt x="1357" y="1355"/>
                </a:cubicBezTo>
                <a:cubicBezTo>
                  <a:pt x="1357" y="869"/>
                  <a:pt x="1357" y="869"/>
                  <a:pt x="1357" y="869"/>
                </a:cubicBezTo>
                <a:cubicBezTo>
                  <a:pt x="1269" y="869"/>
                  <a:pt x="1269" y="869"/>
                  <a:pt x="1269" y="869"/>
                </a:cubicBezTo>
                <a:cubicBezTo>
                  <a:pt x="1269" y="867"/>
                  <a:pt x="1269" y="865"/>
                  <a:pt x="1269" y="862"/>
                </a:cubicBezTo>
                <a:cubicBezTo>
                  <a:pt x="1269" y="828"/>
                  <a:pt x="1260" y="796"/>
                  <a:pt x="1243" y="768"/>
                </a:cubicBezTo>
                <a:moveTo>
                  <a:pt x="1192" y="864"/>
                </a:moveTo>
                <a:cubicBezTo>
                  <a:pt x="1192" y="923"/>
                  <a:pt x="1144" y="972"/>
                  <a:pt x="1084" y="972"/>
                </a:cubicBezTo>
                <a:cubicBezTo>
                  <a:pt x="1055" y="972"/>
                  <a:pt x="488" y="972"/>
                  <a:pt x="459" y="972"/>
                </a:cubicBezTo>
                <a:cubicBezTo>
                  <a:pt x="351" y="972"/>
                  <a:pt x="261" y="883"/>
                  <a:pt x="261" y="774"/>
                </a:cubicBezTo>
                <a:cubicBezTo>
                  <a:pt x="261" y="665"/>
                  <a:pt x="351" y="576"/>
                  <a:pt x="459" y="576"/>
                </a:cubicBezTo>
                <a:cubicBezTo>
                  <a:pt x="481" y="576"/>
                  <a:pt x="503" y="579"/>
                  <a:pt x="523" y="586"/>
                </a:cubicBezTo>
                <a:cubicBezTo>
                  <a:pt x="560" y="471"/>
                  <a:pt x="669" y="387"/>
                  <a:pt x="795" y="387"/>
                </a:cubicBezTo>
                <a:cubicBezTo>
                  <a:pt x="952" y="387"/>
                  <a:pt x="1081" y="516"/>
                  <a:pt x="1081" y="673"/>
                </a:cubicBezTo>
                <a:cubicBezTo>
                  <a:pt x="1081" y="702"/>
                  <a:pt x="1077" y="730"/>
                  <a:pt x="1069" y="757"/>
                </a:cubicBezTo>
                <a:cubicBezTo>
                  <a:pt x="1074" y="756"/>
                  <a:pt x="1079" y="756"/>
                  <a:pt x="1084" y="756"/>
                </a:cubicBezTo>
                <a:cubicBezTo>
                  <a:pt x="1144" y="756"/>
                  <a:pt x="1192" y="805"/>
                  <a:pt x="1192" y="864"/>
                </a:cubicBezTo>
              </a:path>
            </a:pathLst>
          </a:custGeom>
          <a:solidFill>
            <a:schemeClr val="accent1"/>
          </a:solidFill>
          <a:ln>
            <a:noFill/>
          </a:ln>
        </p:spPr>
        <p:txBody>
          <a:bodyPr vert="horz" wrap="square" lIns="91414" tIns="45706" rIns="91414" bIns="45706" numCol="1" anchor="t" anchorCtr="0" compatLnSpc="1">
            <a:prstTxWarp prst="textNoShape">
              <a:avLst/>
            </a:prstTxWarp>
          </a:bodyPr>
          <a:lstStyle/>
          <a:p>
            <a:pPr defTabSz="932330">
              <a:defRPr/>
            </a:pPr>
            <a:endParaRPr lang="en-US" sz="1632">
              <a:solidFill>
                <a:srgbClr val="FFFFFF"/>
              </a:solidFill>
              <a:latin typeface="Segoe UI"/>
            </a:endParaRPr>
          </a:p>
        </p:txBody>
      </p:sp>
      <p:pic>
        <p:nvPicPr>
          <p:cNvPr id="39" name="Graphic 38" descr="Shopping basket">
            <a:extLst>
              <a:ext uri="{FF2B5EF4-FFF2-40B4-BE49-F238E27FC236}">
                <a16:creationId xmlns:a16="http://schemas.microsoft.com/office/drawing/2014/main" id="{6912DED6-8D1E-814A-B7EC-4CB4A92544B4}"/>
              </a:ext>
            </a:extLst>
          </p:cNvPr>
          <p:cNvPicPr>
            <a:picLocks noChangeAspect="1"/>
          </p:cNvPicPr>
          <p:nvPr/>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11250014" y="1839825"/>
            <a:ext cx="932603" cy="932603"/>
          </a:xfrm>
          <a:prstGeom prst="rect">
            <a:avLst/>
          </a:prstGeom>
        </p:spPr>
      </p:pic>
      <p:pic>
        <p:nvPicPr>
          <p:cNvPr id="40" name="Picture 39">
            <a:extLst>
              <a:ext uri="{FF2B5EF4-FFF2-40B4-BE49-F238E27FC236}">
                <a16:creationId xmlns:a16="http://schemas.microsoft.com/office/drawing/2014/main" id="{9A1EB19B-0413-2E4E-B4DF-8D423244CB50}"/>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337575" y="1976605"/>
            <a:ext cx="852788" cy="852788"/>
          </a:xfrm>
          <a:prstGeom prst="rect">
            <a:avLst/>
          </a:prstGeom>
        </p:spPr>
      </p:pic>
      <p:pic>
        <p:nvPicPr>
          <p:cNvPr id="42" name="Picture 41">
            <a:extLst>
              <a:ext uri="{FF2B5EF4-FFF2-40B4-BE49-F238E27FC236}">
                <a16:creationId xmlns:a16="http://schemas.microsoft.com/office/drawing/2014/main" id="{2F74FBCD-4053-0243-9FEA-677C706C8F96}"/>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796215" y="1847736"/>
            <a:ext cx="978261" cy="978261"/>
          </a:xfrm>
          <a:prstGeom prst="rect">
            <a:avLst/>
          </a:prstGeom>
        </p:spPr>
      </p:pic>
      <p:pic>
        <p:nvPicPr>
          <p:cNvPr id="46" name="Picture 45">
            <a:extLst>
              <a:ext uri="{FF2B5EF4-FFF2-40B4-BE49-F238E27FC236}">
                <a16:creationId xmlns:a16="http://schemas.microsoft.com/office/drawing/2014/main" id="{E95554A1-3E41-634A-9E18-263A07145CA9}"/>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9726997" y="1976604"/>
            <a:ext cx="795824" cy="795824"/>
          </a:xfrm>
          <a:prstGeom prst="rect">
            <a:avLst/>
          </a:prstGeom>
        </p:spPr>
      </p:pic>
    </p:spTree>
    <p:extLst>
      <p:ext uri="{BB962C8B-B14F-4D97-AF65-F5344CB8AC3E}">
        <p14:creationId xmlns:p14="http://schemas.microsoft.com/office/powerpoint/2010/main" val="346921568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68218AF-0A04-1947-8B6D-99A0077D0381}"/>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67049" y="-815613"/>
            <a:ext cx="12413553" cy="6994525"/>
          </a:xfrm>
          <a:prstGeom prst="rect">
            <a:avLst/>
          </a:prstGeom>
        </p:spPr>
      </p:pic>
      <p:sp>
        <p:nvSpPr>
          <p:cNvPr id="51" name="Rectangle 50">
            <a:extLst>
              <a:ext uri="{FF2B5EF4-FFF2-40B4-BE49-F238E27FC236}">
                <a16:creationId xmlns:a16="http://schemas.microsoft.com/office/drawing/2014/main" id="{114EB4F9-C4A5-4601-AAB2-C842DE1F2F15}"/>
              </a:ext>
            </a:extLst>
          </p:cNvPr>
          <p:cNvSpPr/>
          <p:nvPr/>
        </p:nvSpPr>
        <p:spPr bwMode="auto">
          <a:xfrm>
            <a:off x="5675058" y="1609740"/>
            <a:ext cx="6301300" cy="4918483"/>
          </a:xfrm>
          <a:prstGeom prst="rect">
            <a:avLst/>
          </a:prstGeom>
          <a:solidFill>
            <a:schemeClr val="bg1">
              <a:alpha val="93000"/>
            </a:schemeClr>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err="1">
              <a:gradFill>
                <a:gsLst>
                  <a:gs pos="0">
                    <a:srgbClr val="FFFFFF"/>
                  </a:gs>
                  <a:gs pos="100000">
                    <a:srgbClr val="FFFFFF"/>
                  </a:gs>
                </a:gsLst>
                <a:lin ang="5400000" scaled="0"/>
              </a:gradFill>
              <a:latin typeface="Segoe UI Semilight"/>
              <a:cs typeface="Segoe UI" pitchFamily="34" charset="0"/>
            </a:endParaRPr>
          </a:p>
        </p:txBody>
      </p:sp>
      <p:sp>
        <p:nvSpPr>
          <p:cNvPr id="44" name="Rectangle 43">
            <a:extLst>
              <a:ext uri="{FF2B5EF4-FFF2-40B4-BE49-F238E27FC236}">
                <a16:creationId xmlns:a16="http://schemas.microsoft.com/office/drawing/2014/main" id="{A088531F-4B22-41E2-AAA1-62A424F4AFE2}"/>
              </a:ext>
            </a:extLst>
          </p:cNvPr>
          <p:cNvSpPr/>
          <p:nvPr/>
        </p:nvSpPr>
        <p:spPr bwMode="auto">
          <a:xfrm>
            <a:off x="540280" y="1609740"/>
            <a:ext cx="5070360" cy="4918483"/>
          </a:xfrm>
          <a:prstGeom prst="rect">
            <a:avLst/>
          </a:prstGeom>
          <a:solidFill>
            <a:schemeClr val="bg1">
              <a:alpha val="93000"/>
            </a:schemeClr>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err="1">
              <a:gradFill>
                <a:gsLst>
                  <a:gs pos="0">
                    <a:srgbClr val="FFFFFF"/>
                  </a:gs>
                  <a:gs pos="100000">
                    <a:srgbClr val="FFFFFF"/>
                  </a:gs>
                </a:gsLst>
                <a:lin ang="5400000" scaled="0"/>
              </a:gradFill>
              <a:latin typeface="Segoe UI Semilight"/>
              <a:cs typeface="Segoe UI" pitchFamily="34" charset="0"/>
            </a:endParaRPr>
          </a:p>
        </p:txBody>
      </p:sp>
      <p:cxnSp>
        <p:nvCxnSpPr>
          <p:cNvPr id="18" name="Straight Connector 17">
            <a:extLst>
              <a:ext uri="{FF2B5EF4-FFF2-40B4-BE49-F238E27FC236}">
                <a16:creationId xmlns:a16="http://schemas.microsoft.com/office/drawing/2014/main" id="{23CB054D-D3B3-41F8-9CAA-E367C87B77FC}"/>
              </a:ext>
            </a:extLst>
          </p:cNvPr>
          <p:cNvCxnSpPr>
            <a:cxnSpLocks/>
          </p:cNvCxnSpPr>
          <p:nvPr/>
        </p:nvCxnSpPr>
        <p:spPr>
          <a:xfrm>
            <a:off x="7680174" y="4196249"/>
            <a:ext cx="2718210" cy="0"/>
          </a:xfrm>
          <a:prstGeom prst="line">
            <a:avLst/>
          </a:prstGeom>
          <a:ln>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22" name="Picture 2" descr="https://upload.wikimedia.org/wikipedia/en/5/56/Chef_Software_Inc._company_logo.png">
            <a:extLst>
              <a:ext uri="{FF2B5EF4-FFF2-40B4-BE49-F238E27FC236}">
                <a16:creationId xmlns:a16="http://schemas.microsoft.com/office/drawing/2014/main" id="{D8135AD0-31E5-4C1D-AE0A-9B407F2A944F}"/>
              </a:ext>
            </a:extLst>
          </p:cNvPr>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11062676" y="4939165"/>
            <a:ext cx="673233" cy="735653"/>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a:extLst>
              <a:ext uri="{FF2B5EF4-FFF2-40B4-BE49-F238E27FC236}">
                <a16:creationId xmlns:a16="http://schemas.microsoft.com/office/drawing/2014/main" id="{881951BA-8A10-4DBA-8069-B6421B62A3FC}"/>
              </a:ext>
            </a:extLst>
          </p:cNvPr>
          <p:cNvPicPr/>
          <p:nvPr/>
        </p:nvPicPr>
        <p:blipFill>
          <a:blip r:embed="rId5" cstate="email">
            <a:extLst>
              <a:ext uri="{28A0092B-C50C-407E-A947-70E740481C1C}">
                <a14:useLocalDpi xmlns:a14="http://schemas.microsoft.com/office/drawing/2010/main"/>
              </a:ext>
            </a:extLst>
          </a:blip>
          <a:srcRect/>
          <a:stretch>
            <a:fillRect/>
          </a:stretch>
        </p:blipFill>
        <p:spPr bwMode="auto">
          <a:xfrm>
            <a:off x="9484472" y="4103184"/>
            <a:ext cx="978332" cy="697893"/>
          </a:xfrm>
          <a:prstGeom prst="rect">
            <a:avLst/>
          </a:prstGeom>
          <a:noFill/>
          <a:ln>
            <a:noFill/>
          </a:ln>
        </p:spPr>
      </p:pic>
      <p:pic>
        <p:nvPicPr>
          <p:cNvPr id="24" name="Picture 12" descr="https://www.cloudfoundry.org/wp-content/uploads/2017/01/CFF_Logo_vertical.png">
            <a:extLst>
              <a:ext uri="{FF2B5EF4-FFF2-40B4-BE49-F238E27FC236}">
                <a16:creationId xmlns:a16="http://schemas.microsoft.com/office/drawing/2014/main" id="{6038BF58-2EC6-43DE-900E-AC56C939AEDB}"/>
              </a:ext>
            </a:extLst>
          </p:cNvPr>
          <p:cNvPicPr>
            <a:picLocks noChangeAspect="1" noChangeArrowheads="1"/>
          </p:cNvPicPr>
          <p:nvPr/>
        </p:nvPicPr>
        <p:blipFill>
          <a:blip r:embed="rId6" cstate="email">
            <a:extLst>
              <a:ext uri="{28A0092B-C50C-407E-A947-70E740481C1C}">
                <a14:useLocalDpi xmlns:a14="http://schemas.microsoft.com/office/drawing/2010/main"/>
              </a:ext>
            </a:extLst>
          </a:blip>
          <a:srcRect/>
          <a:stretch>
            <a:fillRect/>
          </a:stretch>
        </p:blipFill>
        <p:spPr bwMode="auto">
          <a:xfrm>
            <a:off x="10727368" y="4112438"/>
            <a:ext cx="1001837" cy="611648"/>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12" descr="https://upload.wikimedia.org/wikipedia/commons/7/79/Docker_(container_engine)_logo.png">
            <a:extLst>
              <a:ext uri="{FF2B5EF4-FFF2-40B4-BE49-F238E27FC236}">
                <a16:creationId xmlns:a16="http://schemas.microsoft.com/office/drawing/2014/main" id="{9293CB52-453F-42F9-BF0D-E859AD63F7F7}"/>
              </a:ext>
            </a:extLst>
          </p:cNvPr>
          <p:cNvPicPr>
            <a:picLocks noChangeAspect="1" noChangeArrowheads="1"/>
          </p:cNvPicPr>
          <p:nvPr/>
        </p:nvPicPr>
        <p:blipFill>
          <a:blip r:embed="rId7" cstate="email">
            <a:extLst>
              <a:ext uri="{28A0092B-C50C-407E-A947-70E740481C1C}">
                <a14:useLocalDpi xmlns:a14="http://schemas.microsoft.com/office/drawing/2010/main"/>
              </a:ext>
            </a:extLst>
          </a:blip>
          <a:srcRect/>
          <a:stretch>
            <a:fillRect/>
          </a:stretch>
        </p:blipFill>
        <p:spPr bwMode="auto">
          <a:xfrm>
            <a:off x="6420940" y="4405448"/>
            <a:ext cx="1101048" cy="263154"/>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5">
            <a:extLst>
              <a:ext uri="{FF2B5EF4-FFF2-40B4-BE49-F238E27FC236}">
                <a16:creationId xmlns:a16="http://schemas.microsoft.com/office/drawing/2014/main" id="{B44305BD-D95E-47F4-9A68-3417EA4792F3}"/>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6373826" y="2516011"/>
            <a:ext cx="1240083" cy="390476"/>
          </a:xfrm>
          <a:prstGeom prst="rect">
            <a:avLst/>
          </a:prstGeom>
        </p:spPr>
      </p:pic>
      <p:pic>
        <p:nvPicPr>
          <p:cNvPr id="28" name="Picture 6" descr="https://upload.wikimedia.org/wikipedia/en/thumb/6/6c/RedHat.svg/1280px-RedHat.svg.png">
            <a:extLst>
              <a:ext uri="{FF2B5EF4-FFF2-40B4-BE49-F238E27FC236}">
                <a16:creationId xmlns:a16="http://schemas.microsoft.com/office/drawing/2014/main" id="{C1B90B5C-5516-4031-94BF-78AC720D7888}"/>
              </a:ext>
            </a:extLst>
          </p:cNvPr>
          <p:cNvPicPr>
            <a:picLocks noChangeAspect="1" noChangeArrowheads="1"/>
          </p:cNvPicPr>
          <p:nvPr/>
        </p:nvPicPr>
        <p:blipFill>
          <a:blip r:embed="rId9" cstate="email">
            <a:extLst>
              <a:ext uri="{28A0092B-C50C-407E-A947-70E740481C1C}">
                <a14:useLocalDpi xmlns:a14="http://schemas.microsoft.com/office/drawing/2010/main"/>
              </a:ext>
            </a:extLst>
          </a:blip>
          <a:srcRect/>
          <a:stretch>
            <a:fillRect/>
          </a:stretch>
        </p:blipFill>
        <p:spPr bwMode="auto">
          <a:xfrm>
            <a:off x="8001855" y="3382742"/>
            <a:ext cx="1009568" cy="325744"/>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8" descr="http://insidebitcoins.com/wp-content/uploads/2015/08/Blockchain-Logo-Blue6.png">
            <a:extLst>
              <a:ext uri="{FF2B5EF4-FFF2-40B4-BE49-F238E27FC236}">
                <a16:creationId xmlns:a16="http://schemas.microsoft.com/office/drawing/2014/main" id="{551F8CD6-FD8A-4CEB-B6A6-CD83C1EB1261}"/>
              </a:ext>
            </a:extLst>
          </p:cNvPr>
          <p:cNvPicPr>
            <a:picLocks noChangeAspect="1" noChangeArrowheads="1"/>
          </p:cNvPicPr>
          <p:nvPr/>
        </p:nvPicPr>
        <p:blipFill>
          <a:blip r:embed="rId10" cstate="email">
            <a:extLst>
              <a:ext uri="{28A0092B-C50C-407E-A947-70E740481C1C}">
                <a14:useLocalDpi xmlns:a14="http://schemas.microsoft.com/office/drawing/2010/main"/>
              </a:ext>
            </a:extLst>
          </a:blip>
          <a:srcRect/>
          <a:stretch>
            <a:fillRect/>
          </a:stretch>
        </p:blipFill>
        <p:spPr bwMode="auto">
          <a:xfrm>
            <a:off x="9474266" y="3362759"/>
            <a:ext cx="1109855" cy="325703"/>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Image result for BITNAMI LOGO">
            <a:extLst>
              <a:ext uri="{FF2B5EF4-FFF2-40B4-BE49-F238E27FC236}">
                <a16:creationId xmlns:a16="http://schemas.microsoft.com/office/drawing/2014/main" id="{0CA0B07F-45F3-4B6D-BE15-DA9BB924C310}"/>
              </a:ext>
            </a:extLst>
          </p:cNvPr>
          <p:cNvPicPr>
            <a:picLocks noChangeAspect="1" noChangeArrowheads="1"/>
          </p:cNvPicPr>
          <p:nvPr/>
        </p:nvPicPr>
        <p:blipFill>
          <a:blip r:embed="rId11" cstate="email">
            <a:extLst>
              <a:ext uri="{28A0092B-C50C-407E-A947-70E740481C1C}">
                <a14:useLocalDpi xmlns:a14="http://schemas.microsoft.com/office/drawing/2010/main"/>
              </a:ext>
            </a:extLst>
          </a:blip>
          <a:srcRect/>
          <a:stretch>
            <a:fillRect/>
          </a:stretch>
        </p:blipFill>
        <p:spPr bwMode="auto">
          <a:xfrm>
            <a:off x="6435754" y="3362390"/>
            <a:ext cx="1050838" cy="360148"/>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10" descr="http://openattitude.com/wp-content/uploads/2010/08/suse-logo.png">
            <a:extLst>
              <a:ext uri="{FF2B5EF4-FFF2-40B4-BE49-F238E27FC236}">
                <a16:creationId xmlns:a16="http://schemas.microsoft.com/office/drawing/2014/main" id="{472B371A-5791-4BB5-99B5-274A4A5F74CC}"/>
              </a:ext>
            </a:extLst>
          </p:cNvPr>
          <p:cNvPicPr>
            <a:picLocks noChangeAspect="1" noChangeArrowheads="1"/>
          </p:cNvPicPr>
          <p:nvPr/>
        </p:nvPicPr>
        <p:blipFill>
          <a:blip r:embed="rId12" cstate="email">
            <a:extLst>
              <a:ext uri="{28A0092B-C50C-407E-A947-70E740481C1C}">
                <a14:useLocalDpi xmlns:a14="http://schemas.microsoft.com/office/drawing/2010/main"/>
              </a:ext>
            </a:extLst>
          </a:blip>
          <a:srcRect/>
          <a:stretch>
            <a:fillRect/>
          </a:stretch>
        </p:blipFill>
        <p:spPr bwMode="auto">
          <a:xfrm>
            <a:off x="8269092" y="2499190"/>
            <a:ext cx="701764" cy="426321"/>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4" descr="Image result for Kemp Technologies LOGO">
            <a:extLst>
              <a:ext uri="{FF2B5EF4-FFF2-40B4-BE49-F238E27FC236}">
                <a16:creationId xmlns:a16="http://schemas.microsoft.com/office/drawing/2014/main" id="{59DE9BF0-53F2-45AB-BA94-D21472B7BF8A}"/>
              </a:ext>
            </a:extLst>
          </p:cNvPr>
          <p:cNvPicPr>
            <a:picLocks noChangeAspect="1" noChangeArrowheads="1"/>
          </p:cNvPicPr>
          <p:nvPr/>
        </p:nvPicPr>
        <p:blipFill>
          <a:blip r:embed="rId13" cstate="email">
            <a:extLst>
              <a:ext uri="{28A0092B-C50C-407E-A947-70E740481C1C}">
                <a14:useLocalDpi xmlns:a14="http://schemas.microsoft.com/office/drawing/2010/main"/>
              </a:ext>
            </a:extLst>
          </a:blip>
          <a:srcRect/>
          <a:stretch>
            <a:fillRect/>
          </a:stretch>
        </p:blipFill>
        <p:spPr bwMode="auto">
          <a:xfrm>
            <a:off x="8010548" y="4371104"/>
            <a:ext cx="960308" cy="312045"/>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45">
            <a:extLst>
              <a:ext uri="{FF2B5EF4-FFF2-40B4-BE49-F238E27FC236}">
                <a16:creationId xmlns:a16="http://schemas.microsoft.com/office/drawing/2014/main" id="{8F401572-3907-463E-A631-C8307FB55889}"/>
              </a:ext>
            </a:extLst>
          </p:cNvPr>
          <p:cNvPicPr>
            <a:picLocks noChangeAspect="1"/>
          </p:cNvPicPr>
          <p:nvPr/>
        </p:nvPicPr>
        <p:blipFill>
          <a:blip r:embed="rId14" cstate="email">
            <a:extLst>
              <a:ext uri="{28A0092B-C50C-407E-A947-70E740481C1C}">
                <a14:useLocalDpi xmlns:a14="http://schemas.microsoft.com/office/drawing/2010/main"/>
              </a:ext>
            </a:extLst>
          </a:blip>
          <a:stretch>
            <a:fillRect/>
          </a:stretch>
        </p:blipFill>
        <p:spPr>
          <a:xfrm>
            <a:off x="10915163" y="3473429"/>
            <a:ext cx="739243" cy="253560"/>
          </a:xfrm>
          <a:prstGeom prst="rect">
            <a:avLst/>
          </a:prstGeom>
        </p:spPr>
      </p:pic>
      <p:pic>
        <p:nvPicPr>
          <p:cNvPr id="47" name="Picture 46">
            <a:extLst>
              <a:ext uri="{FF2B5EF4-FFF2-40B4-BE49-F238E27FC236}">
                <a16:creationId xmlns:a16="http://schemas.microsoft.com/office/drawing/2014/main" id="{ED1765B5-7E62-4573-814D-60F871439E96}"/>
              </a:ext>
            </a:extLst>
          </p:cNvPr>
          <p:cNvPicPr>
            <a:picLocks noChangeAspect="1"/>
          </p:cNvPicPr>
          <p:nvPr/>
        </p:nvPicPr>
        <p:blipFill>
          <a:blip r:embed="rId15" cstate="email">
            <a:extLst>
              <a:ext uri="{28A0092B-C50C-407E-A947-70E740481C1C}">
                <a14:useLocalDpi xmlns:a14="http://schemas.microsoft.com/office/drawing/2010/main"/>
              </a:ext>
            </a:extLst>
          </a:blip>
          <a:stretch>
            <a:fillRect/>
          </a:stretch>
        </p:blipFill>
        <p:spPr>
          <a:xfrm>
            <a:off x="8041760" y="5240859"/>
            <a:ext cx="1311237" cy="217389"/>
          </a:xfrm>
          <a:prstGeom prst="rect">
            <a:avLst/>
          </a:prstGeom>
        </p:spPr>
      </p:pic>
      <p:pic>
        <p:nvPicPr>
          <p:cNvPr id="48" name="Picture 47">
            <a:extLst>
              <a:ext uri="{FF2B5EF4-FFF2-40B4-BE49-F238E27FC236}">
                <a16:creationId xmlns:a16="http://schemas.microsoft.com/office/drawing/2014/main" id="{341D7BB0-8470-46B7-BE77-33FB32248787}"/>
              </a:ext>
            </a:extLst>
          </p:cNvPr>
          <p:cNvPicPr>
            <a:picLocks noChangeAspect="1"/>
          </p:cNvPicPr>
          <p:nvPr/>
        </p:nvPicPr>
        <p:blipFill>
          <a:blip r:embed="rId16" cstate="email">
            <a:extLst>
              <a:ext uri="{28A0092B-C50C-407E-A947-70E740481C1C}">
                <a14:useLocalDpi xmlns:a14="http://schemas.microsoft.com/office/drawing/2010/main"/>
              </a:ext>
            </a:extLst>
          </a:blip>
          <a:stretch>
            <a:fillRect/>
          </a:stretch>
        </p:blipFill>
        <p:spPr>
          <a:xfrm>
            <a:off x="9646151" y="5278622"/>
            <a:ext cx="1081217" cy="143261"/>
          </a:xfrm>
          <a:prstGeom prst="rect">
            <a:avLst/>
          </a:prstGeom>
        </p:spPr>
      </p:pic>
      <p:pic>
        <p:nvPicPr>
          <p:cNvPr id="49" name="Picture 48">
            <a:extLst>
              <a:ext uri="{FF2B5EF4-FFF2-40B4-BE49-F238E27FC236}">
                <a16:creationId xmlns:a16="http://schemas.microsoft.com/office/drawing/2014/main" id="{24E603BB-9810-4235-822C-1AAC088859B9}"/>
              </a:ext>
            </a:extLst>
          </p:cNvPr>
          <p:cNvPicPr>
            <a:picLocks noChangeAspect="1"/>
          </p:cNvPicPr>
          <p:nvPr/>
        </p:nvPicPr>
        <p:blipFill rotWithShape="1">
          <a:blip r:embed="rId17" cstate="email">
            <a:extLst>
              <a:ext uri="{28A0092B-C50C-407E-A947-70E740481C1C}">
                <a14:useLocalDpi xmlns:a14="http://schemas.microsoft.com/office/drawing/2010/main"/>
              </a:ext>
            </a:extLst>
          </a:blip>
          <a:srcRect/>
          <a:stretch/>
        </p:blipFill>
        <p:spPr>
          <a:xfrm>
            <a:off x="9374601" y="2542942"/>
            <a:ext cx="1627592" cy="277416"/>
          </a:xfrm>
          <a:prstGeom prst="rect">
            <a:avLst/>
          </a:prstGeom>
        </p:spPr>
      </p:pic>
      <p:pic>
        <p:nvPicPr>
          <p:cNvPr id="50" name="Picture 49" descr="A picture containing clipart&#10;&#10;Description generated with very high confidence">
            <a:extLst>
              <a:ext uri="{FF2B5EF4-FFF2-40B4-BE49-F238E27FC236}">
                <a16:creationId xmlns:a16="http://schemas.microsoft.com/office/drawing/2014/main" id="{36DD69B5-09F0-4EA2-B8F0-535221E74AD1}"/>
              </a:ext>
            </a:extLst>
          </p:cNvPr>
          <p:cNvPicPr>
            <a:picLocks noChangeAspect="1"/>
          </p:cNvPicPr>
          <p:nvPr/>
        </p:nvPicPr>
        <p:blipFill>
          <a:blip r:embed="rId18" cstate="email">
            <a:extLst>
              <a:ext uri="{28A0092B-C50C-407E-A947-70E740481C1C}">
                <a14:useLocalDpi xmlns:a14="http://schemas.microsoft.com/office/drawing/2010/main"/>
              </a:ext>
            </a:extLst>
          </a:blip>
          <a:stretch>
            <a:fillRect/>
          </a:stretch>
        </p:blipFill>
        <p:spPr>
          <a:xfrm>
            <a:off x="6477593" y="5240860"/>
            <a:ext cx="1180977" cy="221433"/>
          </a:xfrm>
          <a:prstGeom prst="rect">
            <a:avLst/>
          </a:prstGeom>
        </p:spPr>
      </p:pic>
      <p:pic>
        <p:nvPicPr>
          <p:cNvPr id="36" name="Picture 35">
            <a:extLst>
              <a:ext uri="{FF2B5EF4-FFF2-40B4-BE49-F238E27FC236}">
                <a16:creationId xmlns:a16="http://schemas.microsoft.com/office/drawing/2014/main" id="{24D5C7E6-5090-499C-9C94-FF491EA69DF3}"/>
              </a:ext>
            </a:extLst>
          </p:cNvPr>
          <p:cNvPicPr>
            <a:picLocks noChangeAspect="1"/>
          </p:cNvPicPr>
          <p:nvPr/>
        </p:nvPicPr>
        <p:blipFill>
          <a:blip r:embed="rId19" cstate="email">
            <a:extLst>
              <a:ext uri="{28A0092B-C50C-407E-A947-70E740481C1C}">
                <a14:useLocalDpi xmlns:a14="http://schemas.microsoft.com/office/drawing/2010/main"/>
              </a:ext>
            </a:extLst>
          </a:blip>
          <a:stretch>
            <a:fillRect/>
          </a:stretch>
        </p:blipFill>
        <p:spPr>
          <a:xfrm>
            <a:off x="920201" y="2650386"/>
            <a:ext cx="969826" cy="544846"/>
          </a:xfrm>
          <a:prstGeom prst="rect">
            <a:avLst/>
          </a:prstGeom>
        </p:spPr>
      </p:pic>
      <p:pic>
        <p:nvPicPr>
          <p:cNvPr id="37" name="Picture 36">
            <a:extLst>
              <a:ext uri="{FF2B5EF4-FFF2-40B4-BE49-F238E27FC236}">
                <a16:creationId xmlns:a16="http://schemas.microsoft.com/office/drawing/2014/main" id="{7E2E6BB4-456C-43C9-A2CF-8CA1753C8A57}"/>
              </a:ext>
            </a:extLst>
          </p:cNvPr>
          <p:cNvPicPr>
            <a:picLocks noChangeAspect="1"/>
          </p:cNvPicPr>
          <p:nvPr/>
        </p:nvPicPr>
        <p:blipFill>
          <a:blip r:embed="rId20" cstate="email">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3151042" y="2365173"/>
            <a:ext cx="1632771" cy="1224577"/>
          </a:xfrm>
          <a:prstGeom prst="rect">
            <a:avLst/>
          </a:prstGeom>
        </p:spPr>
      </p:pic>
      <p:pic>
        <p:nvPicPr>
          <p:cNvPr id="38" name="Picture 6" descr="https://upload.wikimedia.org/wikipedia/commons/thumb/b/b8/Lenovo_logo_2015.svg/2000px-Lenovo_logo_2015.svg.png">
            <a:extLst>
              <a:ext uri="{FF2B5EF4-FFF2-40B4-BE49-F238E27FC236}">
                <a16:creationId xmlns:a16="http://schemas.microsoft.com/office/drawing/2014/main" id="{AB2122D7-DE45-42B6-A33D-A37856C1F91F}"/>
              </a:ext>
            </a:extLst>
          </p:cNvPr>
          <p:cNvPicPr>
            <a:picLocks noChangeAspect="1" noChangeArrowheads="1"/>
          </p:cNvPicPr>
          <p:nvPr/>
        </p:nvPicPr>
        <p:blipFill>
          <a:blip r:embed="rId21" cstate="email">
            <a:extLst>
              <a:ext uri="{28A0092B-C50C-407E-A947-70E740481C1C}">
                <a14:useLocalDpi xmlns:a14="http://schemas.microsoft.com/office/drawing/2010/main"/>
              </a:ext>
            </a:extLst>
          </a:blip>
          <a:srcRect/>
          <a:stretch>
            <a:fillRect/>
          </a:stretch>
        </p:blipFill>
        <p:spPr bwMode="auto">
          <a:xfrm>
            <a:off x="3319124" y="4171788"/>
            <a:ext cx="1406138" cy="295264"/>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38">
            <a:extLst>
              <a:ext uri="{FF2B5EF4-FFF2-40B4-BE49-F238E27FC236}">
                <a16:creationId xmlns:a16="http://schemas.microsoft.com/office/drawing/2014/main" id="{19BA550A-8688-42FB-8F45-578FE531D1B5}"/>
              </a:ext>
            </a:extLst>
          </p:cNvPr>
          <p:cNvPicPr>
            <a:picLocks noChangeAspect="1"/>
          </p:cNvPicPr>
          <p:nvPr/>
        </p:nvPicPr>
        <p:blipFill>
          <a:blip r:embed="rId22" cstate="email">
            <a:extLst>
              <a:ext uri="{28A0092B-C50C-407E-A947-70E740481C1C}">
                <a14:useLocalDpi xmlns:a14="http://schemas.microsoft.com/office/drawing/2010/main"/>
              </a:ext>
            </a:extLst>
          </a:blip>
          <a:stretch>
            <a:fillRect/>
          </a:stretch>
        </p:blipFill>
        <p:spPr>
          <a:xfrm>
            <a:off x="903999" y="3406998"/>
            <a:ext cx="1644597" cy="276592"/>
          </a:xfrm>
          <a:prstGeom prst="rect">
            <a:avLst/>
          </a:prstGeom>
        </p:spPr>
      </p:pic>
      <p:pic>
        <p:nvPicPr>
          <p:cNvPr id="41" name="Picture 40" descr="A close up of a logo&#10;&#10;Description generated with very high confidence">
            <a:extLst>
              <a:ext uri="{FF2B5EF4-FFF2-40B4-BE49-F238E27FC236}">
                <a16:creationId xmlns:a16="http://schemas.microsoft.com/office/drawing/2014/main" id="{9EC4A3BB-1B92-4577-8D1E-0B9876009557}"/>
              </a:ext>
            </a:extLst>
          </p:cNvPr>
          <p:cNvPicPr>
            <a:picLocks noChangeAspect="1"/>
          </p:cNvPicPr>
          <p:nvPr/>
        </p:nvPicPr>
        <p:blipFill>
          <a:blip r:embed="rId23" cstate="email">
            <a:extLst>
              <a:ext uri="{28A0092B-C50C-407E-A947-70E740481C1C}">
                <a14:useLocalDpi xmlns:a14="http://schemas.microsoft.com/office/drawing/2010/main"/>
              </a:ext>
            </a:extLst>
          </a:blip>
          <a:stretch>
            <a:fillRect/>
          </a:stretch>
        </p:blipFill>
        <p:spPr>
          <a:xfrm>
            <a:off x="903999" y="4997913"/>
            <a:ext cx="2160294" cy="211709"/>
          </a:xfrm>
          <a:prstGeom prst="rect">
            <a:avLst/>
          </a:prstGeom>
        </p:spPr>
      </p:pic>
      <p:pic>
        <p:nvPicPr>
          <p:cNvPr id="4102" name="Picture 6" descr="Image result for fujitsu">
            <a:extLst>
              <a:ext uri="{FF2B5EF4-FFF2-40B4-BE49-F238E27FC236}">
                <a16:creationId xmlns:a16="http://schemas.microsoft.com/office/drawing/2014/main" id="{62EFA283-EC5F-490F-83BB-800645403FF1}"/>
              </a:ext>
            </a:extLst>
          </p:cNvPr>
          <p:cNvPicPr>
            <a:picLocks noChangeAspect="1" noChangeArrowheads="1"/>
          </p:cNvPicPr>
          <p:nvPr/>
        </p:nvPicPr>
        <p:blipFill rotWithShape="1">
          <a:blip r:embed="rId24" cstate="email">
            <a:extLst>
              <a:ext uri="{28A0092B-C50C-407E-A947-70E740481C1C}">
                <a14:useLocalDpi xmlns:a14="http://schemas.microsoft.com/office/drawing/2010/main"/>
              </a:ext>
            </a:extLst>
          </a:blip>
          <a:srcRect/>
          <a:stretch/>
        </p:blipFill>
        <p:spPr bwMode="auto">
          <a:xfrm>
            <a:off x="920202" y="4057225"/>
            <a:ext cx="1119124" cy="594767"/>
          </a:xfrm>
          <a:prstGeom prst="rect">
            <a:avLst/>
          </a:prstGeom>
          <a:noFill/>
          <a:extLst>
            <a:ext uri="{909E8E84-426E-40DD-AFC4-6F175D3DCCD1}">
              <a14:hiddenFill xmlns:a14="http://schemas.microsoft.com/office/drawing/2010/main">
                <a:solidFill>
                  <a:srgbClr val="FFFFFF"/>
                </a:solidFill>
              </a14:hiddenFill>
            </a:ext>
          </a:extLst>
        </p:spPr>
      </p:pic>
      <p:sp>
        <p:nvSpPr>
          <p:cNvPr id="42" name="Rectangle 41">
            <a:extLst>
              <a:ext uri="{FF2B5EF4-FFF2-40B4-BE49-F238E27FC236}">
                <a16:creationId xmlns:a16="http://schemas.microsoft.com/office/drawing/2014/main" id="{05A1C21E-87C8-4570-BAF8-886BC3287F3A}"/>
              </a:ext>
            </a:extLst>
          </p:cNvPr>
          <p:cNvSpPr/>
          <p:nvPr/>
        </p:nvSpPr>
        <p:spPr>
          <a:xfrm>
            <a:off x="22040" y="1808511"/>
            <a:ext cx="4179762" cy="267021"/>
          </a:xfrm>
          <a:prstGeom prst="rect">
            <a:avLst/>
          </a:prstGeom>
          <a:noFill/>
          <a:ln>
            <a:noFill/>
          </a:ln>
        </p:spPr>
        <p:style>
          <a:lnRef idx="1">
            <a:schemeClr val="dk1"/>
          </a:lnRef>
          <a:fillRef idx="2">
            <a:schemeClr val="dk1"/>
          </a:fillRef>
          <a:effectRef idx="1">
            <a:schemeClr val="dk1"/>
          </a:effectRef>
          <a:fontRef idx="minor">
            <a:schemeClr val="dk1"/>
          </a:fontRef>
        </p:style>
        <p:txBody>
          <a:bodyPr rtlCol="0" anchor="t"/>
          <a:lstStyle/>
          <a:p>
            <a:pPr algn="ctr" defTabSz="932418">
              <a:lnSpc>
                <a:spcPct val="90000"/>
              </a:lnSpc>
              <a:defRPr/>
            </a:pPr>
            <a:r>
              <a:rPr lang="en-US" sz="2040">
                <a:solidFill>
                  <a:srgbClr val="1A1A1A">
                    <a:lumMod val="50000"/>
                  </a:srgbClr>
                </a:solidFill>
                <a:latin typeface="Segoe UI Semilight" panose="020B0402040204020203" pitchFamily="34" charset="0"/>
                <a:cs typeface="Segoe UI Semilight" panose="020B0402040204020203" pitchFamily="34" charset="0"/>
              </a:rPr>
              <a:t>Integrated systems</a:t>
            </a:r>
          </a:p>
        </p:txBody>
      </p:sp>
      <p:sp>
        <p:nvSpPr>
          <p:cNvPr id="33" name="Rectangle 32">
            <a:extLst>
              <a:ext uri="{FF2B5EF4-FFF2-40B4-BE49-F238E27FC236}">
                <a16:creationId xmlns:a16="http://schemas.microsoft.com/office/drawing/2014/main" id="{6088F407-0AEC-45B1-92F8-CF1054F3FE44}"/>
              </a:ext>
            </a:extLst>
          </p:cNvPr>
          <p:cNvSpPr/>
          <p:nvPr/>
        </p:nvSpPr>
        <p:spPr>
          <a:xfrm>
            <a:off x="6221642" y="1800126"/>
            <a:ext cx="2426263" cy="545582"/>
          </a:xfrm>
          <a:prstGeom prst="rect">
            <a:avLst/>
          </a:prstGeom>
          <a:noFill/>
          <a:ln>
            <a:noFill/>
          </a:ln>
        </p:spPr>
        <p:style>
          <a:lnRef idx="1">
            <a:schemeClr val="dk1"/>
          </a:lnRef>
          <a:fillRef idx="2">
            <a:schemeClr val="dk1"/>
          </a:fillRef>
          <a:effectRef idx="1">
            <a:schemeClr val="dk1"/>
          </a:effectRef>
          <a:fontRef idx="minor">
            <a:schemeClr val="dk1"/>
          </a:fontRef>
        </p:style>
        <p:txBody>
          <a:bodyPr rtlCol="0" anchor="t"/>
          <a:lstStyle/>
          <a:p>
            <a:pPr algn="ctr" defTabSz="932418">
              <a:lnSpc>
                <a:spcPct val="90000"/>
              </a:lnSpc>
              <a:defRPr/>
            </a:pPr>
            <a:r>
              <a:rPr lang="en-US" sz="2040">
                <a:solidFill>
                  <a:srgbClr val="1A1A1A">
                    <a:lumMod val="50000"/>
                  </a:srgbClr>
                </a:solidFill>
                <a:latin typeface="Segoe UI Semilight" panose="020B0402040204020203" pitchFamily="34" charset="0"/>
                <a:cs typeface="Segoe UI Semilight" panose="020B0402040204020203" pitchFamily="34" charset="0"/>
              </a:rPr>
              <a:t>Azure Marketplace</a:t>
            </a:r>
          </a:p>
        </p:txBody>
      </p:sp>
      <p:sp>
        <p:nvSpPr>
          <p:cNvPr id="5" name="Rectangle 4">
            <a:extLst>
              <a:ext uri="{FF2B5EF4-FFF2-40B4-BE49-F238E27FC236}">
                <a16:creationId xmlns:a16="http://schemas.microsoft.com/office/drawing/2014/main" id="{192CFF06-6CCD-498A-96A9-A5796408F480}"/>
              </a:ext>
            </a:extLst>
          </p:cNvPr>
          <p:cNvSpPr/>
          <p:nvPr/>
        </p:nvSpPr>
        <p:spPr bwMode="auto">
          <a:xfrm>
            <a:off x="540279" y="610289"/>
            <a:ext cx="11436078" cy="999418"/>
          </a:xfrm>
          <a:prstGeom prst="rect">
            <a:avLst/>
          </a:prstGeom>
          <a:solidFill>
            <a:srgbClr val="02214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IN"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 name="Title 1">
            <a:extLst>
              <a:ext uri="{FF2B5EF4-FFF2-40B4-BE49-F238E27FC236}">
                <a16:creationId xmlns:a16="http://schemas.microsoft.com/office/drawing/2014/main" id="{65EA7BE7-3C22-4E2B-93AE-96D91A76A31A}"/>
              </a:ext>
            </a:extLst>
          </p:cNvPr>
          <p:cNvSpPr txBox="1">
            <a:spLocks/>
          </p:cNvSpPr>
          <p:nvPr/>
        </p:nvSpPr>
        <p:spPr>
          <a:xfrm>
            <a:off x="4725262" y="763093"/>
            <a:ext cx="2750513" cy="917575"/>
          </a:xfrm>
          <a:prstGeom prst="rect">
            <a:avLst/>
          </a:prstGeom>
        </p:spPr>
        <p:txBody>
          <a:bodyPr vert="horz" wrap="square" lIns="149217" tIns="93260" rIns="149217" bIns="93260"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3672" b="1" spc="-102">
                <a:solidFill>
                  <a:srgbClr val="FFFFFF"/>
                </a:solidFill>
                <a:latin typeface="Segoe UI Semibold"/>
              </a:rPr>
              <a:t>Ecosystem</a:t>
            </a:r>
          </a:p>
        </p:txBody>
      </p:sp>
    </p:spTree>
    <p:extLst>
      <p:ext uri="{BB962C8B-B14F-4D97-AF65-F5344CB8AC3E}">
        <p14:creationId xmlns:p14="http://schemas.microsoft.com/office/powerpoint/2010/main" val="230147785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0727CF4-A7C7-4FAA-A0CD-613490F2F9F0}"/>
              </a:ext>
            </a:extLst>
          </p:cNvPr>
          <p:cNvSpPr/>
          <p:nvPr/>
        </p:nvSpPr>
        <p:spPr bwMode="auto">
          <a:xfrm>
            <a:off x="0" y="2593035"/>
            <a:ext cx="12434947" cy="375324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marL="0" marR="0" lvl="0" indent="0" algn="ctr" defTabSz="931935"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itle 5">
            <a:extLst>
              <a:ext uri="{FF2B5EF4-FFF2-40B4-BE49-F238E27FC236}">
                <a16:creationId xmlns:a16="http://schemas.microsoft.com/office/drawing/2014/main" id="{DEDF15F5-EFA3-4E08-BE68-CEF3E6F3B1C2}"/>
              </a:ext>
            </a:extLst>
          </p:cNvPr>
          <p:cNvSpPr txBox="1">
            <a:spLocks/>
          </p:cNvSpPr>
          <p:nvPr/>
        </p:nvSpPr>
        <p:spPr>
          <a:xfrm>
            <a:off x="190298" y="346734"/>
            <a:ext cx="11886192" cy="917444"/>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63" rtl="0" eaLnBrk="1" fontAlgn="auto" latinLnBrk="0" hangingPunct="1">
              <a:lnSpc>
                <a:spcPct val="90000"/>
              </a:lnSpc>
              <a:spcBef>
                <a:spcPct val="0"/>
              </a:spcBef>
              <a:spcAft>
                <a:spcPts val="0"/>
              </a:spcAft>
              <a:buClrTx/>
              <a:buSzTx/>
              <a:buFontTx/>
              <a:buNone/>
              <a:tabLst/>
              <a:defRPr/>
            </a:pPr>
            <a:r>
              <a:rPr lang="en-US" sz="3600" b="1">
                <a:latin typeface="Segoe UI Semibold" panose="020B0502040204020203" pitchFamily="34" charset="0"/>
              </a:rPr>
              <a:t>Integrated delivery experience </a:t>
            </a:r>
          </a:p>
        </p:txBody>
      </p:sp>
      <p:grpSp>
        <p:nvGrpSpPr>
          <p:cNvPr id="4" name="Group 3">
            <a:extLst>
              <a:ext uri="{FF2B5EF4-FFF2-40B4-BE49-F238E27FC236}">
                <a16:creationId xmlns:a16="http://schemas.microsoft.com/office/drawing/2014/main" id="{A3C6B007-0D4B-4768-8BEB-3E7E9ED72A02}"/>
              </a:ext>
            </a:extLst>
          </p:cNvPr>
          <p:cNvGrpSpPr/>
          <p:nvPr/>
        </p:nvGrpSpPr>
        <p:grpSpPr>
          <a:xfrm>
            <a:off x="6154050" y="4032550"/>
            <a:ext cx="5825535" cy="1217619"/>
            <a:chOff x="6099611" y="4804877"/>
            <a:chExt cx="5630080" cy="1194192"/>
          </a:xfrm>
          <a:solidFill>
            <a:schemeClr val="accent1"/>
          </a:solidFill>
        </p:grpSpPr>
        <p:sp>
          <p:nvSpPr>
            <p:cNvPr id="6" name="Rectangle 5">
              <a:extLst>
                <a:ext uri="{FF2B5EF4-FFF2-40B4-BE49-F238E27FC236}">
                  <a16:creationId xmlns:a16="http://schemas.microsoft.com/office/drawing/2014/main" id="{D2B6B807-D3B8-47E3-AB32-5EF79BFC1FC6}"/>
                </a:ext>
              </a:extLst>
            </p:cNvPr>
            <p:cNvSpPr/>
            <p:nvPr/>
          </p:nvSpPr>
          <p:spPr bwMode="auto">
            <a:xfrm>
              <a:off x="6099611" y="4804877"/>
              <a:ext cx="3191517" cy="117349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t" anchorCtr="0" forceAA="0" compatLnSpc="1">
              <a:prstTxWarp prst="textNoShape">
                <a:avLst/>
              </a:prstTxWarp>
              <a:noAutofit/>
            </a:bodyPr>
            <a:lstStyle/>
            <a:p>
              <a:pPr marL="0" marR="0" lvl="0" indent="0" algn="ctr" defTabSz="950481" rtl="0" eaLnBrk="1" fontAlgn="base" latinLnBrk="0" hangingPunct="1">
                <a:lnSpc>
                  <a:spcPct val="90000"/>
                </a:lnSpc>
                <a:spcBef>
                  <a:spcPts val="1200"/>
                </a:spcBef>
                <a:spcAft>
                  <a:spcPct val="0"/>
                </a:spcAft>
                <a:buClrTx/>
                <a:buSzTx/>
                <a:buFontTx/>
                <a:buNone/>
                <a:tabLst/>
                <a:defRPr/>
              </a:pPr>
              <a:r>
                <a:rPr kumimoji="0" lang="en-US" sz="1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Extension of Azure model</a:t>
              </a:r>
            </a:p>
            <a:p>
              <a:pPr marL="0" marR="0" lvl="0" indent="0" algn="ctr" defTabSz="950481" rtl="0" eaLnBrk="1" fontAlgn="base" latinLnBrk="0" hangingPunct="1">
                <a:lnSpc>
                  <a:spcPct val="90000"/>
                </a:lnSpc>
                <a:spcBef>
                  <a:spcPts val="1200"/>
                </a:spcBef>
                <a:spcAft>
                  <a:spcPct val="0"/>
                </a:spcAft>
                <a:buClrTx/>
                <a:buSzTx/>
                <a:buFontTx/>
                <a:buNone/>
                <a:tabLst/>
                <a:defRPr/>
              </a:pPr>
              <a:r>
                <a:rPr kumimoji="0" lang="en-US" sz="1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Receive one bill</a:t>
              </a:r>
            </a:p>
          </p:txBody>
        </p:sp>
        <p:sp>
          <p:nvSpPr>
            <p:cNvPr id="7" name="Rectangle 6">
              <a:extLst>
                <a:ext uri="{FF2B5EF4-FFF2-40B4-BE49-F238E27FC236}">
                  <a16:creationId xmlns:a16="http://schemas.microsoft.com/office/drawing/2014/main" id="{1A19951E-1FFD-45ED-BF7A-BE9436073078}"/>
                </a:ext>
              </a:extLst>
            </p:cNvPr>
            <p:cNvSpPr/>
            <p:nvPr/>
          </p:nvSpPr>
          <p:spPr bwMode="auto">
            <a:xfrm>
              <a:off x="9386541" y="4825570"/>
              <a:ext cx="2343150" cy="117349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t" anchorCtr="0" forceAA="0" compatLnSpc="1">
              <a:prstTxWarp prst="textNoShape">
                <a:avLst/>
              </a:prstTxWarp>
              <a:noAutofit/>
            </a:bodyPr>
            <a:lstStyle/>
            <a:p>
              <a:pPr marL="0" marR="0" lvl="0" indent="0" algn="ctr" defTabSz="950481" rtl="0" eaLnBrk="1" fontAlgn="base" latinLnBrk="0" hangingPunct="1">
                <a:lnSpc>
                  <a:spcPct val="90000"/>
                </a:lnSpc>
                <a:spcBef>
                  <a:spcPts val="1200"/>
                </a:spcBef>
                <a:spcAft>
                  <a:spcPct val="0"/>
                </a:spcAft>
                <a:buClrTx/>
                <a:buSzTx/>
                <a:buFontTx/>
                <a:buNone/>
                <a:tabLst/>
                <a:defRPr/>
              </a:pPr>
              <a:r>
                <a:rPr kumimoji="0" lang="en-US" sz="1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Consistent support experience, no matter who you call</a:t>
              </a:r>
            </a:p>
            <a:p>
              <a:pPr marL="0" marR="0" lvl="0" indent="0" algn="ctr" defTabSz="950481" rtl="0" eaLnBrk="1" fontAlgn="base" latinLnBrk="0" hangingPunct="1">
                <a:lnSpc>
                  <a:spcPct val="90000"/>
                </a:lnSpc>
                <a:spcBef>
                  <a:spcPts val="1200"/>
                </a:spcBef>
                <a:spcAft>
                  <a:spcPct val="0"/>
                </a:spcAft>
                <a:buClrTx/>
                <a:buSzTx/>
                <a:buFontTx/>
                <a:buNone/>
                <a:tabLst/>
                <a:defRPr/>
              </a:pPr>
              <a:r>
                <a:rPr kumimoji="0" lang="en-US" sz="1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Available in 46 </a:t>
              </a:r>
              <a:br>
                <a:rPr kumimoji="0" lang="en-US" sz="1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br>
              <a:r>
                <a:rPr kumimoji="0" lang="en-US" sz="1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geos initially</a:t>
              </a:r>
            </a:p>
          </p:txBody>
        </p:sp>
      </p:grpSp>
      <p:sp>
        <p:nvSpPr>
          <p:cNvPr id="13" name="Diamond 12">
            <a:extLst>
              <a:ext uri="{FF2B5EF4-FFF2-40B4-BE49-F238E27FC236}">
                <a16:creationId xmlns:a16="http://schemas.microsoft.com/office/drawing/2014/main" id="{8928DEA0-FB23-4209-967B-72A561BA26F2}"/>
              </a:ext>
            </a:extLst>
          </p:cNvPr>
          <p:cNvSpPr/>
          <p:nvPr/>
        </p:nvSpPr>
        <p:spPr bwMode="auto">
          <a:xfrm>
            <a:off x="195209" y="1238250"/>
            <a:ext cx="2726664" cy="2730960"/>
          </a:xfrm>
          <a:prstGeom prst="diamond">
            <a:avLst/>
          </a:prstGeom>
          <a:solidFill>
            <a:schemeClr val="bg1"/>
          </a:solidFill>
          <a:ln w="38100">
            <a:solidFill>
              <a:schemeClr val="bg2"/>
            </a:solidFill>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a:cs typeface="Segoe UI" pitchFamily="34" charset="0"/>
            </a:endParaRPr>
          </a:p>
        </p:txBody>
      </p:sp>
      <p:sp>
        <p:nvSpPr>
          <p:cNvPr id="14" name="Freeform 412">
            <a:extLst>
              <a:ext uri="{FF2B5EF4-FFF2-40B4-BE49-F238E27FC236}">
                <a16:creationId xmlns:a16="http://schemas.microsoft.com/office/drawing/2014/main" id="{0C7E869B-C5C0-436E-9599-564D9C87DFDE}"/>
              </a:ext>
            </a:extLst>
          </p:cNvPr>
          <p:cNvSpPr>
            <a:spLocks noChangeAspect="1" noEditPoints="1"/>
          </p:cNvSpPr>
          <p:nvPr/>
        </p:nvSpPr>
        <p:spPr bwMode="auto">
          <a:xfrm>
            <a:off x="1296720" y="2051607"/>
            <a:ext cx="523642" cy="544870"/>
          </a:xfrm>
          <a:custGeom>
            <a:avLst/>
            <a:gdLst>
              <a:gd name="T0" fmla="*/ 65 w 306"/>
              <a:gd name="T1" fmla="*/ 227 h 319"/>
              <a:gd name="T2" fmla="*/ 71 w 306"/>
              <a:gd name="T3" fmla="*/ 191 h 319"/>
              <a:gd name="T4" fmla="*/ 124 w 306"/>
              <a:gd name="T5" fmla="*/ 243 h 319"/>
              <a:gd name="T6" fmla="*/ 125 w 306"/>
              <a:gd name="T7" fmla="*/ 285 h 319"/>
              <a:gd name="T8" fmla="*/ 90 w 306"/>
              <a:gd name="T9" fmla="*/ 319 h 319"/>
              <a:gd name="T10" fmla="*/ 49 w 306"/>
              <a:gd name="T11" fmla="*/ 286 h 319"/>
              <a:gd name="T12" fmla="*/ 0 w 306"/>
              <a:gd name="T13" fmla="*/ 202 h 319"/>
              <a:gd name="T14" fmla="*/ 0 w 306"/>
              <a:gd name="T15" fmla="*/ 124 h 319"/>
              <a:gd name="T16" fmla="*/ 28 w 306"/>
              <a:gd name="T17" fmla="*/ 146 h 319"/>
              <a:gd name="T18" fmla="*/ 28 w 306"/>
              <a:gd name="T19" fmla="*/ 190 h 319"/>
              <a:gd name="T20" fmla="*/ 96 w 306"/>
              <a:gd name="T21" fmla="*/ 258 h 319"/>
              <a:gd name="T22" fmla="*/ 241 w 306"/>
              <a:gd name="T23" fmla="*/ 227 h 319"/>
              <a:gd name="T24" fmla="*/ 235 w 306"/>
              <a:gd name="T25" fmla="*/ 191 h 319"/>
              <a:gd name="T26" fmla="*/ 182 w 306"/>
              <a:gd name="T27" fmla="*/ 243 h 319"/>
              <a:gd name="T28" fmla="*/ 181 w 306"/>
              <a:gd name="T29" fmla="*/ 285 h 319"/>
              <a:gd name="T30" fmla="*/ 216 w 306"/>
              <a:gd name="T31" fmla="*/ 319 h 319"/>
              <a:gd name="T32" fmla="*/ 256 w 306"/>
              <a:gd name="T33" fmla="*/ 286 h 319"/>
              <a:gd name="T34" fmla="*/ 306 w 306"/>
              <a:gd name="T35" fmla="*/ 202 h 319"/>
              <a:gd name="T36" fmla="*/ 306 w 306"/>
              <a:gd name="T37" fmla="*/ 124 h 319"/>
              <a:gd name="T38" fmla="*/ 278 w 306"/>
              <a:gd name="T39" fmla="*/ 146 h 319"/>
              <a:gd name="T40" fmla="*/ 278 w 306"/>
              <a:gd name="T41" fmla="*/ 190 h 319"/>
              <a:gd name="T42" fmla="*/ 210 w 306"/>
              <a:gd name="T43" fmla="*/ 258 h 319"/>
              <a:gd name="T44" fmla="*/ 155 w 306"/>
              <a:gd name="T45" fmla="*/ 182 h 319"/>
              <a:gd name="T46" fmla="*/ 246 w 306"/>
              <a:gd name="T47" fmla="*/ 91 h 319"/>
              <a:gd name="T48" fmla="*/ 155 w 306"/>
              <a:gd name="T49" fmla="*/ 0 h 319"/>
              <a:gd name="T50" fmla="*/ 64 w 306"/>
              <a:gd name="T51" fmla="*/ 91 h 319"/>
              <a:gd name="T52" fmla="*/ 155 w 306"/>
              <a:gd name="T53" fmla="*/ 182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06" h="319">
                <a:moveTo>
                  <a:pt x="65" y="227"/>
                </a:moveTo>
                <a:cubicBezTo>
                  <a:pt x="65" y="227"/>
                  <a:pt x="56" y="206"/>
                  <a:pt x="71" y="191"/>
                </a:cubicBezTo>
                <a:cubicBezTo>
                  <a:pt x="124" y="243"/>
                  <a:pt x="124" y="243"/>
                  <a:pt x="124" y="243"/>
                </a:cubicBezTo>
                <a:cubicBezTo>
                  <a:pt x="125" y="285"/>
                  <a:pt x="125" y="285"/>
                  <a:pt x="125" y="285"/>
                </a:cubicBezTo>
                <a:cubicBezTo>
                  <a:pt x="125" y="304"/>
                  <a:pt x="109" y="319"/>
                  <a:pt x="90" y="319"/>
                </a:cubicBezTo>
                <a:cubicBezTo>
                  <a:pt x="71" y="319"/>
                  <a:pt x="56" y="300"/>
                  <a:pt x="49" y="286"/>
                </a:cubicBezTo>
                <a:cubicBezTo>
                  <a:pt x="49" y="285"/>
                  <a:pt x="0" y="202"/>
                  <a:pt x="0" y="202"/>
                </a:cubicBezTo>
                <a:cubicBezTo>
                  <a:pt x="0" y="124"/>
                  <a:pt x="0" y="124"/>
                  <a:pt x="0" y="124"/>
                </a:cubicBezTo>
                <a:cubicBezTo>
                  <a:pt x="0" y="124"/>
                  <a:pt x="28" y="123"/>
                  <a:pt x="28" y="146"/>
                </a:cubicBezTo>
                <a:cubicBezTo>
                  <a:pt x="28" y="169"/>
                  <a:pt x="28" y="190"/>
                  <a:pt x="28" y="190"/>
                </a:cubicBezTo>
                <a:cubicBezTo>
                  <a:pt x="96" y="258"/>
                  <a:pt x="96" y="258"/>
                  <a:pt x="96" y="258"/>
                </a:cubicBezTo>
                <a:moveTo>
                  <a:pt x="241" y="227"/>
                </a:moveTo>
                <a:cubicBezTo>
                  <a:pt x="241" y="227"/>
                  <a:pt x="250" y="206"/>
                  <a:pt x="235" y="191"/>
                </a:cubicBezTo>
                <a:cubicBezTo>
                  <a:pt x="182" y="243"/>
                  <a:pt x="182" y="243"/>
                  <a:pt x="182" y="243"/>
                </a:cubicBezTo>
                <a:cubicBezTo>
                  <a:pt x="181" y="285"/>
                  <a:pt x="181" y="285"/>
                  <a:pt x="181" y="285"/>
                </a:cubicBezTo>
                <a:cubicBezTo>
                  <a:pt x="181" y="304"/>
                  <a:pt x="197" y="319"/>
                  <a:pt x="216" y="319"/>
                </a:cubicBezTo>
                <a:cubicBezTo>
                  <a:pt x="235" y="319"/>
                  <a:pt x="250" y="300"/>
                  <a:pt x="256" y="286"/>
                </a:cubicBezTo>
                <a:cubicBezTo>
                  <a:pt x="257" y="285"/>
                  <a:pt x="306" y="202"/>
                  <a:pt x="306" y="202"/>
                </a:cubicBezTo>
                <a:cubicBezTo>
                  <a:pt x="306" y="124"/>
                  <a:pt x="306" y="124"/>
                  <a:pt x="306" y="124"/>
                </a:cubicBezTo>
                <a:cubicBezTo>
                  <a:pt x="306" y="124"/>
                  <a:pt x="278" y="123"/>
                  <a:pt x="278" y="146"/>
                </a:cubicBezTo>
                <a:cubicBezTo>
                  <a:pt x="278" y="169"/>
                  <a:pt x="278" y="190"/>
                  <a:pt x="278" y="190"/>
                </a:cubicBezTo>
                <a:cubicBezTo>
                  <a:pt x="210" y="258"/>
                  <a:pt x="210" y="258"/>
                  <a:pt x="210" y="258"/>
                </a:cubicBezTo>
                <a:moveTo>
                  <a:pt x="155" y="182"/>
                </a:moveTo>
                <a:cubicBezTo>
                  <a:pt x="205" y="182"/>
                  <a:pt x="246" y="141"/>
                  <a:pt x="246" y="91"/>
                </a:cubicBezTo>
                <a:cubicBezTo>
                  <a:pt x="246" y="41"/>
                  <a:pt x="205" y="0"/>
                  <a:pt x="155" y="0"/>
                </a:cubicBezTo>
                <a:cubicBezTo>
                  <a:pt x="105" y="0"/>
                  <a:pt x="64" y="41"/>
                  <a:pt x="64" y="91"/>
                </a:cubicBezTo>
                <a:cubicBezTo>
                  <a:pt x="64" y="141"/>
                  <a:pt x="105" y="182"/>
                  <a:pt x="155" y="182"/>
                </a:cubicBezTo>
                <a:close/>
              </a:path>
            </a:pathLst>
          </a:custGeom>
          <a:noFill/>
          <a:ln w="15875"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34" tIns="46616" rIns="93234" bIns="46616" numCol="1" anchor="t" anchorCtr="0" compatLnSpc="1">
            <a:prstTxWarp prst="textNoShape">
              <a:avLst/>
            </a:prstTxWarp>
          </a:bodyPr>
          <a:lstStyle/>
          <a:p>
            <a:pPr marL="0" marR="0" lvl="0" indent="0" algn="l" defTabSz="932239" rtl="0" eaLnBrk="1" fontAlgn="auto" latinLnBrk="0" hangingPunct="1">
              <a:lnSpc>
                <a:spcPct val="100000"/>
              </a:lnSpc>
              <a:spcBef>
                <a:spcPts val="0"/>
              </a:spcBef>
              <a:spcAft>
                <a:spcPts val="0"/>
              </a:spcAft>
              <a:buClrTx/>
              <a:buSzTx/>
              <a:buFontTx/>
              <a:buNone/>
              <a:tabLst/>
              <a:defRPr/>
            </a:pPr>
            <a:endParaRPr kumimoji="0" lang="en-US" sz="918" b="0" i="0" u="none" strike="noStrike" kern="1200" cap="none" spc="0" normalizeH="0" baseline="0" noProof="0">
              <a:ln>
                <a:noFill/>
              </a:ln>
              <a:solidFill>
                <a:srgbClr val="FFFFFF"/>
              </a:solidFill>
              <a:effectLst/>
              <a:uLnTx/>
              <a:uFillTx/>
              <a:latin typeface="Segoe UI"/>
              <a:ea typeface="+mn-ea"/>
              <a:cs typeface="+mn-cs"/>
            </a:endParaRPr>
          </a:p>
        </p:txBody>
      </p:sp>
      <p:sp>
        <p:nvSpPr>
          <p:cNvPr id="15" name="Rectangle 14">
            <a:extLst>
              <a:ext uri="{FF2B5EF4-FFF2-40B4-BE49-F238E27FC236}">
                <a16:creationId xmlns:a16="http://schemas.microsoft.com/office/drawing/2014/main" id="{4DB46F90-1491-491E-8EF3-1817479E6202}"/>
              </a:ext>
            </a:extLst>
          </p:cNvPr>
          <p:cNvSpPr/>
          <p:nvPr/>
        </p:nvSpPr>
        <p:spPr>
          <a:xfrm>
            <a:off x="755251" y="2690484"/>
            <a:ext cx="1606579" cy="535531"/>
          </a:xfrm>
          <a:prstGeom prst="rect">
            <a:avLst/>
          </a:prstGeom>
        </p:spPr>
        <p:txBody>
          <a:bodyPr wrap="square">
            <a:spAutoFit/>
          </a:bodyPr>
          <a:lstStyle/>
          <a:p>
            <a:pPr marL="0" marR="0" lvl="0" indent="0" algn="ctr" defTabSz="932239"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0">
                      <a:srgbClr val="353535"/>
                    </a:gs>
                    <a:gs pos="100000">
                      <a:srgbClr val="353535"/>
                    </a:gs>
                  </a:gsLst>
                  <a:lin ang="5400000" scaled="1"/>
                </a:gradFill>
                <a:effectLst/>
                <a:uLnTx/>
                <a:uFillTx/>
                <a:latin typeface="Segoe UI Semilight" panose="020B0402040204020203" pitchFamily="34" charset="0"/>
                <a:ea typeface="+mn-ea"/>
                <a:cs typeface="Segoe UI Semilight" panose="020B0402040204020203" pitchFamily="34" charset="0"/>
              </a:rPr>
              <a:t>Integrated systems</a:t>
            </a:r>
          </a:p>
        </p:txBody>
      </p:sp>
      <p:sp>
        <p:nvSpPr>
          <p:cNvPr id="17" name="Diamond 16">
            <a:extLst>
              <a:ext uri="{FF2B5EF4-FFF2-40B4-BE49-F238E27FC236}">
                <a16:creationId xmlns:a16="http://schemas.microsoft.com/office/drawing/2014/main" id="{B5BD949B-522B-429E-951C-9880B9429D6E}"/>
              </a:ext>
            </a:extLst>
          </p:cNvPr>
          <p:cNvSpPr/>
          <p:nvPr/>
        </p:nvSpPr>
        <p:spPr bwMode="auto">
          <a:xfrm>
            <a:off x="3303002" y="1238250"/>
            <a:ext cx="2726668" cy="2730964"/>
          </a:xfrm>
          <a:prstGeom prst="diamond">
            <a:avLst/>
          </a:prstGeom>
          <a:solidFill>
            <a:schemeClr val="bg1"/>
          </a:solidFill>
          <a:ln w="38100">
            <a:solidFill>
              <a:schemeClr val="bg2"/>
            </a:solidFill>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a:cs typeface="Segoe UI" pitchFamily="34" charset="0"/>
            </a:endParaRPr>
          </a:p>
        </p:txBody>
      </p:sp>
      <p:sp>
        <p:nvSpPr>
          <p:cNvPr id="18" name="Freeform 369">
            <a:extLst>
              <a:ext uri="{FF2B5EF4-FFF2-40B4-BE49-F238E27FC236}">
                <a16:creationId xmlns:a16="http://schemas.microsoft.com/office/drawing/2014/main" id="{A947FE53-12B2-4BF3-9976-F8624DD0AF03}"/>
              </a:ext>
            </a:extLst>
          </p:cNvPr>
          <p:cNvSpPr>
            <a:spLocks noChangeAspect="1" noEditPoints="1"/>
          </p:cNvSpPr>
          <p:nvPr/>
        </p:nvSpPr>
        <p:spPr bwMode="auto">
          <a:xfrm>
            <a:off x="4367601" y="1999004"/>
            <a:ext cx="597471" cy="597473"/>
          </a:xfrm>
          <a:custGeom>
            <a:avLst/>
            <a:gdLst>
              <a:gd name="T0" fmla="*/ 83 w 314"/>
              <a:gd name="T1" fmla="*/ 18 h 314"/>
              <a:gd name="T2" fmla="*/ 157 w 314"/>
              <a:gd name="T3" fmla="*/ 0 h 314"/>
              <a:gd name="T4" fmla="*/ 314 w 314"/>
              <a:gd name="T5" fmla="*/ 157 h 314"/>
              <a:gd name="T6" fmla="*/ 157 w 314"/>
              <a:gd name="T7" fmla="*/ 314 h 314"/>
              <a:gd name="T8" fmla="*/ 0 w 314"/>
              <a:gd name="T9" fmla="*/ 157 h 314"/>
              <a:gd name="T10" fmla="*/ 56 w 314"/>
              <a:gd name="T11" fmla="*/ 36 h 314"/>
              <a:gd name="T12" fmla="*/ 51 w 314"/>
              <a:gd name="T13" fmla="*/ 80 h 314"/>
              <a:gd name="T14" fmla="*/ 57 w 314"/>
              <a:gd name="T15" fmla="*/ 36 h 314"/>
              <a:gd name="T16" fmla="*/ 13 w 314"/>
              <a:gd name="T17" fmla="*/ 31 h 314"/>
              <a:gd name="T18" fmla="*/ 157 w 314"/>
              <a:gd name="T19" fmla="*/ 49 h 314"/>
              <a:gd name="T20" fmla="*/ 157 w 314"/>
              <a:gd name="T21" fmla="*/ 157 h 314"/>
              <a:gd name="T22" fmla="*/ 265 w 314"/>
              <a:gd name="T23" fmla="*/ 157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4" h="314">
                <a:moveTo>
                  <a:pt x="83" y="18"/>
                </a:moveTo>
                <a:cubicBezTo>
                  <a:pt x="105" y="6"/>
                  <a:pt x="130" y="0"/>
                  <a:pt x="157" y="0"/>
                </a:cubicBezTo>
                <a:cubicBezTo>
                  <a:pt x="244" y="0"/>
                  <a:pt x="314" y="70"/>
                  <a:pt x="314" y="157"/>
                </a:cubicBezTo>
                <a:cubicBezTo>
                  <a:pt x="314" y="244"/>
                  <a:pt x="244" y="314"/>
                  <a:pt x="157" y="314"/>
                </a:cubicBezTo>
                <a:cubicBezTo>
                  <a:pt x="70" y="314"/>
                  <a:pt x="0" y="244"/>
                  <a:pt x="0" y="157"/>
                </a:cubicBezTo>
                <a:cubicBezTo>
                  <a:pt x="0" y="108"/>
                  <a:pt x="22" y="65"/>
                  <a:pt x="56" y="36"/>
                </a:cubicBezTo>
                <a:moveTo>
                  <a:pt x="51" y="80"/>
                </a:moveTo>
                <a:cubicBezTo>
                  <a:pt x="57" y="36"/>
                  <a:pt x="57" y="36"/>
                  <a:pt x="57" y="36"/>
                </a:cubicBezTo>
                <a:cubicBezTo>
                  <a:pt x="13" y="31"/>
                  <a:pt x="13" y="31"/>
                  <a:pt x="13" y="31"/>
                </a:cubicBezTo>
                <a:moveTo>
                  <a:pt x="157" y="49"/>
                </a:moveTo>
                <a:cubicBezTo>
                  <a:pt x="157" y="157"/>
                  <a:pt x="157" y="157"/>
                  <a:pt x="157" y="157"/>
                </a:cubicBezTo>
                <a:cubicBezTo>
                  <a:pt x="265" y="157"/>
                  <a:pt x="265" y="157"/>
                  <a:pt x="265" y="157"/>
                </a:cubicBezTo>
              </a:path>
            </a:pathLst>
          </a:custGeom>
          <a:noFill/>
          <a:ln w="15875"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34" tIns="46616" rIns="93234" bIns="46616" numCol="1" anchor="t" anchorCtr="0" compatLnSpc="1">
            <a:prstTxWarp prst="textNoShape">
              <a:avLst/>
            </a:prstTxWarp>
          </a:bodyPr>
          <a:lstStyle/>
          <a:p>
            <a:pPr marL="0" marR="0" lvl="0" indent="0" algn="l" defTabSz="932239" rtl="0" eaLnBrk="1" fontAlgn="auto" latinLnBrk="0" hangingPunct="1">
              <a:lnSpc>
                <a:spcPct val="100000"/>
              </a:lnSpc>
              <a:spcBef>
                <a:spcPts val="0"/>
              </a:spcBef>
              <a:spcAft>
                <a:spcPts val="0"/>
              </a:spcAft>
              <a:buClrTx/>
              <a:buSzTx/>
              <a:buFontTx/>
              <a:buNone/>
              <a:tabLst/>
              <a:defRPr/>
            </a:pPr>
            <a:endParaRPr kumimoji="0" lang="en-US" sz="918" b="0" i="0" u="none" strike="noStrike" kern="1200" cap="none" spc="0" normalizeH="0" baseline="0" noProof="0">
              <a:ln>
                <a:noFill/>
              </a:ln>
              <a:solidFill>
                <a:srgbClr val="FFFFFF"/>
              </a:solidFill>
              <a:effectLst/>
              <a:uLnTx/>
              <a:uFillTx/>
              <a:latin typeface="Segoe UI"/>
              <a:ea typeface="+mn-ea"/>
              <a:cs typeface="+mn-cs"/>
            </a:endParaRPr>
          </a:p>
        </p:txBody>
      </p:sp>
      <p:sp>
        <p:nvSpPr>
          <p:cNvPr id="19" name="Rectangle 18">
            <a:extLst>
              <a:ext uri="{FF2B5EF4-FFF2-40B4-BE49-F238E27FC236}">
                <a16:creationId xmlns:a16="http://schemas.microsoft.com/office/drawing/2014/main" id="{47B53DCC-995D-4998-900F-64E34EBC2239}"/>
              </a:ext>
            </a:extLst>
          </p:cNvPr>
          <p:cNvSpPr/>
          <p:nvPr/>
        </p:nvSpPr>
        <p:spPr>
          <a:xfrm>
            <a:off x="3749887" y="2690484"/>
            <a:ext cx="1875152" cy="743391"/>
          </a:xfrm>
          <a:prstGeom prst="rect">
            <a:avLst/>
          </a:prstGeom>
          <a:noFill/>
          <a:ln>
            <a:noFill/>
          </a:ln>
        </p:spPr>
        <p:style>
          <a:lnRef idx="1">
            <a:schemeClr val="dk1"/>
          </a:lnRef>
          <a:fillRef idx="2">
            <a:schemeClr val="dk1"/>
          </a:fillRef>
          <a:effectRef idx="1">
            <a:schemeClr val="dk1"/>
          </a:effectRef>
          <a:fontRef idx="minor">
            <a:schemeClr val="dk1"/>
          </a:fontRef>
        </p:style>
        <p:txBody>
          <a:bodyPr rtlCol="0" anchor="t"/>
          <a:lstStyle/>
          <a:p>
            <a:pPr marL="0" marR="0" lvl="0" indent="0" algn="ctr" defTabSz="932239"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0">
                      <a:srgbClr val="353535"/>
                    </a:gs>
                    <a:gs pos="100000">
                      <a:srgbClr val="353535"/>
                    </a:gs>
                  </a:gsLst>
                  <a:lin ang="5400000" scaled="1"/>
                </a:gradFill>
                <a:effectLst/>
                <a:uLnTx/>
                <a:uFillTx/>
                <a:latin typeface="Segoe UI Semilight" panose="020B0402040204020203" pitchFamily="34" charset="0"/>
                <a:ea typeface="+mn-ea"/>
                <a:cs typeface="Segoe UI Semilight" panose="020B0402040204020203" pitchFamily="34" charset="0"/>
              </a:rPr>
              <a:t>Fast to deploy</a:t>
            </a:r>
          </a:p>
        </p:txBody>
      </p:sp>
      <p:sp>
        <p:nvSpPr>
          <p:cNvPr id="21" name="Diamond 20">
            <a:extLst>
              <a:ext uri="{FF2B5EF4-FFF2-40B4-BE49-F238E27FC236}">
                <a16:creationId xmlns:a16="http://schemas.microsoft.com/office/drawing/2014/main" id="{BB5B8998-0415-430B-A0FF-F582AB8B3626}"/>
              </a:ext>
            </a:extLst>
          </p:cNvPr>
          <p:cNvSpPr/>
          <p:nvPr/>
        </p:nvSpPr>
        <p:spPr bwMode="auto">
          <a:xfrm>
            <a:off x="6410800" y="1238250"/>
            <a:ext cx="2726668" cy="2730964"/>
          </a:xfrm>
          <a:prstGeom prst="diamond">
            <a:avLst/>
          </a:prstGeom>
          <a:solidFill>
            <a:schemeClr val="bg1"/>
          </a:solidFill>
          <a:ln w="38100">
            <a:solidFill>
              <a:schemeClr val="bg2"/>
            </a:solidFill>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grpSp>
        <p:nvGrpSpPr>
          <p:cNvPr id="22" name="Group 21">
            <a:extLst>
              <a:ext uri="{FF2B5EF4-FFF2-40B4-BE49-F238E27FC236}">
                <a16:creationId xmlns:a16="http://schemas.microsoft.com/office/drawing/2014/main" id="{420DDC27-233F-4018-8580-5560404CC33F}"/>
              </a:ext>
            </a:extLst>
          </p:cNvPr>
          <p:cNvGrpSpPr/>
          <p:nvPr/>
        </p:nvGrpSpPr>
        <p:grpSpPr>
          <a:xfrm>
            <a:off x="7509168" y="1920375"/>
            <a:ext cx="529932" cy="676102"/>
            <a:chOff x="10932129" y="3190849"/>
            <a:chExt cx="555625" cy="708883"/>
          </a:xfrm>
          <a:noFill/>
        </p:grpSpPr>
        <p:sp>
          <p:nvSpPr>
            <p:cNvPr id="24" name="Freeform 237">
              <a:extLst>
                <a:ext uri="{FF2B5EF4-FFF2-40B4-BE49-F238E27FC236}">
                  <a16:creationId xmlns:a16="http://schemas.microsoft.com/office/drawing/2014/main" id="{CA7716CD-596C-4531-BF3E-46A1375A6943}"/>
                </a:ext>
              </a:extLst>
            </p:cNvPr>
            <p:cNvSpPr>
              <a:spLocks noChangeAspect="1" noEditPoints="1"/>
            </p:cNvSpPr>
            <p:nvPr/>
          </p:nvSpPr>
          <p:spPr bwMode="auto">
            <a:xfrm>
              <a:off x="11008803" y="3190849"/>
              <a:ext cx="402275" cy="383906"/>
            </a:xfrm>
            <a:custGeom>
              <a:avLst/>
              <a:gdLst>
                <a:gd name="T0" fmla="*/ 38 w 301"/>
                <a:gd name="T1" fmla="*/ 223 h 287"/>
                <a:gd name="T2" fmla="*/ 14 w 301"/>
                <a:gd name="T3" fmla="*/ 144 h 287"/>
                <a:gd name="T4" fmla="*/ 157 w 301"/>
                <a:gd name="T5" fmla="*/ 0 h 287"/>
                <a:gd name="T6" fmla="*/ 301 w 301"/>
                <a:gd name="T7" fmla="*/ 144 h 287"/>
                <a:gd name="T8" fmla="*/ 157 w 301"/>
                <a:gd name="T9" fmla="*/ 287 h 287"/>
                <a:gd name="T10" fmla="*/ 76 w 301"/>
                <a:gd name="T11" fmla="*/ 262 h 287"/>
                <a:gd name="T12" fmla="*/ 0 w 301"/>
                <a:gd name="T13" fmla="*/ 209 h 287"/>
                <a:gd name="T14" fmla="*/ 38 w 301"/>
                <a:gd name="T15" fmla="*/ 223 h 287"/>
                <a:gd name="T16" fmla="*/ 52 w 301"/>
                <a:gd name="T17" fmla="*/ 185 h 287"/>
                <a:gd name="T18" fmla="*/ 120 w 301"/>
                <a:gd name="T19" fmla="*/ 186 h 287"/>
                <a:gd name="T20" fmla="*/ 176 w 301"/>
                <a:gd name="T21" fmla="*/ 186 h 287"/>
                <a:gd name="T22" fmla="*/ 196 w 301"/>
                <a:gd name="T23" fmla="*/ 166 h 287"/>
                <a:gd name="T24" fmla="*/ 176 w 301"/>
                <a:gd name="T25" fmla="*/ 145 h 287"/>
                <a:gd name="T26" fmla="*/ 141 w 301"/>
                <a:gd name="T27" fmla="*/ 144 h 287"/>
                <a:gd name="T28" fmla="*/ 120 w 301"/>
                <a:gd name="T29" fmla="*/ 124 h 287"/>
                <a:gd name="T30" fmla="*/ 141 w 301"/>
                <a:gd name="T31" fmla="*/ 103 h 287"/>
                <a:gd name="T32" fmla="*/ 195 w 301"/>
                <a:gd name="T33" fmla="*/ 103 h 287"/>
                <a:gd name="T34" fmla="*/ 158 w 301"/>
                <a:gd name="T35" fmla="*/ 76 h 287"/>
                <a:gd name="T36" fmla="*/ 158 w 301"/>
                <a:gd name="T37" fmla="*/ 214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1" h="287">
                  <a:moveTo>
                    <a:pt x="38" y="223"/>
                  </a:moveTo>
                  <a:cubicBezTo>
                    <a:pt x="23" y="200"/>
                    <a:pt x="14" y="173"/>
                    <a:pt x="14" y="144"/>
                  </a:cubicBezTo>
                  <a:cubicBezTo>
                    <a:pt x="14" y="64"/>
                    <a:pt x="78" y="0"/>
                    <a:pt x="157" y="0"/>
                  </a:cubicBezTo>
                  <a:cubicBezTo>
                    <a:pt x="236" y="0"/>
                    <a:pt x="301" y="64"/>
                    <a:pt x="301" y="144"/>
                  </a:cubicBezTo>
                  <a:cubicBezTo>
                    <a:pt x="301" y="223"/>
                    <a:pt x="236" y="287"/>
                    <a:pt x="157" y="287"/>
                  </a:cubicBezTo>
                  <a:cubicBezTo>
                    <a:pt x="127" y="287"/>
                    <a:pt x="99" y="278"/>
                    <a:pt x="76" y="262"/>
                  </a:cubicBezTo>
                  <a:moveTo>
                    <a:pt x="0" y="209"/>
                  </a:moveTo>
                  <a:cubicBezTo>
                    <a:pt x="38" y="223"/>
                    <a:pt x="38" y="223"/>
                    <a:pt x="38" y="223"/>
                  </a:cubicBezTo>
                  <a:cubicBezTo>
                    <a:pt x="52" y="185"/>
                    <a:pt x="52" y="185"/>
                    <a:pt x="52" y="185"/>
                  </a:cubicBezTo>
                  <a:moveTo>
                    <a:pt x="120" y="186"/>
                  </a:moveTo>
                  <a:cubicBezTo>
                    <a:pt x="176" y="186"/>
                    <a:pt x="176" y="186"/>
                    <a:pt x="176" y="186"/>
                  </a:cubicBezTo>
                  <a:cubicBezTo>
                    <a:pt x="187" y="186"/>
                    <a:pt x="196" y="177"/>
                    <a:pt x="196" y="166"/>
                  </a:cubicBezTo>
                  <a:cubicBezTo>
                    <a:pt x="196" y="154"/>
                    <a:pt x="187" y="145"/>
                    <a:pt x="176" y="145"/>
                  </a:cubicBezTo>
                  <a:cubicBezTo>
                    <a:pt x="141" y="144"/>
                    <a:pt x="141" y="144"/>
                    <a:pt x="141" y="144"/>
                  </a:cubicBezTo>
                  <a:cubicBezTo>
                    <a:pt x="130" y="144"/>
                    <a:pt x="120" y="135"/>
                    <a:pt x="120" y="124"/>
                  </a:cubicBezTo>
                  <a:cubicBezTo>
                    <a:pt x="120" y="113"/>
                    <a:pt x="130" y="103"/>
                    <a:pt x="141" y="103"/>
                  </a:cubicBezTo>
                  <a:cubicBezTo>
                    <a:pt x="195" y="103"/>
                    <a:pt x="195" y="103"/>
                    <a:pt x="195" y="103"/>
                  </a:cubicBezTo>
                  <a:moveTo>
                    <a:pt x="158" y="76"/>
                  </a:moveTo>
                  <a:cubicBezTo>
                    <a:pt x="158" y="214"/>
                    <a:pt x="158" y="214"/>
                    <a:pt x="158" y="214"/>
                  </a:cubicBezTo>
                </a:path>
              </a:pathLst>
            </a:custGeom>
            <a:grpFill/>
            <a:ln w="15875" cap="flat">
              <a:solidFill>
                <a:schemeClr val="accent1"/>
              </a:solidFill>
              <a:prstDash val="solid"/>
              <a:miter lim="800000"/>
              <a:headEnd/>
              <a:tailEnd/>
            </a:ln>
          </p:spPr>
          <p:txBody>
            <a:bodyPr vert="horz" wrap="square" lIns="93234" tIns="46616" rIns="93234" bIns="46616" numCol="1" anchor="t" anchorCtr="0" compatLnSpc="1">
              <a:prstTxWarp prst="textNoShape">
                <a:avLst/>
              </a:prstTxWarp>
            </a:bodyPr>
            <a:lstStyle/>
            <a:p>
              <a:pPr marL="0" marR="0" lvl="0" indent="0" algn="l" defTabSz="932239" rtl="0" eaLnBrk="1" fontAlgn="auto" latinLnBrk="0" hangingPunct="1">
                <a:lnSpc>
                  <a:spcPct val="100000"/>
                </a:lnSpc>
                <a:spcBef>
                  <a:spcPts val="0"/>
                </a:spcBef>
                <a:spcAft>
                  <a:spcPts val="0"/>
                </a:spcAft>
                <a:buClrTx/>
                <a:buSzTx/>
                <a:buFontTx/>
                <a:buNone/>
                <a:tabLst/>
                <a:defRPr/>
              </a:pPr>
              <a:endParaRPr kumimoji="0" lang="en-US" sz="918" b="0" i="0" u="none" strike="noStrike" kern="1200" cap="none" spc="0" normalizeH="0" baseline="0" noProof="0">
                <a:ln>
                  <a:noFill/>
                </a:ln>
                <a:solidFill>
                  <a:srgbClr val="FFFFFF"/>
                </a:solidFill>
                <a:effectLst/>
                <a:uLnTx/>
                <a:uFillTx/>
                <a:latin typeface="Segoe UI"/>
                <a:ea typeface="+mn-ea"/>
                <a:cs typeface="+mn-cs"/>
              </a:endParaRPr>
            </a:p>
          </p:txBody>
        </p:sp>
        <p:sp>
          <p:nvSpPr>
            <p:cNvPr id="25" name="Freeform 416">
              <a:extLst>
                <a:ext uri="{FF2B5EF4-FFF2-40B4-BE49-F238E27FC236}">
                  <a16:creationId xmlns:a16="http://schemas.microsoft.com/office/drawing/2014/main" id="{FA09135C-586C-4526-B1B1-F3CC8158F50B}"/>
                </a:ext>
              </a:extLst>
            </p:cNvPr>
            <p:cNvSpPr>
              <a:spLocks noChangeAspect="1"/>
            </p:cNvSpPr>
            <p:nvPr/>
          </p:nvSpPr>
          <p:spPr bwMode="auto">
            <a:xfrm>
              <a:off x="10932129" y="3623164"/>
              <a:ext cx="555625" cy="276568"/>
            </a:xfrm>
            <a:custGeom>
              <a:avLst/>
              <a:gdLst>
                <a:gd name="T0" fmla="*/ 76 w 306"/>
                <a:gd name="T1" fmla="*/ 65 h 151"/>
                <a:gd name="T2" fmla="*/ 211 w 306"/>
                <a:gd name="T3" fmla="*/ 66 h 151"/>
                <a:gd name="T4" fmla="*/ 256 w 306"/>
                <a:gd name="T5" fmla="*/ 22 h 151"/>
                <a:gd name="T6" fmla="*/ 306 w 306"/>
                <a:gd name="T7" fmla="*/ 28 h 151"/>
                <a:gd name="T8" fmla="*/ 227 w 306"/>
                <a:gd name="T9" fmla="*/ 106 h 151"/>
                <a:gd name="T10" fmla="*/ 93 w 306"/>
                <a:gd name="T11" fmla="*/ 140 h 151"/>
                <a:gd name="T12" fmla="*/ 19 w 306"/>
                <a:gd name="T13" fmla="*/ 132 h 151"/>
                <a:gd name="T14" fmla="*/ 20 w 306"/>
                <a:gd name="T15" fmla="*/ 63 h 151"/>
                <a:gd name="T16" fmla="*/ 63 w 306"/>
                <a:gd name="T17" fmla="*/ 22 h 151"/>
                <a:gd name="T18" fmla="*/ 168 w 306"/>
                <a:gd name="T19" fmla="*/ 23 h 151"/>
                <a:gd name="T20" fmla="*/ 138 w 306"/>
                <a:gd name="T21" fmla="*/ 6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6" h="151">
                  <a:moveTo>
                    <a:pt x="76" y="65"/>
                  </a:moveTo>
                  <a:cubicBezTo>
                    <a:pt x="211" y="66"/>
                    <a:pt x="211" y="66"/>
                    <a:pt x="211" y="66"/>
                  </a:cubicBezTo>
                  <a:cubicBezTo>
                    <a:pt x="211" y="66"/>
                    <a:pt x="233" y="45"/>
                    <a:pt x="256" y="22"/>
                  </a:cubicBezTo>
                  <a:cubicBezTo>
                    <a:pt x="279" y="0"/>
                    <a:pt x="306" y="28"/>
                    <a:pt x="306" y="28"/>
                  </a:cubicBezTo>
                  <a:cubicBezTo>
                    <a:pt x="227" y="106"/>
                    <a:pt x="227" y="106"/>
                    <a:pt x="227" y="106"/>
                  </a:cubicBezTo>
                  <a:cubicBezTo>
                    <a:pt x="227" y="106"/>
                    <a:pt x="94" y="140"/>
                    <a:pt x="93" y="140"/>
                  </a:cubicBezTo>
                  <a:cubicBezTo>
                    <a:pt x="72" y="147"/>
                    <a:pt x="38" y="151"/>
                    <a:pt x="19" y="132"/>
                  </a:cubicBezTo>
                  <a:cubicBezTo>
                    <a:pt x="0" y="113"/>
                    <a:pt x="0" y="82"/>
                    <a:pt x="20" y="63"/>
                  </a:cubicBezTo>
                  <a:cubicBezTo>
                    <a:pt x="63" y="22"/>
                    <a:pt x="63" y="22"/>
                    <a:pt x="63" y="22"/>
                  </a:cubicBezTo>
                  <a:cubicBezTo>
                    <a:pt x="168" y="23"/>
                    <a:pt x="168" y="23"/>
                    <a:pt x="168" y="23"/>
                  </a:cubicBezTo>
                  <a:cubicBezTo>
                    <a:pt x="168" y="54"/>
                    <a:pt x="138" y="65"/>
                    <a:pt x="138" y="65"/>
                  </a:cubicBezTo>
                </a:path>
              </a:pathLst>
            </a:custGeom>
            <a:grpFill/>
            <a:ln w="15875" cap="flat">
              <a:solidFill>
                <a:schemeClr val="accent1"/>
              </a:solidFill>
              <a:prstDash val="solid"/>
              <a:miter lim="800000"/>
              <a:headEnd/>
              <a:tailEnd/>
            </a:ln>
          </p:spPr>
          <p:txBody>
            <a:bodyPr vert="horz" wrap="square" lIns="93234" tIns="46616" rIns="93234" bIns="46616" numCol="1" anchor="t" anchorCtr="0" compatLnSpc="1">
              <a:prstTxWarp prst="textNoShape">
                <a:avLst/>
              </a:prstTxWarp>
            </a:bodyPr>
            <a:lstStyle/>
            <a:p>
              <a:pPr marL="0" marR="0" lvl="0" indent="0" algn="l" defTabSz="932239" rtl="0" eaLnBrk="1" fontAlgn="auto" latinLnBrk="0" hangingPunct="1">
                <a:lnSpc>
                  <a:spcPct val="100000"/>
                </a:lnSpc>
                <a:spcBef>
                  <a:spcPts val="0"/>
                </a:spcBef>
                <a:spcAft>
                  <a:spcPts val="0"/>
                </a:spcAft>
                <a:buClrTx/>
                <a:buSzTx/>
                <a:buFontTx/>
                <a:buNone/>
                <a:tabLst/>
                <a:defRPr/>
              </a:pPr>
              <a:endParaRPr kumimoji="0" lang="en-US" sz="918" b="0" i="0" u="none" strike="noStrike" kern="1200" cap="none" spc="0" normalizeH="0" baseline="0" noProof="0">
                <a:ln>
                  <a:noFill/>
                </a:ln>
                <a:solidFill>
                  <a:srgbClr val="FFFFFF"/>
                </a:solidFill>
                <a:effectLst/>
                <a:uLnTx/>
                <a:uFillTx/>
                <a:latin typeface="Segoe UI"/>
                <a:ea typeface="+mn-ea"/>
                <a:cs typeface="+mn-cs"/>
              </a:endParaRPr>
            </a:p>
          </p:txBody>
        </p:sp>
      </p:grpSp>
      <p:sp>
        <p:nvSpPr>
          <p:cNvPr id="23" name="Rectangle 22">
            <a:extLst>
              <a:ext uri="{FF2B5EF4-FFF2-40B4-BE49-F238E27FC236}">
                <a16:creationId xmlns:a16="http://schemas.microsoft.com/office/drawing/2014/main" id="{3B0ECC3A-09DA-429F-B6A8-E55A37621A22}"/>
              </a:ext>
            </a:extLst>
          </p:cNvPr>
          <p:cNvSpPr/>
          <p:nvPr/>
        </p:nvSpPr>
        <p:spPr>
          <a:xfrm>
            <a:off x="6752990" y="2690484"/>
            <a:ext cx="2042288" cy="396925"/>
          </a:xfrm>
          <a:prstGeom prst="rect">
            <a:avLst/>
          </a:prstGeom>
          <a:noFill/>
          <a:ln>
            <a:noFill/>
          </a:ln>
        </p:spPr>
        <p:style>
          <a:lnRef idx="1">
            <a:schemeClr val="dk1"/>
          </a:lnRef>
          <a:fillRef idx="2">
            <a:schemeClr val="dk1"/>
          </a:fillRef>
          <a:effectRef idx="1">
            <a:schemeClr val="dk1"/>
          </a:effectRef>
          <a:fontRef idx="minor">
            <a:schemeClr val="dk1"/>
          </a:fontRef>
        </p:style>
        <p:txBody>
          <a:bodyPr rtlCol="0" anchor="t"/>
          <a:lstStyle/>
          <a:p>
            <a:pPr marL="0" marR="0" lvl="0" indent="0" algn="ctr" defTabSz="932239"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0">
                      <a:srgbClr val="353535"/>
                    </a:gs>
                    <a:gs pos="100000">
                      <a:srgbClr val="353535"/>
                    </a:gs>
                  </a:gsLst>
                  <a:lin ang="5400000" scaled="1"/>
                </a:gradFill>
                <a:effectLst/>
                <a:uLnTx/>
                <a:uFillTx/>
                <a:latin typeface="Segoe UI Semilight" panose="020B0402040204020203" pitchFamily="34" charset="0"/>
                <a:ea typeface="+mn-ea"/>
                <a:cs typeface="Segoe UI Semilight" panose="020B0402040204020203" pitchFamily="34" charset="0"/>
              </a:rPr>
              <a:t>Pay-as-you-use</a:t>
            </a:r>
          </a:p>
        </p:txBody>
      </p:sp>
      <p:sp>
        <p:nvSpPr>
          <p:cNvPr id="27" name="Diamond 26">
            <a:extLst>
              <a:ext uri="{FF2B5EF4-FFF2-40B4-BE49-F238E27FC236}">
                <a16:creationId xmlns:a16="http://schemas.microsoft.com/office/drawing/2014/main" id="{AC00B46D-9B1D-4FA6-8DEE-42E45CB5CAAC}"/>
              </a:ext>
            </a:extLst>
          </p:cNvPr>
          <p:cNvSpPr/>
          <p:nvPr/>
        </p:nvSpPr>
        <p:spPr bwMode="auto">
          <a:xfrm>
            <a:off x="9518596" y="1238250"/>
            <a:ext cx="2726668" cy="2730964"/>
          </a:xfrm>
          <a:prstGeom prst="diamond">
            <a:avLst/>
          </a:prstGeom>
          <a:solidFill>
            <a:schemeClr val="bg1"/>
          </a:solidFill>
          <a:ln w="38100">
            <a:solidFill>
              <a:schemeClr val="bg2"/>
            </a:solidFill>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a:cs typeface="Segoe UI" pitchFamily="34" charset="0"/>
            </a:endParaRPr>
          </a:p>
        </p:txBody>
      </p:sp>
      <p:sp>
        <p:nvSpPr>
          <p:cNvPr id="28" name="Rectangle 27">
            <a:extLst>
              <a:ext uri="{FF2B5EF4-FFF2-40B4-BE49-F238E27FC236}">
                <a16:creationId xmlns:a16="http://schemas.microsoft.com/office/drawing/2014/main" id="{EBC1D70E-ED6A-44C2-BBCA-2D2AEC4AA06D}"/>
              </a:ext>
            </a:extLst>
          </p:cNvPr>
          <p:cNvSpPr/>
          <p:nvPr/>
        </p:nvSpPr>
        <p:spPr>
          <a:xfrm>
            <a:off x="10050565" y="2690484"/>
            <a:ext cx="1702842" cy="451320"/>
          </a:xfrm>
          <a:prstGeom prst="rect">
            <a:avLst/>
          </a:prstGeom>
          <a:noFill/>
          <a:ln>
            <a:noFill/>
          </a:ln>
        </p:spPr>
        <p:style>
          <a:lnRef idx="1">
            <a:schemeClr val="dk1"/>
          </a:lnRef>
          <a:fillRef idx="2">
            <a:schemeClr val="dk1"/>
          </a:fillRef>
          <a:effectRef idx="1">
            <a:schemeClr val="dk1"/>
          </a:effectRef>
          <a:fontRef idx="minor">
            <a:schemeClr val="dk1"/>
          </a:fontRef>
        </p:style>
        <p:txBody>
          <a:bodyPr rtlCol="0" anchor="t"/>
          <a:lstStyle/>
          <a:p>
            <a:pPr marL="0" marR="0" lvl="0" indent="0" algn="ctr" defTabSz="932239"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0">
                      <a:srgbClr val="353535"/>
                    </a:gs>
                    <a:gs pos="100000">
                      <a:srgbClr val="353535"/>
                    </a:gs>
                  </a:gsLst>
                  <a:lin ang="5400000" scaled="1"/>
                </a:gradFill>
                <a:effectLst/>
                <a:uLnTx/>
                <a:uFillTx/>
                <a:latin typeface="Segoe UI Semilight" panose="020B0402040204020203" pitchFamily="34" charset="0"/>
                <a:ea typeface="+mn-ea"/>
                <a:cs typeface="Segoe UI Semilight" panose="020B0402040204020203" pitchFamily="34" charset="0"/>
              </a:rPr>
              <a:t>Integrated support, broadly available</a:t>
            </a:r>
          </a:p>
        </p:txBody>
      </p:sp>
      <p:grpSp>
        <p:nvGrpSpPr>
          <p:cNvPr id="30" name="Group 29">
            <a:extLst>
              <a:ext uri="{FF2B5EF4-FFF2-40B4-BE49-F238E27FC236}">
                <a16:creationId xmlns:a16="http://schemas.microsoft.com/office/drawing/2014/main" id="{6F5C02D2-B1A3-4F0A-9C27-C86D194ED2B9}"/>
              </a:ext>
            </a:extLst>
          </p:cNvPr>
          <p:cNvGrpSpPr/>
          <p:nvPr/>
        </p:nvGrpSpPr>
        <p:grpSpPr>
          <a:xfrm>
            <a:off x="3112439" y="2513225"/>
            <a:ext cx="6215592" cy="4174783"/>
            <a:chOff x="3048000" y="2654300"/>
            <a:chExt cx="6096000" cy="4203699"/>
          </a:xfrm>
        </p:grpSpPr>
        <p:cxnSp>
          <p:nvCxnSpPr>
            <p:cNvPr id="31" name="Straight Connector 30">
              <a:extLst>
                <a:ext uri="{FF2B5EF4-FFF2-40B4-BE49-F238E27FC236}">
                  <a16:creationId xmlns:a16="http://schemas.microsoft.com/office/drawing/2014/main" id="{6002C3CB-F194-454B-B8DE-2AF106AB8E02}"/>
                </a:ext>
              </a:extLst>
            </p:cNvPr>
            <p:cNvCxnSpPr>
              <a:cxnSpLocks/>
            </p:cNvCxnSpPr>
            <p:nvPr/>
          </p:nvCxnSpPr>
          <p:spPr>
            <a:xfrm>
              <a:off x="9144000" y="2654300"/>
              <a:ext cx="0" cy="4203699"/>
            </a:xfrm>
            <a:prstGeom prst="line">
              <a:avLst/>
            </a:prstGeom>
            <a:ln w="2857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6D53B9F-DD0A-4FC0-A246-30535C63DF7D}"/>
                </a:ext>
              </a:extLst>
            </p:cNvPr>
            <p:cNvCxnSpPr>
              <a:cxnSpLocks/>
            </p:cNvCxnSpPr>
            <p:nvPr/>
          </p:nvCxnSpPr>
          <p:spPr>
            <a:xfrm>
              <a:off x="3048000" y="2654300"/>
              <a:ext cx="0" cy="4203699"/>
            </a:xfrm>
            <a:prstGeom prst="line">
              <a:avLst/>
            </a:prstGeom>
            <a:ln w="2857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296CFA5-ABB5-46D1-AEE7-CFB4E9B80C8C}"/>
                </a:ext>
              </a:extLst>
            </p:cNvPr>
            <p:cNvCxnSpPr>
              <a:cxnSpLocks/>
            </p:cNvCxnSpPr>
            <p:nvPr/>
          </p:nvCxnSpPr>
          <p:spPr>
            <a:xfrm>
              <a:off x="6096000" y="2654300"/>
              <a:ext cx="0" cy="4203699"/>
            </a:xfrm>
            <a:prstGeom prst="line">
              <a:avLst/>
            </a:prstGeom>
            <a:ln w="2857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4" name="Rectangle 33">
            <a:extLst>
              <a:ext uri="{FF2B5EF4-FFF2-40B4-BE49-F238E27FC236}">
                <a16:creationId xmlns:a16="http://schemas.microsoft.com/office/drawing/2014/main" id="{0CE86B16-7C41-408D-8E96-8D3889549A51}"/>
              </a:ext>
            </a:extLst>
          </p:cNvPr>
          <p:cNvSpPr/>
          <p:nvPr/>
        </p:nvSpPr>
        <p:spPr bwMode="auto">
          <a:xfrm>
            <a:off x="3308387" y="4038759"/>
            <a:ext cx="2836843" cy="119635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t" anchorCtr="0" forceAA="0" compatLnSpc="1">
            <a:prstTxWarp prst="textNoShape">
              <a:avLst/>
            </a:prstTxWarp>
            <a:noAutofit/>
          </a:bodyPr>
          <a:lstStyle/>
          <a:p>
            <a:pPr marL="0" marR="0" lvl="0" indent="0" algn="ctr" defTabSz="950481" rtl="0" eaLnBrk="1" fontAlgn="base" latinLnBrk="0" hangingPunct="1">
              <a:lnSpc>
                <a:spcPct val="90000"/>
              </a:lnSpc>
              <a:spcBef>
                <a:spcPts val="1200"/>
              </a:spcBef>
              <a:spcAft>
                <a:spcPct val="0"/>
              </a:spcAft>
              <a:buClrTx/>
              <a:buSzTx/>
              <a:buFontTx/>
              <a:buNone/>
              <a:tabLst/>
              <a:defRPr/>
            </a:pPr>
            <a:r>
              <a:rPr kumimoji="0" lang="en-US" sz="1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Get up and </a:t>
            </a:r>
            <a:br>
              <a:rPr kumimoji="0" lang="en-US" sz="1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br>
            <a:r>
              <a:rPr kumimoji="0" lang="en-US" sz="1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running quickly</a:t>
            </a:r>
          </a:p>
          <a:p>
            <a:pPr marL="0" marR="0" lvl="0" indent="0" algn="ctr" defTabSz="950481" rtl="0" eaLnBrk="1" fontAlgn="base" latinLnBrk="0" hangingPunct="1">
              <a:lnSpc>
                <a:spcPct val="90000"/>
              </a:lnSpc>
              <a:spcBef>
                <a:spcPts val="1200"/>
              </a:spcBef>
              <a:spcAft>
                <a:spcPct val="0"/>
              </a:spcAft>
              <a:buClrTx/>
              <a:buSzTx/>
              <a:buFontTx/>
              <a:buNone/>
              <a:tabLst/>
              <a:defRPr/>
            </a:pPr>
            <a:r>
              <a:rPr kumimoji="0" lang="en-US" sz="1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Deliver 100s of VMs initially (and grow </a:t>
            </a:r>
            <a:br>
              <a:rPr kumimoji="0" lang="en-US" sz="1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br>
            <a:r>
              <a:rPr kumimoji="0" lang="en-US" sz="1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over time)</a:t>
            </a:r>
          </a:p>
        </p:txBody>
      </p:sp>
      <p:sp>
        <p:nvSpPr>
          <p:cNvPr id="39" name="Commitments_EC4D">
            <a:extLst>
              <a:ext uri="{FF2B5EF4-FFF2-40B4-BE49-F238E27FC236}">
                <a16:creationId xmlns:a16="http://schemas.microsoft.com/office/drawing/2014/main" id="{1798BB71-6ADE-485C-89A0-8F99C464BA63}"/>
              </a:ext>
            </a:extLst>
          </p:cNvPr>
          <p:cNvSpPr>
            <a:spLocks noChangeAspect="1" noEditPoints="1"/>
          </p:cNvSpPr>
          <p:nvPr/>
        </p:nvSpPr>
        <p:spPr bwMode="auto">
          <a:xfrm>
            <a:off x="10619609" y="2104559"/>
            <a:ext cx="524642" cy="491918"/>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Rectangle 34">
            <a:extLst>
              <a:ext uri="{FF2B5EF4-FFF2-40B4-BE49-F238E27FC236}">
                <a16:creationId xmlns:a16="http://schemas.microsoft.com/office/drawing/2014/main" id="{5158CC37-7B50-4A10-8A28-ECD79357E280}"/>
              </a:ext>
            </a:extLst>
          </p:cNvPr>
          <p:cNvSpPr/>
          <p:nvPr/>
        </p:nvSpPr>
        <p:spPr bwMode="auto">
          <a:xfrm>
            <a:off x="66877" y="3925334"/>
            <a:ext cx="2836843" cy="119635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t" anchorCtr="0" forceAA="0" compatLnSpc="1">
            <a:prstTxWarp prst="textNoShape">
              <a:avLst/>
            </a:prstTxWarp>
            <a:noAutofit/>
          </a:bodyPr>
          <a:lstStyle/>
          <a:p>
            <a:pPr marL="0" marR="0" lvl="0" indent="0" algn="ctr" defTabSz="950481" rtl="0" eaLnBrk="1" fontAlgn="base" latinLnBrk="0" hangingPunct="1">
              <a:lnSpc>
                <a:spcPct val="90000"/>
              </a:lnSpc>
              <a:spcBef>
                <a:spcPts val="1200"/>
              </a:spcBef>
              <a:spcAft>
                <a:spcPct val="0"/>
              </a:spcAft>
              <a:buClrTx/>
              <a:buSzTx/>
              <a:buFontTx/>
              <a:buNone/>
              <a:tabLst/>
              <a:defRPr/>
            </a:pPr>
            <a:r>
              <a:rPr lang="en-US">
                <a:gradFill>
                  <a:gsLst>
                    <a:gs pos="0">
                      <a:srgbClr val="FFFFFF"/>
                    </a:gs>
                    <a:gs pos="100000">
                      <a:srgbClr val="FFFFFF"/>
                    </a:gs>
                  </a:gsLst>
                  <a:lin ang="5400000" scaled="0"/>
                </a:gradFill>
                <a:latin typeface="Segoe UI"/>
                <a:cs typeface="Segoe UI" pitchFamily="34" charset="0"/>
              </a:rPr>
              <a:t>Multiple solutions partners available (see next slide)</a:t>
            </a:r>
            <a:endParaRPr kumimoji="0" lang="en-US" sz="1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spTree>
    <p:extLst>
      <p:ext uri="{BB962C8B-B14F-4D97-AF65-F5344CB8AC3E}">
        <p14:creationId xmlns:p14="http://schemas.microsoft.com/office/powerpoint/2010/main" val="2757061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 name="Picture 72">
            <a:extLst>
              <a:ext uri="{FF2B5EF4-FFF2-40B4-BE49-F238E27FC236}">
                <a16:creationId xmlns:a16="http://schemas.microsoft.com/office/drawing/2014/main" id="{C9869720-CDA6-4CF1-94CA-ADF46EABCF88}"/>
              </a:ext>
            </a:extLst>
          </p:cNvPr>
          <p:cNvPicPr>
            <a:picLocks noChangeAspect="1"/>
          </p:cNvPicPr>
          <p:nvPr/>
        </p:nvPicPr>
        <p:blipFill rotWithShape="1">
          <a:blip r:embed="rId3"/>
          <a:srcRect t="15469"/>
          <a:stretch/>
        </p:blipFill>
        <p:spPr>
          <a:xfrm>
            <a:off x="0" y="-5587"/>
            <a:ext cx="12435593" cy="7007926"/>
          </a:xfrm>
          <a:prstGeom prst="rect">
            <a:avLst/>
          </a:prstGeom>
        </p:spPr>
      </p:pic>
      <p:sp>
        <p:nvSpPr>
          <p:cNvPr id="2" name="Title 1">
            <a:extLst>
              <a:ext uri="{FF2B5EF4-FFF2-40B4-BE49-F238E27FC236}">
                <a16:creationId xmlns:a16="http://schemas.microsoft.com/office/drawing/2014/main" id="{FB3946FD-F319-487B-8501-FE1CE561A7F7}"/>
              </a:ext>
            </a:extLst>
          </p:cNvPr>
          <p:cNvSpPr>
            <a:spLocks noGrp="1"/>
          </p:cNvSpPr>
          <p:nvPr>
            <p:ph type="title"/>
          </p:nvPr>
        </p:nvSpPr>
        <p:spPr>
          <a:xfrm>
            <a:off x="471228" y="468976"/>
            <a:ext cx="11889564" cy="917575"/>
          </a:xfrm>
        </p:spPr>
        <p:txBody>
          <a:bodyPr/>
          <a:lstStyle/>
          <a:p>
            <a:r>
              <a:rPr lang="en-US" sz="3600">
                <a:solidFill>
                  <a:schemeClr val="tx1"/>
                </a:solidFill>
                <a:latin typeface="Segoe UI Semibold" panose="020B0502040204020203" pitchFamily="34" charset="0"/>
              </a:rPr>
              <a:t>Microsoft Azure: Only consistent hybrid cloud</a:t>
            </a:r>
          </a:p>
        </p:txBody>
      </p:sp>
      <p:cxnSp>
        <p:nvCxnSpPr>
          <p:cNvPr id="3" name="Straight Arrow Connector 2">
            <a:extLst>
              <a:ext uri="{FF2B5EF4-FFF2-40B4-BE49-F238E27FC236}">
                <a16:creationId xmlns:a16="http://schemas.microsoft.com/office/drawing/2014/main" id="{D398AEF5-820B-49BF-B025-5D72C298CEB4}"/>
              </a:ext>
            </a:extLst>
          </p:cNvPr>
          <p:cNvCxnSpPr>
            <a:cxnSpLocks/>
          </p:cNvCxnSpPr>
          <p:nvPr/>
        </p:nvCxnSpPr>
        <p:spPr>
          <a:xfrm>
            <a:off x="4782535" y="2895356"/>
            <a:ext cx="0" cy="2144422"/>
          </a:xfrm>
          <a:prstGeom prst="straightConnector1">
            <a:avLst/>
          </a:prstGeom>
          <a:ln w="38100">
            <a:solidFill>
              <a:schemeClr val="bg2">
                <a:lumMod val="25000"/>
              </a:schemeClr>
            </a:solidFill>
            <a:headEnd type="none" w="med" len="med"/>
            <a:tailEnd type="triangle" w="lg" len="sm"/>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587C6940-C1AD-42E5-8A84-EF2DC969EBB7}"/>
              </a:ext>
            </a:extLst>
          </p:cNvPr>
          <p:cNvCxnSpPr>
            <a:cxnSpLocks/>
          </p:cNvCxnSpPr>
          <p:nvPr/>
        </p:nvCxnSpPr>
        <p:spPr>
          <a:xfrm flipV="1">
            <a:off x="7593697" y="2920521"/>
            <a:ext cx="0" cy="2119257"/>
          </a:xfrm>
          <a:prstGeom prst="straightConnector1">
            <a:avLst/>
          </a:prstGeom>
          <a:ln w="38100">
            <a:solidFill>
              <a:schemeClr val="bg2">
                <a:lumMod val="25000"/>
              </a:schemeClr>
            </a:solidFill>
            <a:headEnd type="triangle" w="lg" len="sm"/>
            <a:tailEnd type="triangle" w="lg" len="sm"/>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2E33445C-FF41-428A-9457-7C9763A334A0}"/>
              </a:ext>
            </a:extLst>
          </p:cNvPr>
          <p:cNvCxnSpPr>
            <a:cxnSpLocks/>
          </p:cNvCxnSpPr>
          <p:nvPr/>
        </p:nvCxnSpPr>
        <p:spPr>
          <a:xfrm flipV="1">
            <a:off x="1968673" y="2895357"/>
            <a:ext cx="0" cy="2144421"/>
          </a:xfrm>
          <a:prstGeom prst="straightConnector1">
            <a:avLst/>
          </a:prstGeom>
          <a:ln w="38100">
            <a:solidFill>
              <a:schemeClr val="bg2">
                <a:lumMod val="25000"/>
              </a:schemeClr>
            </a:solidFill>
            <a:headEnd type="none" w="med" len="med"/>
            <a:tailEnd type="triangle" w="lg" len="sm"/>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897D7F13-CA0A-40A8-B44E-B1232B04EFAD}"/>
              </a:ext>
            </a:extLst>
          </p:cNvPr>
          <p:cNvSpPr/>
          <p:nvPr/>
        </p:nvSpPr>
        <p:spPr>
          <a:xfrm>
            <a:off x="1102015" y="1591065"/>
            <a:ext cx="1733317" cy="563231"/>
          </a:xfrm>
          <a:prstGeom prst="rect">
            <a:avLst/>
          </a:prstGeom>
        </p:spPr>
        <p:txBody>
          <a:bodyPr wrap="square">
            <a:spAutoFit/>
          </a:bodyPr>
          <a:lstStyle/>
          <a:p>
            <a:pPr marL="0" marR="0" lvl="0" indent="0" algn="ctr" defTabSz="932205" rtl="0" eaLnBrk="1" fontAlgn="auto" latinLnBrk="0" hangingPunct="1">
              <a:lnSpc>
                <a:spcPct val="90000"/>
              </a:lnSpc>
              <a:spcBef>
                <a:spcPts val="0"/>
              </a:spcBef>
              <a:spcAft>
                <a:spcPts val="0"/>
              </a:spcAft>
              <a:buClrTx/>
              <a:buSzTx/>
              <a:buFontTx/>
              <a:buNone/>
              <a:tabLst/>
              <a:defRPr/>
            </a:pPr>
            <a:r>
              <a:rPr kumimoji="0" lang="en-US" sz="1700" u="none" strike="noStrike" kern="1200" cap="none" spc="0" normalizeH="0" baseline="0" noProof="0">
                <a:ln>
                  <a:noFill/>
                </a:ln>
                <a:gradFill>
                  <a:gsLst>
                    <a:gs pos="0">
                      <a:srgbClr val="353535"/>
                    </a:gs>
                    <a:gs pos="100000">
                      <a:srgbClr val="353535"/>
                    </a:gs>
                  </a:gsLst>
                  <a:lin ang="5400000" scaled="0"/>
                </a:gradFill>
                <a:effectLst/>
                <a:uLnTx/>
                <a:uFillTx/>
                <a:latin typeface="Segoe UI" panose="020B0502040204020203" pitchFamily="34" charset="0"/>
                <a:ea typeface="Segoe UI" panose="020B0502040204020203" pitchFamily="34" charset="0"/>
                <a:cs typeface="Segoe UI" panose="020B0502040204020203" pitchFamily="34" charset="0"/>
              </a:rPr>
              <a:t>Azure Active Directory</a:t>
            </a:r>
            <a:endParaRPr kumimoji="0" lang="en-US" sz="1700" u="none" strike="noStrike" kern="1200" cap="none" spc="0" normalizeH="0" baseline="0" noProof="0">
              <a:ln>
                <a:noFill/>
              </a:ln>
              <a:gradFill>
                <a:gsLst>
                  <a:gs pos="0">
                    <a:srgbClr val="353535"/>
                  </a:gs>
                  <a:gs pos="100000">
                    <a:srgbClr val="353535"/>
                  </a:gs>
                </a:gsLst>
                <a:lin ang="5400000" scaled="0"/>
              </a:gradFill>
              <a:effectLst/>
              <a:uLnTx/>
              <a:uFillTx/>
              <a:latin typeface="Segoe UI" panose="020B0502040204020203" pitchFamily="34" charset="0"/>
            </a:endParaRPr>
          </a:p>
        </p:txBody>
      </p:sp>
      <p:sp>
        <p:nvSpPr>
          <p:cNvPr id="14" name="Rectangle 13">
            <a:extLst>
              <a:ext uri="{FF2B5EF4-FFF2-40B4-BE49-F238E27FC236}">
                <a16:creationId xmlns:a16="http://schemas.microsoft.com/office/drawing/2014/main" id="{747EF2D6-EEEB-411A-865F-F0643E167E74}"/>
              </a:ext>
            </a:extLst>
          </p:cNvPr>
          <p:cNvSpPr/>
          <p:nvPr/>
        </p:nvSpPr>
        <p:spPr>
          <a:xfrm>
            <a:off x="6764817" y="5801311"/>
            <a:ext cx="1733317" cy="327782"/>
          </a:xfrm>
          <a:prstGeom prst="rect">
            <a:avLst/>
          </a:prstGeom>
        </p:spPr>
        <p:txBody>
          <a:bodyPr wrap="square">
            <a:spAutoFit/>
          </a:bodyPr>
          <a:lstStyle/>
          <a:p>
            <a:pPr marL="0" marR="0" lvl="0" indent="0" algn="ctr" defTabSz="932205" rtl="0" eaLnBrk="1" fontAlgn="auto" latinLnBrk="0" hangingPunct="1">
              <a:lnSpc>
                <a:spcPct val="90000"/>
              </a:lnSpc>
              <a:spcBef>
                <a:spcPts val="0"/>
              </a:spcBef>
              <a:spcAft>
                <a:spcPts val="0"/>
              </a:spcAft>
              <a:buClrTx/>
              <a:buSzTx/>
              <a:buFontTx/>
              <a:buNone/>
              <a:tabLst/>
              <a:defRPr/>
            </a:pPr>
            <a:r>
              <a:rPr kumimoji="0" lang="en-US" sz="1700" u="none" strike="noStrike" kern="1200" cap="none" spc="0" normalizeH="0" baseline="0" noProof="0">
                <a:ln>
                  <a:noFill/>
                </a:ln>
                <a:gradFill>
                  <a:gsLst>
                    <a:gs pos="0">
                      <a:srgbClr val="353535"/>
                    </a:gs>
                    <a:gs pos="100000">
                      <a:srgbClr val="353535"/>
                    </a:gs>
                  </a:gsLst>
                  <a:lin ang="5400000" scaled="0"/>
                </a:gradFill>
                <a:effectLst/>
                <a:uLnTx/>
                <a:uFillTx/>
                <a:latin typeface="Segoe UI" panose="020B0502040204020203" pitchFamily="34" charset="0"/>
                <a:ea typeface="Segoe UI" panose="020B0502040204020203" pitchFamily="34" charset="0"/>
                <a:cs typeface="Segoe UI" panose="020B0502040204020203" pitchFamily="34" charset="0"/>
              </a:rPr>
              <a:t>SQL Server</a:t>
            </a:r>
            <a:endParaRPr kumimoji="0" lang="en-US" sz="1700" u="none" strike="noStrike" kern="1200" cap="none" spc="0" normalizeH="0" baseline="0" noProof="0">
              <a:ln>
                <a:noFill/>
              </a:ln>
              <a:gradFill>
                <a:gsLst>
                  <a:gs pos="0">
                    <a:srgbClr val="353535"/>
                  </a:gs>
                  <a:gs pos="100000">
                    <a:srgbClr val="353535"/>
                  </a:gs>
                </a:gsLst>
                <a:lin ang="5400000" scaled="0"/>
              </a:gradFill>
              <a:effectLst/>
              <a:uLnTx/>
              <a:uFillTx/>
              <a:latin typeface="Segoe UI" panose="020B0502040204020203" pitchFamily="34" charset="0"/>
            </a:endParaRPr>
          </a:p>
        </p:txBody>
      </p:sp>
      <p:sp>
        <p:nvSpPr>
          <p:cNvPr id="15" name="Rectangle 14">
            <a:extLst>
              <a:ext uri="{FF2B5EF4-FFF2-40B4-BE49-F238E27FC236}">
                <a16:creationId xmlns:a16="http://schemas.microsoft.com/office/drawing/2014/main" id="{52824B40-5029-44D7-A502-53747D846297}"/>
              </a:ext>
            </a:extLst>
          </p:cNvPr>
          <p:cNvSpPr/>
          <p:nvPr/>
        </p:nvSpPr>
        <p:spPr>
          <a:xfrm>
            <a:off x="1139791" y="5801311"/>
            <a:ext cx="1733317" cy="563231"/>
          </a:xfrm>
          <a:prstGeom prst="rect">
            <a:avLst/>
          </a:prstGeom>
        </p:spPr>
        <p:txBody>
          <a:bodyPr wrap="square">
            <a:spAutoFit/>
          </a:bodyPr>
          <a:lstStyle/>
          <a:p>
            <a:pPr marL="0" marR="0" lvl="0" indent="0" algn="ctr" defTabSz="932205" rtl="0" eaLnBrk="1" fontAlgn="auto" latinLnBrk="0" hangingPunct="1">
              <a:lnSpc>
                <a:spcPct val="90000"/>
              </a:lnSpc>
              <a:spcBef>
                <a:spcPts val="0"/>
              </a:spcBef>
              <a:spcAft>
                <a:spcPts val="0"/>
              </a:spcAft>
              <a:buClrTx/>
              <a:buSzTx/>
              <a:buFontTx/>
              <a:buNone/>
              <a:tabLst/>
              <a:defRPr/>
            </a:pPr>
            <a:r>
              <a:rPr kumimoji="0" lang="en-US" sz="1700" u="none" strike="noStrike" kern="1200" cap="none" spc="0" normalizeH="0" baseline="0" noProof="0">
                <a:ln>
                  <a:noFill/>
                </a:ln>
                <a:gradFill>
                  <a:gsLst>
                    <a:gs pos="0">
                      <a:srgbClr val="353535"/>
                    </a:gs>
                    <a:gs pos="100000">
                      <a:srgbClr val="353535"/>
                    </a:gs>
                  </a:gsLst>
                  <a:lin ang="5400000" scaled="0"/>
                </a:gradFill>
                <a:effectLst/>
                <a:uLnTx/>
                <a:uFillTx/>
                <a:latin typeface="Segoe UI" panose="020B0502040204020203" pitchFamily="34" charset="0"/>
                <a:ea typeface="Segoe UI" panose="020B0502040204020203" pitchFamily="34" charset="0"/>
                <a:cs typeface="Segoe UI" panose="020B0502040204020203" pitchFamily="34" charset="0"/>
              </a:rPr>
              <a:t>Active </a:t>
            </a:r>
          </a:p>
          <a:p>
            <a:pPr marL="0" marR="0" lvl="0" indent="0" algn="ctr" defTabSz="932205" rtl="0" eaLnBrk="1" fontAlgn="auto" latinLnBrk="0" hangingPunct="1">
              <a:lnSpc>
                <a:spcPct val="90000"/>
              </a:lnSpc>
              <a:spcBef>
                <a:spcPts val="0"/>
              </a:spcBef>
              <a:spcAft>
                <a:spcPts val="0"/>
              </a:spcAft>
              <a:buClrTx/>
              <a:buSzTx/>
              <a:buFontTx/>
              <a:buNone/>
              <a:tabLst/>
              <a:defRPr/>
            </a:pPr>
            <a:r>
              <a:rPr kumimoji="0" lang="en-US" sz="1700" u="none" strike="noStrike" kern="1200" cap="none" spc="0" normalizeH="0" baseline="0" noProof="0">
                <a:ln>
                  <a:noFill/>
                </a:ln>
                <a:gradFill>
                  <a:gsLst>
                    <a:gs pos="0">
                      <a:srgbClr val="353535"/>
                    </a:gs>
                    <a:gs pos="100000">
                      <a:srgbClr val="353535"/>
                    </a:gs>
                  </a:gsLst>
                  <a:lin ang="5400000" scaled="0"/>
                </a:gradFill>
                <a:effectLst/>
                <a:uLnTx/>
                <a:uFillTx/>
                <a:latin typeface="Segoe UI" panose="020B0502040204020203" pitchFamily="34" charset="0"/>
                <a:ea typeface="Segoe UI" panose="020B0502040204020203" pitchFamily="34" charset="0"/>
                <a:cs typeface="Segoe UI" panose="020B0502040204020203" pitchFamily="34" charset="0"/>
              </a:rPr>
              <a:t>Directory</a:t>
            </a:r>
            <a:endParaRPr kumimoji="0" lang="en-US" sz="1700" u="none" strike="noStrike" kern="1200" cap="none" spc="0" normalizeH="0" baseline="0" noProof="0">
              <a:ln>
                <a:noFill/>
              </a:ln>
              <a:gradFill>
                <a:gsLst>
                  <a:gs pos="0">
                    <a:srgbClr val="353535"/>
                  </a:gs>
                  <a:gs pos="100000">
                    <a:srgbClr val="353535"/>
                  </a:gs>
                </a:gsLst>
                <a:lin ang="5400000" scaled="0"/>
              </a:gradFill>
              <a:effectLst/>
              <a:uLnTx/>
              <a:uFillTx/>
              <a:latin typeface="Segoe UI" panose="020B0502040204020203" pitchFamily="34" charset="0"/>
            </a:endParaRPr>
          </a:p>
        </p:txBody>
      </p:sp>
      <p:sp>
        <p:nvSpPr>
          <p:cNvPr id="16" name="Rectangle 15">
            <a:extLst>
              <a:ext uri="{FF2B5EF4-FFF2-40B4-BE49-F238E27FC236}">
                <a16:creationId xmlns:a16="http://schemas.microsoft.com/office/drawing/2014/main" id="{CF75CE28-8B66-4D0B-9313-B33F3C911C91}"/>
              </a:ext>
            </a:extLst>
          </p:cNvPr>
          <p:cNvSpPr/>
          <p:nvPr/>
        </p:nvSpPr>
        <p:spPr>
          <a:xfrm>
            <a:off x="6727040" y="1591065"/>
            <a:ext cx="1733317" cy="563231"/>
          </a:xfrm>
          <a:prstGeom prst="rect">
            <a:avLst/>
          </a:prstGeom>
        </p:spPr>
        <p:txBody>
          <a:bodyPr wrap="square">
            <a:spAutoFit/>
          </a:bodyPr>
          <a:lstStyle/>
          <a:p>
            <a:pPr marL="0" marR="0" lvl="0" indent="0" algn="ctr" defTabSz="932205" rtl="0" eaLnBrk="1" fontAlgn="auto" latinLnBrk="0" hangingPunct="1">
              <a:lnSpc>
                <a:spcPct val="90000"/>
              </a:lnSpc>
              <a:spcBef>
                <a:spcPts val="0"/>
              </a:spcBef>
              <a:spcAft>
                <a:spcPts val="0"/>
              </a:spcAft>
              <a:buClrTx/>
              <a:buSzTx/>
              <a:buFontTx/>
              <a:buNone/>
              <a:tabLst/>
              <a:defRPr/>
            </a:pPr>
            <a:r>
              <a:rPr kumimoji="0" lang="en-US" sz="1700" u="none" strike="noStrike" kern="1200" cap="none" spc="0" normalizeH="0" baseline="0" noProof="0">
                <a:ln>
                  <a:noFill/>
                </a:ln>
                <a:gradFill>
                  <a:gsLst>
                    <a:gs pos="0">
                      <a:srgbClr val="353535"/>
                    </a:gs>
                    <a:gs pos="100000">
                      <a:srgbClr val="353535"/>
                    </a:gs>
                  </a:gsLst>
                  <a:lin ang="5400000" scaled="0"/>
                </a:gradFill>
                <a:effectLst/>
                <a:uLnTx/>
                <a:uFillTx/>
                <a:latin typeface="Segoe UI" panose="020B0502040204020203" pitchFamily="34" charset="0"/>
                <a:ea typeface="Segoe UI" panose="020B0502040204020203" pitchFamily="34" charset="0"/>
                <a:cs typeface="Segoe UI" panose="020B0502040204020203" pitchFamily="34" charset="0"/>
              </a:rPr>
              <a:t>Azure </a:t>
            </a:r>
          </a:p>
          <a:p>
            <a:pPr marL="0" marR="0" lvl="0" indent="0" algn="ctr" defTabSz="932205" rtl="0" eaLnBrk="1" fontAlgn="auto" latinLnBrk="0" hangingPunct="1">
              <a:lnSpc>
                <a:spcPct val="90000"/>
              </a:lnSpc>
              <a:spcBef>
                <a:spcPts val="0"/>
              </a:spcBef>
              <a:spcAft>
                <a:spcPts val="0"/>
              </a:spcAft>
              <a:buClrTx/>
              <a:buSzTx/>
              <a:buFontTx/>
              <a:buNone/>
              <a:tabLst/>
              <a:defRPr/>
            </a:pPr>
            <a:r>
              <a:rPr kumimoji="0" lang="en-US" sz="1700" u="none" strike="noStrike" kern="1200" cap="none" spc="0" normalizeH="0" baseline="0" noProof="0">
                <a:ln>
                  <a:noFill/>
                </a:ln>
                <a:gradFill>
                  <a:gsLst>
                    <a:gs pos="0">
                      <a:srgbClr val="353535"/>
                    </a:gs>
                    <a:gs pos="100000">
                      <a:srgbClr val="353535"/>
                    </a:gs>
                  </a:gsLst>
                  <a:lin ang="5400000" scaled="0"/>
                </a:gradFill>
                <a:effectLst/>
                <a:uLnTx/>
                <a:uFillTx/>
                <a:latin typeface="Segoe UI" panose="020B0502040204020203" pitchFamily="34" charset="0"/>
                <a:ea typeface="Segoe UI" panose="020B0502040204020203" pitchFamily="34" charset="0"/>
                <a:cs typeface="Segoe UI" panose="020B0502040204020203" pitchFamily="34" charset="0"/>
              </a:rPr>
              <a:t>data services</a:t>
            </a:r>
            <a:endParaRPr kumimoji="0" lang="en-US" sz="1700" u="none" strike="noStrike" kern="1200" cap="none" spc="0" normalizeH="0" baseline="0" noProof="0">
              <a:ln>
                <a:noFill/>
              </a:ln>
              <a:gradFill>
                <a:gsLst>
                  <a:gs pos="0">
                    <a:srgbClr val="353535"/>
                  </a:gs>
                  <a:gs pos="100000">
                    <a:srgbClr val="353535"/>
                  </a:gs>
                </a:gsLst>
                <a:lin ang="5400000" scaled="0"/>
              </a:gradFill>
              <a:effectLst/>
              <a:uLnTx/>
              <a:uFillTx/>
              <a:latin typeface="Segoe UI" panose="020B0502040204020203" pitchFamily="34" charset="0"/>
            </a:endParaRPr>
          </a:p>
        </p:txBody>
      </p:sp>
      <p:cxnSp>
        <p:nvCxnSpPr>
          <p:cNvPr id="17" name="Straight Arrow Connector 16">
            <a:extLst>
              <a:ext uri="{FF2B5EF4-FFF2-40B4-BE49-F238E27FC236}">
                <a16:creationId xmlns:a16="http://schemas.microsoft.com/office/drawing/2014/main" id="{EEEF3A33-BC05-41FD-8C7F-B28B5C69A066}"/>
              </a:ext>
            </a:extLst>
          </p:cNvPr>
          <p:cNvCxnSpPr>
            <a:cxnSpLocks/>
          </p:cNvCxnSpPr>
          <p:nvPr/>
        </p:nvCxnSpPr>
        <p:spPr>
          <a:xfrm flipV="1">
            <a:off x="10412648" y="2920521"/>
            <a:ext cx="0" cy="2119257"/>
          </a:xfrm>
          <a:prstGeom prst="straightConnector1">
            <a:avLst/>
          </a:prstGeom>
          <a:ln w="38100">
            <a:solidFill>
              <a:schemeClr val="bg2">
                <a:lumMod val="25000"/>
              </a:schemeClr>
            </a:solidFill>
            <a:headEnd type="triangle" w="lg" len="sm"/>
            <a:tailEnd type="triangle" w="lg" len="sm"/>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C80ED7CE-5267-4D82-B24F-9DC7A49A3BB3}"/>
              </a:ext>
            </a:extLst>
          </p:cNvPr>
          <p:cNvSpPr/>
          <p:nvPr/>
        </p:nvSpPr>
        <p:spPr>
          <a:xfrm>
            <a:off x="9545990" y="1702474"/>
            <a:ext cx="1733317" cy="327782"/>
          </a:xfrm>
          <a:prstGeom prst="rect">
            <a:avLst/>
          </a:prstGeom>
        </p:spPr>
        <p:txBody>
          <a:bodyPr wrap="square" anchor="ctr">
            <a:spAutoFit/>
          </a:bodyPr>
          <a:lstStyle/>
          <a:p>
            <a:pPr marL="0" marR="0" lvl="0" indent="0" algn="ctr" defTabSz="932205" rtl="0" eaLnBrk="1" fontAlgn="auto" latinLnBrk="0" hangingPunct="1">
              <a:lnSpc>
                <a:spcPct val="90000"/>
              </a:lnSpc>
              <a:spcBef>
                <a:spcPts val="0"/>
              </a:spcBef>
              <a:spcAft>
                <a:spcPts val="0"/>
              </a:spcAft>
              <a:buClrTx/>
              <a:buSzTx/>
              <a:buFontTx/>
              <a:buNone/>
              <a:tabLst/>
              <a:defRPr/>
            </a:pPr>
            <a:r>
              <a:rPr kumimoji="0" lang="en-US" sz="1700" u="none" strike="noStrike" kern="1200" cap="none" spc="0" normalizeH="0" baseline="0" noProof="0">
                <a:ln>
                  <a:noFill/>
                </a:ln>
                <a:gradFill>
                  <a:gsLst>
                    <a:gs pos="0">
                      <a:srgbClr val="353535"/>
                    </a:gs>
                    <a:gs pos="100000">
                      <a:srgbClr val="353535"/>
                    </a:gs>
                  </a:gsLst>
                  <a:lin ang="5400000" scaled="0"/>
                </a:gradFill>
                <a:effectLst/>
                <a:uLnTx/>
                <a:uFillTx/>
                <a:latin typeface="Segoe UI" panose="020B0502040204020203" pitchFamily="34" charset="0"/>
                <a:ea typeface="Segoe UI" panose="020B0502040204020203" pitchFamily="34" charset="0"/>
                <a:cs typeface="Segoe UI" panose="020B0502040204020203" pitchFamily="34" charset="0"/>
              </a:rPr>
              <a:t>Azure services</a:t>
            </a:r>
          </a:p>
        </p:txBody>
      </p:sp>
      <p:sp>
        <p:nvSpPr>
          <p:cNvPr id="22" name="Rectangle 21">
            <a:extLst>
              <a:ext uri="{FF2B5EF4-FFF2-40B4-BE49-F238E27FC236}">
                <a16:creationId xmlns:a16="http://schemas.microsoft.com/office/drawing/2014/main" id="{CF793999-36A7-4A1A-8257-4CE8D6A249E6}"/>
              </a:ext>
            </a:extLst>
          </p:cNvPr>
          <p:cNvSpPr/>
          <p:nvPr/>
        </p:nvSpPr>
        <p:spPr>
          <a:xfrm>
            <a:off x="9390474" y="5801311"/>
            <a:ext cx="2044348" cy="327782"/>
          </a:xfrm>
          <a:prstGeom prst="rect">
            <a:avLst/>
          </a:prstGeom>
        </p:spPr>
        <p:txBody>
          <a:bodyPr wrap="square">
            <a:spAutoFit/>
          </a:bodyPr>
          <a:lstStyle/>
          <a:p>
            <a:pPr marL="0" marR="0" lvl="0" indent="0" algn="ctr" defTabSz="932205" rtl="0" eaLnBrk="1" fontAlgn="auto" latinLnBrk="0" hangingPunct="1">
              <a:lnSpc>
                <a:spcPct val="90000"/>
              </a:lnSpc>
              <a:spcBef>
                <a:spcPts val="0"/>
              </a:spcBef>
              <a:spcAft>
                <a:spcPts val="0"/>
              </a:spcAft>
              <a:buClrTx/>
              <a:buSzTx/>
              <a:buFontTx/>
              <a:buNone/>
              <a:tabLst/>
              <a:defRPr/>
            </a:pPr>
            <a:r>
              <a:rPr kumimoji="0" lang="en-US" sz="1700" u="none" strike="noStrike" kern="1200" cap="none" spc="0" normalizeH="0" baseline="0" noProof="0" dirty="0">
                <a:ln>
                  <a:noFill/>
                </a:ln>
                <a:gradFill>
                  <a:gsLst>
                    <a:gs pos="0">
                      <a:srgbClr val="353535"/>
                    </a:gs>
                    <a:gs pos="100000">
                      <a:srgbClr val="353535"/>
                    </a:gs>
                  </a:gsLst>
                  <a:lin ang="5400000" scaled="0"/>
                </a:gradFill>
                <a:effectLst/>
                <a:uLnTx/>
                <a:uFillTx/>
                <a:latin typeface="Segoe UI" panose="020B0502040204020203" pitchFamily="34" charset="0"/>
                <a:ea typeface="Segoe UI" panose="020B0502040204020203" pitchFamily="34" charset="0"/>
                <a:cs typeface="Segoe UI" panose="020B0502040204020203" pitchFamily="34" charset="0"/>
              </a:rPr>
              <a:t>Azure Stack Hub</a:t>
            </a:r>
            <a:endParaRPr kumimoji="0" lang="en-US" sz="1700" u="none" strike="noStrike" kern="1200" cap="none" spc="0" normalizeH="0" baseline="0" noProof="0" dirty="0">
              <a:ln>
                <a:noFill/>
              </a:ln>
              <a:gradFill>
                <a:gsLst>
                  <a:gs pos="0">
                    <a:srgbClr val="353535"/>
                  </a:gs>
                  <a:gs pos="100000">
                    <a:srgbClr val="353535"/>
                  </a:gs>
                </a:gsLst>
                <a:lin ang="5400000" scaled="0"/>
              </a:gradFill>
              <a:effectLst/>
              <a:uLnTx/>
              <a:uFillTx/>
              <a:latin typeface="Segoe UI" panose="020B0502040204020203" pitchFamily="34" charset="0"/>
            </a:endParaRPr>
          </a:p>
        </p:txBody>
      </p:sp>
      <p:sp>
        <p:nvSpPr>
          <p:cNvPr id="23" name="Rectangle 22">
            <a:extLst>
              <a:ext uri="{FF2B5EF4-FFF2-40B4-BE49-F238E27FC236}">
                <a16:creationId xmlns:a16="http://schemas.microsoft.com/office/drawing/2014/main" id="{9DB5FD8B-B534-48F1-8224-99EA522A2388}"/>
              </a:ext>
            </a:extLst>
          </p:cNvPr>
          <p:cNvSpPr/>
          <p:nvPr/>
        </p:nvSpPr>
        <p:spPr>
          <a:xfrm>
            <a:off x="3547931" y="1577215"/>
            <a:ext cx="2400638" cy="563231"/>
          </a:xfrm>
          <a:prstGeom prst="rect">
            <a:avLst/>
          </a:prstGeom>
        </p:spPr>
        <p:txBody>
          <a:bodyPr wrap="square" anchor="ctr">
            <a:spAutoFit/>
          </a:bodyPr>
          <a:lstStyle/>
          <a:p>
            <a:pPr marL="0" marR="0" lvl="0" indent="0" algn="ctr" defTabSz="932205" rtl="0" eaLnBrk="1" fontAlgn="auto" latinLnBrk="0" hangingPunct="1">
              <a:lnSpc>
                <a:spcPct val="90000"/>
              </a:lnSpc>
              <a:spcBef>
                <a:spcPts val="0"/>
              </a:spcBef>
              <a:spcAft>
                <a:spcPts val="0"/>
              </a:spcAft>
              <a:buClrTx/>
              <a:buSzTx/>
              <a:buFontTx/>
              <a:buNone/>
              <a:tabLst/>
              <a:defRPr/>
            </a:pPr>
            <a:r>
              <a:rPr kumimoji="0" lang="en-US" sz="1700" u="none" strike="noStrike" kern="1200" cap="none" spc="0" normalizeH="0" baseline="0" noProof="0">
                <a:ln>
                  <a:noFill/>
                </a:ln>
                <a:gradFill>
                  <a:gsLst>
                    <a:gs pos="0">
                      <a:srgbClr val="353535"/>
                    </a:gs>
                    <a:gs pos="100000">
                      <a:srgbClr val="353535"/>
                    </a:gs>
                  </a:gsLst>
                  <a:lin ang="5400000" scaled="0"/>
                </a:gradFill>
                <a:effectLst/>
                <a:uLnTx/>
                <a:uFillTx/>
                <a:latin typeface="Segoe UI" panose="020B0502040204020203" pitchFamily="34" charset="0"/>
                <a:ea typeface="Segoe UI" panose="020B0502040204020203" pitchFamily="34" charset="0"/>
                <a:cs typeface="Segoe UI" panose="020B0502040204020203" pitchFamily="34" charset="0"/>
              </a:rPr>
              <a:t>Azure management </a:t>
            </a:r>
            <a:br>
              <a:rPr kumimoji="0" lang="en-US" sz="1700" u="none" strike="noStrike" kern="1200" cap="none" spc="0" normalizeH="0" baseline="0" noProof="0">
                <a:ln>
                  <a:noFill/>
                </a:ln>
                <a:gradFill>
                  <a:gsLst>
                    <a:gs pos="0">
                      <a:srgbClr val="353535"/>
                    </a:gs>
                    <a:gs pos="100000">
                      <a:srgbClr val="353535"/>
                    </a:gs>
                  </a:gsLst>
                  <a:lin ang="5400000" scaled="0"/>
                </a:gradFill>
                <a:effectLst/>
                <a:uLnTx/>
                <a:uFillTx/>
                <a:latin typeface="Segoe UI" panose="020B0502040204020203" pitchFamily="34" charset="0"/>
                <a:ea typeface="Segoe UI" panose="020B0502040204020203" pitchFamily="34" charset="0"/>
                <a:cs typeface="Segoe UI" panose="020B0502040204020203" pitchFamily="34" charset="0"/>
              </a:rPr>
            </a:br>
            <a:r>
              <a:rPr kumimoji="0" lang="en-US" sz="1700" u="none" strike="noStrike" kern="1200" cap="none" spc="0" normalizeH="0" baseline="0" noProof="0">
                <a:ln>
                  <a:noFill/>
                </a:ln>
                <a:gradFill>
                  <a:gsLst>
                    <a:gs pos="0">
                      <a:srgbClr val="353535"/>
                    </a:gs>
                    <a:gs pos="100000">
                      <a:srgbClr val="353535"/>
                    </a:gs>
                  </a:gsLst>
                  <a:lin ang="5400000" scaled="0"/>
                </a:gradFill>
                <a:effectLst/>
                <a:uLnTx/>
                <a:uFillTx/>
                <a:latin typeface="Segoe UI" panose="020B0502040204020203" pitchFamily="34" charset="0"/>
                <a:ea typeface="Segoe UI" panose="020B0502040204020203" pitchFamily="34" charset="0"/>
                <a:cs typeface="Segoe UI" panose="020B0502040204020203" pitchFamily="34" charset="0"/>
              </a:rPr>
              <a:t>and security</a:t>
            </a:r>
            <a:endParaRPr kumimoji="0" lang="en-US" sz="1700" u="none" strike="noStrike" kern="1200" cap="none" spc="0" normalizeH="0" baseline="0" noProof="0">
              <a:ln>
                <a:noFill/>
              </a:ln>
              <a:gradFill>
                <a:gsLst>
                  <a:gs pos="0">
                    <a:srgbClr val="353535"/>
                  </a:gs>
                  <a:gs pos="100000">
                    <a:srgbClr val="353535"/>
                  </a:gs>
                </a:gsLst>
                <a:lin ang="5400000" scaled="0"/>
              </a:gradFill>
              <a:effectLst/>
              <a:uLnTx/>
              <a:uFillTx/>
              <a:latin typeface="Segoe UI" panose="020B0502040204020203" pitchFamily="34" charset="0"/>
            </a:endParaRPr>
          </a:p>
        </p:txBody>
      </p:sp>
      <p:sp>
        <p:nvSpPr>
          <p:cNvPr id="32" name="Rectangle 31">
            <a:extLst>
              <a:ext uri="{FF2B5EF4-FFF2-40B4-BE49-F238E27FC236}">
                <a16:creationId xmlns:a16="http://schemas.microsoft.com/office/drawing/2014/main" id="{A4E88622-6FF7-48D4-9BD5-37D9194DEED5}"/>
              </a:ext>
            </a:extLst>
          </p:cNvPr>
          <p:cNvSpPr/>
          <p:nvPr/>
        </p:nvSpPr>
        <p:spPr bwMode="auto">
          <a:xfrm>
            <a:off x="790985" y="3159116"/>
            <a:ext cx="2355377" cy="1633236"/>
          </a:xfrm>
          <a:prstGeom prst="rect">
            <a:avLst/>
          </a:prstGeom>
          <a:solidFill>
            <a:srgbClr val="001E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2" tIns="146241" rIns="182802" bIns="146241" numCol="1" spcCol="0" rtlCol="0" fromWordArt="0" anchor="ctr" anchorCtr="0" forceAA="0" compatLnSpc="1">
            <a:prstTxWarp prst="textNoShape">
              <a:avLst/>
            </a:prstTxWarp>
            <a:noAutofit/>
          </a:bodyPr>
          <a:lstStyle/>
          <a:p>
            <a:pPr marL="0" marR="0" lvl="0" indent="0" algn="ctr" defTabSz="931881" rtl="0" eaLnBrk="1" fontAlgn="base" latinLnBrk="0" hangingPunct="1">
              <a:lnSpc>
                <a:spcPct val="90000"/>
              </a:lnSpc>
              <a:spcBef>
                <a:spcPct val="0"/>
              </a:spcBef>
              <a:spcAft>
                <a:spcPct val="0"/>
              </a:spcAft>
              <a:buClrTx/>
              <a:buSzTx/>
              <a:buFontTx/>
              <a:buNone/>
              <a:tabLst/>
              <a:defRPr/>
            </a:pPr>
            <a:r>
              <a:rPr kumimoji="0" lang="en-US" sz="2400" u="none" strike="noStrike" kern="1200" cap="none" spc="0" normalizeH="0" baseline="0" noProof="0">
                <a:ln>
                  <a:noFill/>
                </a:ln>
                <a:gradFill>
                  <a:gsLst>
                    <a:gs pos="0">
                      <a:srgbClr val="FFFFFF"/>
                    </a:gs>
                    <a:gs pos="100000">
                      <a:srgbClr val="FFFFFF"/>
                    </a:gs>
                  </a:gsLst>
                  <a:lin ang="5400000" scaled="1"/>
                </a:gradFill>
                <a:effectLst/>
                <a:uLnTx/>
                <a:uFillTx/>
                <a:latin typeface="Segoe UI" panose="020B0502040204020203" pitchFamily="34" charset="0"/>
              </a:rPr>
              <a:t>Common Identity</a:t>
            </a:r>
          </a:p>
        </p:txBody>
      </p:sp>
      <p:sp>
        <p:nvSpPr>
          <p:cNvPr id="33" name="Rectangle 32">
            <a:extLst>
              <a:ext uri="{FF2B5EF4-FFF2-40B4-BE49-F238E27FC236}">
                <a16:creationId xmlns:a16="http://schemas.microsoft.com/office/drawing/2014/main" id="{E5BFE117-1D4D-43FF-AB86-CECFE774F62F}"/>
              </a:ext>
            </a:extLst>
          </p:cNvPr>
          <p:cNvSpPr/>
          <p:nvPr/>
        </p:nvSpPr>
        <p:spPr bwMode="auto">
          <a:xfrm>
            <a:off x="3604476" y="3159116"/>
            <a:ext cx="2355377" cy="1633236"/>
          </a:xfrm>
          <a:prstGeom prst="rect">
            <a:avLst/>
          </a:prstGeom>
          <a:solidFill>
            <a:srgbClr val="001E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2" tIns="146241" rIns="182802" bIns="146241" numCol="1" spcCol="0" rtlCol="0" fromWordArt="0" anchor="ctr" anchorCtr="0" forceAA="0" compatLnSpc="1">
            <a:prstTxWarp prst="textNoShape">
              <a:avLst/>
            </a:prstTxWarp>
            <a:noAutofit/>
          </a:bodyPr>
          <a:lstStyle/>
          <a:p>
            <a:pPr marL="0" marR="0" lvl="0" indent="0" algn="ctr" defTabSz="931881" rtl="0" eaLnBrk="1" fontAlgn="base" latinLnBrk="0" hangingPunct="1">
              <a:lnSpc>
                <a:spcPct val="90000"/>
              </a:lnSpc>
              <a:spcBef>
                <a:spcPct val="0"/>
              </a:spcBef>
              <a:spcAft>
                <a:spcPct val="0"/>
              </a:spcAft>
              <a:buClrTx/>
              <a:buSzTx/>
              <a:buFontTx/>
              <a:buNone/>
              <a:tabLst/>
              <a:defRPr/>
            </a:pPr>
            <a:r>
              <a:rPr kumimoji="0" lang="en-US" sz="2400" u="none" strike="noStrike" kern="1200" cap="none" spc="0" normalizeH="0" baseline="0" noProof="0">
                <a:ln>
                  <a:noFill/>
                </a:ln>
                <a:gradFill>
                  <a:gsLst>
                    <a:gs pos="0">
                      <a:srgbClr val="FFFFFF"/>
                    </a:gs>
                    <a:gs pos="100000">
                      <a:srgbClr val="FFFFFF"/>
                    </a:gs>
                  </a:gsLst>
                  <a:lin ang="5400000" scaled="1"/>
                </a:gradFill>
                <a:effectLst/>
                <a:uLnTx/>
                <a:uFillTx/>
                <a:latin typeface="Segoe UI" panose="020B0502040204020203" pitchFamily="34" charset="0"/>
              </a:rPr>
              <a:t>Integrated Management and Security</a:t>
            </a:r>
          </a:p>
        </p:txBody>
      </p:sp>
      <p:sp>
        <p:nvSpPr>
          <p:cNvPr id="34" name="Rectangle 33">
            <a:extLst>
              <a:ext uri="{FF2B5EF4-FFF2-40B4-BE49-F238E27FC236}">
                <a16:creationId xmlns:a16="http://schemas.microsoft.com/office/drawing/2014/main" id="{7E16C462-78D4-46CC-A7CF-4DFDCA2C3E01}"/>
              </a:ext>
            </a:extLst>
          </p:cNvPr>
          <p:cNvSpPr/>
          <p:nvPr/>
        </p:nvSpPr>
        <p:spPr bwMode="auto">
          <a:xfrm>
            <a:off x="6416010" y="3159116"/>
            <a:ext cx="2355377" cy="1633236"/>
          </a:xfrm>
          <a:prstGeom prst="rect">
            <a:avLst/>
          </a:prstGeom>
          <a:solidFill>
            <a:srgbClr val="001E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2" tIns="146241" rIns="182802" bIns="146241" numCol="1" spcCol="0" rtlCol="0" fromWordArt="0" anchor="ctr" anchorCtr="0" forceAA="0" compatLnSpc="1">
            <a:prstTxWarp prst="textNoShape">
              <a:avLst/>
            </a:prstTxWarp>
            <a:noAutofit/>
          </a:bodyPr>
          <a:lstStyle/>
          <a:p>
            <a:pPr marL="0" marR="0" lvl="0" indent="0" algn="ctr" defTabSz="931881" rtl="0" eaLnBrk="1" fontAlgn="base" latinLnBrk="0" hangingPunct="1">
              <a:lnSpc>
                <a:spcPct val="90000"/>
              </a:lnSpc>
              <a:spcBef>
                <a:spcPct val="0"/>
              </a:spcBef>
              <a:spcAft>
                <a:spcPct val="0"/>
              </a:spcAft>
              <a:buClrTx/>
              <a:buSzTx/>
              <a:buFontTx/>
              <a:buNone/>
              <a:tabLst/>
              <a:defRPr/>
            </a:pPr>
            <a:r>
              <a:rPr kumimoji="0" lang="en-US" sz="2400" u="none" strike="noStrike" kern="1200" cap="none" spc="0" normalizeH="0" baseline="0" noProof="0">
                <a:ln>
                  <a:noFill/>
                </a:ln>
                <a:gradFill>
                  <a:gsLst>
                    <a:gs pos="0">
                      <a:srgbClr val="FFFFFF"/>
                    </a:gs>
                    <a:gs pos="100000">
                      <a:srgbClr val="FFFFFF"/>
                    </a:gs>
                  </a:gsLst>
                  <a:lin ang="5400000" scaled="1"/>
                </a:gradFill>
                <a:effectLst/>
                <a:uLnTx/>
                <a:uFillTx/>
                <a:latin typeface="Segoe UI" panose="020B0502040204020203" pitchFamily="34" charset="0"/>
              </a:rPr>
              <a:t>Consistent Data Platform</a:t>
            </a:r>
          </a:p>
        </p:txBody>
      </p:sp>
      <p:sp>
        <p:nvSpPr>
          <p:cNvPr id="35" name="Rectangle 34">
            <a:extLst>
              <a:ext uri="{FF2B5EF4-FFF2-40B4-BE49-F238E27FC236}">
                <a16:creationId xmlns:a16="http://schemas.microsoft.com/office/drawing/2014/main" id="{E9A77F18-A678-4D84-974A-302970AA5B88}"/>
              </a:ext>
            </a:extLst>
          </p:cNvPr>
          <p:cNvSpPr/>
          <p:nvPr/>
        </p:nvSpPr>
        <p:spPr bwMode="auto">
          <a:xfrm>
            <a:off x="9234960" y="3159116"/>
            <a:ext cx="2355377" cy="1633236"/>
          </a:xfrm>
          <a:prstGeom prst="rect">
            <a:avLst/>
          </a:prstGeom>
          <a:solidFill>
            <a:srgbClr val="001E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2" tIns="146241" rIns="182802" bIns="146241" numCol="1" spcCol="0" rtlCol="0" fromWordArt="0" anchor="ctr" anchorCtr="0" forceAA="0" compatLnSpc="1">
            <a:prstTxWarp prst="textNoShape">
              <a:avLst/>
            </a:prstTxWarp>
            <a:noAutofit/>
          </a:bodyPr>
          <a:lstStyle/>
          <a:p>
            <a:pPr marL="0" marR="0" lvl="0" indent="0" algn="ctr" defTabSz="931881" rtl="0" eaLnBrk="1" fontAlgn="base" latinLnBrk="0" hangingPunct="1">
              <a:lnSpc>
                <a:spcPct val="90000"/>
              </a:lnSpc>
              <a:spcBef>
                <a:spcPct val="0"/>
              </a:spcBef>
              <a:spcAft>
                <a:spcPct val="0"/>
              </a:spcAft>
              <a:buClrTx/>
              <a:buSzTx/>
              <a:buFontTx/>
              <a:buNone/>
              <a:tabLst/>
              <a:defRPr/>
            </a:pPr>
            <a:r>
              <a:rPr kumimoji="0" lang="en-US" sz="2400" u="none" strike="noStrike" kern="1200" cap="none" spc="0" normalizeH="0" baseline="0" noProof="0">
                <a:ln>
                  <a:noFill/>
                </a:ln>
                <a:gradFill>
                  <a:gsLst>
                    <a:gs pos="0">
                      <a:srgbClr val="FFFFFF"/>
                    </a:gs>
                    <a:gs pos="100000">
                      <a:srgbClr val="FFFFFF"/>
                    </a:gs>
                  </a:gsLst>
                  <a:lin ang="5400000" scaled="1"/>
                </a:gradFill>
                <a:effectLst/>
                <a:uLnTx/>
                <a:uFillTx/>
                <a:latin typeface="Segoe UI" panose="020B0502040204020203" pitchFamily="34" charset="0"/>
              </a:rPr>
              <a:t>Unified Development and DevOps</a:t>
            </a:r>
          </a:p>
        </p:txBody>
      </p:sp>
      <p:sp>
        <p:nvSpPr>
          <p:cNvPr id="36" name="Rectangle 35">
            <a:extLst>
              <a:ext uri="{FF2B5EF4-FFF2-40B4-BE49-F238E27FC236}">
                <a16:creationId xmlns:a16="http://schemas.microsoft.com/office/drawing/2014/main" id="{185ABD0A-17B3-4FEB-AE6D-D215CD2BD7B6}"/>
              </a:ext>
            </a:extLst>
          </p:cNvPr>
          <p:cNvSpPr/>
          <p:nvPr/>
        </p:nvSpPr>
        <p:spPr>
          <a:xfrm>
            <a:off x="3944427" y="5801311"/>
            <a:ext cx="1683202" cy="563231"/>
          </a:xfrm>
          <a:prstGeom prst="rect">
            <a:avLst/>
          </a:prstGeom>
        </p:spPr>
        <p:txBody>
          <a:bodyPr wrap="square">
            <a:spAutoFit/>
          </a:bodyPr>
          <a:lstStyle/>
          <a:p>
            <a:pPr marL="0" marR="0" lvl="0" indent="0" algn="ctr" defTabSz="932205" rtl="0" eaLnBrk="1" fontAlgn="auto" latinLnBrk="0" hangingPunct="1">
              <a:lnSpc>
                <a:spcPct val="90000"/>
              </a:lnSpc>
              <a:spcBef>
                <a:spcPts val="0"/>
              </a:spcBef>
              <a:spcAft>
                <a:spcPts val="0"/>
              </a:spcAft>
              <a:buClrTx/>
              <a:buSzTx/>
              <a:buFontTx/>
              <a:buNone/>
              <a:tabLst/>
              <a:defRPr/>
            </a:pPr>
            <a:r>
              <a:rPr kumimoji="0" lang="en-US" sz="1700" u="none" strike="noStrike" kern="1200" cap="none" spc="0" normalizeH="0" baseline="0" noProof="0">
                <a:ln>
                  <a:noFill/>
                </a:ln>
                <a:gradFill>
                  <a:gsLst>
                    <a:gs pos="0">
                      <a:srgbClr val="353535"/>
                    </a:gs>
                    <a:gs pos="100000">
                      <a:srgbClr val="353535"/>
                    </a:gs>
                  </a:gsLst>
                  <a:lin ang="5400000" scaled="0"/>
                </a:gradFill>
                <a:effectLst/>
                <a:uLnTx/>
                <a:uFillTx/>
                <a:latin typeface="Segoe UI" panose="020B0502040204020203" pitchFamily="34" charset="0"/>
                <a:ea typeface="Segoe UI" panose="020B0502040204020203" pitchFamily="34" charset="0"/>
                <a:cs typeface="Segoe UI" panose="020B0502040204020203" pitchFamily="34" charset="0"/>
              </a:rPr>
              <a:t>On-premises</a:t>
            </a:r>
          </a:p>
          <a:p>
            <a:pPr marL="0" marR="0" lvl="0" indent="0" algn="ctr" defTabSz="932205" rtl="0" eaLnBrk="1" fontAlgn="auto" latinLnBrk="0" hangingPunct="1">
              <a:lnSpc>
                <a:spcPct val="90000"/>
              </a:lnSpc>
              <a:spcBef>
                <a:spcPts val="0"/>
              </a:spcBef>
              <a:spcAft>
                <a:spcPts val="0"/>
              </a:spcAft>
              <a:buClrTx/>
              <a:buSzTx/>
              <a:buFontTx/>
              <a:buNone/>
              <a:tabLst/>
              <a:defRPr/>
            </a:pPr>
            <a:r>
              <a:rPr kumimoji="0" lang="en-US" sz="1700" u="none" strike="noStrike" kern="1200" cap="none" spc="0" normalizeH="0" baseline="0" noProof="0">
                <a:ln>
                  <a:noFill/>
                </a:ln>
                <a:gradFill>
                  <a:gsLst>
                    <a:gs pos="0">
                      <a:srgbClr val="353535"/>
                    </a:gs>
                    <a:gs pos="100000">
                      <a:srgbClr val="353535"/>
                    </a:gs>
                  </a:gsLst>
                  <a:lin ang="5400000" scaled="0"/>
                </a:gradFill>
                <a:effectLst/>
                <a:uLnTx/>
                <a:uFillTx/>
                <a:latin typeface="Segoe UI" panose="020B0502040204020203" pitchFamily="34" charset="0"/>
                <a:cs typeface="Segoe UI" pitchFamily="34" charset="0"/>
              </a:rPr>
              <a:t>infrastructure</a:t>
            </a:r>
            <a:endParaRPr kumimoji="0" lang="en-US" sz="1700" u="none" strike="noStrike" kern="1200" cap="none" spc="0" normalizeH="0" baseline="0" noProof="0">
              <a:ln>
                <a:noFill/>
              </a:ln>
              <a:gradFill>
                <a:gsLst>
                  <a:gs pos="0">
                    <a:srgbClr val="353535"/>
                  </a:gs>
                  <a:gs pos="100000">
                    <a:srgbClr val="353535"/>
                  </a:gs>
                </a:gsLst>
                <a:lin ang="5400000" scaled="0"/>
              </a:gradFill>
              <a:effectLst/>
              <a:uLnTx/>
              <a:uFillTx/>
              <a:latin typeface="Segoe UI" panose="020B0502040204020203" pitchFamily="34" charset="0"/>
            </a:endParaRPr>
          </a:p>
        </p:txBody>
      </p:sp>
      <p:grpSp>
        <p:nvGrpSpPr>
          <p:cNvPr id="37" name="Group 36">
            <a:extLst>
              <a:ext uri="{FF2B5EF4-FFF2-40B4-BE49-F238E27FC236}">
                <a16:creationId xmlns:a16="http://schemas.microsoft.com/office/drawing/2014/main" id="{8B0BDD5C-F236-4E4D-853E-1A48C6C6F703}"/>
              </a:ext>
            </a:extLst>
          </p:cNvPr>
          <p:cNvGrpSpPr/>
          <p:nvPr/>
        </p:nvGrpSpPr>
        <p:grpSpPr>
          <a:xfrm>
            <a:off x="5196382" y="2441478"/>
            <a:ext cx="795128" cy="520013"/>
            <a:chOff x="4902998" y="2511421"/>
            <a:chExt cx="835417" cy="546362"/>
          </a:xfrm>
          <a:solidFill>
            <a:srgbClr val="001E46"/>
          </a:solidFill>
        </p:grpSpPr>
        <p:sp>
          <p:nvSpPr>
            <p:cNvPr id="38" name="Freeform 5">
              <a:extLst>
                <a:ext uri="{FF2B5EF4-FFF2-40B4-BE49-F238E27FC236}">
                  <a16:creationId xmlns:a16="http://schemas.microsoft.com/office/drawing/2014/main" id="{C1B877AC-C91A-416C-83FF-8C50DA2D566D}"/>
                </a:ext>
              </a:extLst>
            </p:cNvPr>
            <p:cNvSpPr>
              <a:spLocks noChangeAspect="1"/>
            </p:cNvSpPr>
            <p:nvPr/>
          </p:nvSpPr>
          <p:spPr bwMode="auto">
            <a:xfrm>
              <a:off x="4902998" y="2511421"/>
              <a:ext cx="826066" cy="546362"/>
            </a:xfrm>
            <a:custGeom>
              <a:avLst/>
              <a:gdLst>
                <a:gd name="T0" fmla="*/ 148 w 678"/>
                <a:gd name="T1" fmla="*/ 470 h 470"/>
                <a:gd name="T2" fmla="*/ 498 w 678"/>
                <a:gd name="T3" fmla="*/ 470 h 470"/>
                <a:gd name="T4" fmla="*/ 678 w 678"/>
                <a:gd name="T5" fmla="*/ 288 h 470"/>
                <a:gd name="T6" fmla="*/ 509 w 678"/>
                <a:gd name="T7" fmla="*/ 107 h 470"/>
                <a:gd name="T8" fmla="*/ 339 w 678"/>
                <a:gd name="T9" fmla="*/ 0 h 470"/>
                <a:gd name="T10" fmla="*/ 148 w 678"/>
                <a:gd name="T11" fmla="*/ 171 h 470"/>
                <a:gd name="T12" fmla="*/ 148 w 678"/>
                <a:gd name="T13" fmla="*/ 171 h 470"/>
                <a:gd name="T14" fmla="*/ 0 w 678"/>
                <a:gd name="T15" fmla="*/ 320 h 470"/>
                <a:gd name="T16" fmla="*/ 148 w 678"/>
                <a:gd name="T17" fmla="*/ 470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470">
                  <a:moveTo>
                    <a:pt x="148" y="470"/>
                  </a:moveTo>
                  <a:cubicBezTo>
                    <a:pt x="498" y="470"/>
                    <a:pt x="498" y="470"/>
                    <a:pt x="498" y="470"/>
                  </a:cubicBezTo>
                  <a:cubicBezTo>
                    <a:pt x="599" y="470"/>
                    <a:pt x="678" y="390"/>
                    <a:pt x="678" y="288"/>
                  </a:cubicBezTo>
                  <a:cubicBezTo>
                    <a:pt x="678" y="192"/>
                    <a:pt x="604" y="112"/>
                    <a:pt x="509" y="107"/>
                  </a:cubicBezTo>
                  <a:cubicBezTo>
                    <a:pt x="477" y="42"/>
                    <a:pt x="413" y="0"/>
                    <a:pt x="339" y="0"/>
                  </a:cubicBezTo>
                  <a:cubicBezTo>
                    <a:pt x="244" y="0"/>
                    <a:pt x="159" y="74"/>
                    <a:pt x="148" y="171"/>
                  </a:cubicBezTo>
                  <a:cubicBezTo>
                    <a:pt x="148" y="171"/>
                    <a:pt x="148" y="171"/>
                    <a:pt x="148" y="171"/>
                  </a:cubicBezTo>
                  <a:cubicBezTo>
                    <a:pt x="69" y="171"/>
                    <a:pt x="0" y="240"/>
                    <a:pt x="0" y="320"/>
                  </a:cubicBezTo>
                  <a:cubicBezTo>
                    <a:pt x="0" y="401"/>
                    <a:pt x="69" y="470"/>
                    <a:pt x="148" y="470"/>
                  </a:cubicBezTo>
                  <a:close/>
                </a:path>
              </a:pathLst>
            </a:custGeom>
            <a:grpFill/>
            <a:ln w="15875">
              <a:solidFill>
                <a:schemeClr val="bg1"/>
              </a:solidFill>
            </a:ln>
          </p:spPr>
          <p:txBody>
            <a:bodyPr vert="horz" wrap="square" lIns="87843" tIns="43920" rIns="87843" bIns="43920" numCol="1" anchor="t" anchorCtr="0" compatLnSpc="1">
              <a:prstTxWarp prst="textNoShape">
                <a:avLst/>
              </a:prstTxWarp>
            </a:bodyPr>
            <a:lstStyle/>
            <a:p>
              <a:pPr marL="0" marR="0" lvl="0" indent="0" algn="ctr" defTabSz="878232" rtl="0" eaLnBrk="1" fontAlgn="auto" latinLnBrk="0" hangingPunct="1">
                <a:lnSpc>
                  <a:spcPct val="90000"/>
                </a:lnSpc>
                <a:spcBef>
                  <a:spcPts val="0"/>
                </a:spcBef>
                <a:spcAft>
                  <a:spcPts val="0"/>
                </a:spcAft>
                <a:buClrTx/>
                <a:buSzTx/>
                <a:buFontTx/>
                <a:buNone/>
                <a:tabLst/>
                <a:defRPr/>
              </a:pPr>
              <a:endParaRPr kumimoji="0" lang="en-US" sz="2800" b="0" i="0" u="none" strike="noStrike" kern="0" cap="none" spc="0" normalizeH="0" baseline="0" noProof="0">
                <a:ln>
                  <a:noFill/>
                </a:ln>
                <a:gradFill>
                  <a:gsLst>
                    <a:gs pos="17699">
                      <a:srgbClr val="B4009E"/>
                    </a:gs>
                    <a:gs pos="100000">
                      <a:srgbClr val="B4009E"/>
                    </a:gs>
                  </a:gsLst>
                  <a:lin ang="5400000" scaled="1"/>
                </a:gradFill>
                <a:effectLst/>
                <a:uLnTx/>
                <a:uFillTx/>
                <a:latin typeface="Segoe UI Light"/>
                <a:ea typeface="+mn-ea"/>
                <a:cs typeface="+mn-cs"/>
              </a:endParaRPr>
            </a:p>
          </p:txBody>
        </p:sp>
        <p:sp>
          <p:nvSpPr>
            <p:cNvPr id="39" name="Rectangle 38">
              <a:extLst>
                <a:ext uri="{FF2B5EF4-FFF2-40B4-BE49-F238E27FC236}">
                  <a16:creationId xmlns:a16="http://schemas.microsoft.com/office/drawing/2014/main" id="{89108855-B9B7-4413-88BC-FA3AA863091E}"/>
                </a:ext>
              </a:extLst>
            </p:cNvPr>
            <p:cNvSpPr/>
            <p:nvPr/>
          </p:nvSpPr>
          <p:spPr>
            <a:xfrm>
              <a:off x="4902998" y="2712850"/>
              <a:ext cx="835417" cy="300735"/>
            </a:xfrm>
            <a:prstGeom prst="rect">
              <a:avLst/>
            </a:prstGeom>
            <a:noFill/>
          </p:spPr>
          <p:txBody>
            <a:bodyPr wrap="square">
              <a:spAutoFit/>
            </a:bodyPr>
            <a:lstStyle/>
            <a:p>
              <a:pPr marL="0" marR="0" lvl="0" indent="0" algn="ctr" defTabSz="932205" rtl="0" eaLnBrk="1" fontAlgn="auto" latinLnBrk="0" hangingPunct="1">
                <a:lnSpc>
                  <a:spcPct val="90000"/>
                </a:lnSpc>
                <a:spcBef>
                  <a:spcPts val="0"/>
                </a:spcBef>
                <a:spcAft>
                  <a:spcPts val="0"/>
                </a:spcAft>
                <a:buClrTx/>
                <a:buSzTx/>
                <a:buFontTx/>
                <a:buNone/>
                <a:tabLst/>
                <a:defRPr/>
              </a:pPr>
              <a:r>
                <a:rPr kumimoji="0" lang="en-US" sz="1400" u="none" strike="noStrike" kern="1200" cap="none" spc="0" normalizeH="0" baseline="0" noProof="0">
                  <a:ln>
                    <a:noFill/>
                  </a:ln>
                  <a:solidFill>
                    <a:schemeClr val="bg1"/>
                  </a:solidFill>
                  <a:effectLst/>
                  <a:uLnTx/>
                  <a:uFillTx/>
                  <a:latin typeface="Segoe UI" panose="020B0502040204020203" pitchFamily="34" charset="0"/>
                  <a:ea typeface="Segoe UI" panose="020B0502040204020203" pitchFamily="34" charset="0"/>
                  <a:cs typeface="Segoe UI" panose="020B0502040204020203" pitchFamily="34" charset="0"/>
                </a:rPr>
                <a:t>Clouds</a:t>
              </a:r>
              <a:endParaRPr kumimoji="0" lang="en-US" sz="1400" u="none" strike="noStrike" kern="1200" cap="none" spc="0" normalizeH="0" baseline="0" noProof="0">
                <a:ln>
                  <a:noFill/>
                </a:ln>
                <a:solidFill>
                  <a:schemeClr val="bg1"/>
                </a:solidFill>
                <a:effectLst/>
                <a:uLnTx/>
                <a:uFillTx/>
                <a:latin typeface="Segoe UI" panose="020B0502040204020203" pitchFamily="34" charset="0"/>
              </a:endParaRPr>
            </a:p>
          </p:txBody>
        </p:sp>
      </p:grpSp>
      <p:cxnSp>
        <p:nvCxnSpPr>
          <p:cNvPr id="67" name="Straight Arrow Connector 66">
            <a:extLst>
              <a:ext uri="{FF2B5EF4-FFF2-40B4-BE49-F238E27FC236}">
                <a16:creationId xmlns:a16="http://schemas.microsoft.com/office/drawing/2014/main" id="{AD1249DF-928C-4385-8A03-35C4733B3E68}"/>
              </a:ext>
            </a:extLst>
          </p:cNvPr>
          <p:cNvCxnSpPr>
            <a:cxnSpLocks/>
          </p:cNvCxnSpPr>
          <p:nvPr/>
        </p:nvCxnSpPr>
        <p:spPr>
          <a:xfrm>
            <a:off x="5495935" y="2240127"/>
            <a:ext cx="0" cy="181316"/>
          </a:xfrm>
          <a:prstGeom prst="straightConnector1">
            <a:avLst/>
          </a:prstGeom>
          <a:ln w="38100">
            <a:solidFill>
              <a:schemeClr val="bg2">
                <a:lumMod val="25000"/>
              </a:schemeClr>
            </a:solidFill>
            <a:headEnd type="none" w="med" len="med"/>
            <a:tailEnd type="triangle" w="lg" len="sm"/>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95DBE760-85C8-45BC-9B1A-35A12307E08F}"/>
              </a:ext>
            </a:extLst>
          </p:cNvPr>
          <p:cNvCxnSpPr/>
          <p:nvPr/>
        </p:nvCxnSpPr>
        <p:spPr>
          <a:xfrm>
            <a:off x="5166460" y="2249653"/>
            <a:ext cx="343764" cy="0"/>
          </a:xfrm>
          <a:prstGeom prst="straightConnector1">
            <a:avLst/>
          </a:prstGeom>
          <a:ln w="38100">
            <a:solidFill>
              <a:schemeClr val="bg2">
                <a:lumMod val="25000"/>
              </a:schemeClr>
            </a:solidFill>
            <a:headEnd type="none" w="med" len="med"/>
            <a:tailEnd type="none" w="lg" len="sm"/>
          </a:ln>
        </p:spPr>
        <p:style>
          <a:lnRef idx="1">
            <a:schemeClr val="accent1"/>
          </a:lnRef>
          <a:fillRef idx="0">
            <a:schemeClr val="accent1"/>
          </a:fillRef>
          <a:effectRef idx="0">
            <a:schemeClr val="accent1"/>
          </a:effectRef>
          <a:fontRef idx="minor">
            <a:schemeClr val="tx1"/>
          </a:fontRef>
        </p:style>
      </p:cxnSp>
      <p:sp>
        <p:nvSpPr>
          <p:cNvPr id="70" name="Rectangle 69">
            <a:extLst>
              <a:ext uri="{FF2B5EF4-FFF2-40B4-BE49-F238E27FC236}">
                <a16:creationId xmlns:a16="http://schemas.microsoft.com/office/drawing/2014/main" id="{F6CF9858-5D4A-468C-9F35-EA51E1373DB2}"/>
              </a:ext>
            </a:extLst>
          </p:cNvPr>
          <p:cNvSpPr/>
          <p:nvPr/>
        </p:nvSpPr>
        <p:spPr bwMode="auto">
          <a:xfrm>
            <a:off x="9041534" y="1485223"/>
            <a:ext cx="2777584" cy="4778711"/>
          </a:xfrm>
          <a:prstGeom prst="rect">
            <a:avLst/>
          </a:prstGeom>
          <a:noFill/>
          <a:ln w="28575">
            <a:solidFill>
              <a:srgbClr val="00B4F0"/>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err="1">
              <a:gradFill>
                <a:gsLst>
                  <a:gs pos="0">
                    <a:srgbClr val="FFFFFF"/>
                  </a:gs>
                  <a:gs pos="100000">
                    <a:srgbClr val="FFFFFF"/>
                  </a:gs>
                </a:gsLst>
                <a:lin ang="5400000" scaled="0"/>
              </a:gradFill>
              <a:cs typeface="Segoe UI" pitchFamily="34" charset="0"/>
            </a:endParaRPr>
          </a:p>
        </p:txBody>
      </p:sp>
      <p:sp>
        <p:nvSpPr>
          <p:cNvPr id="72" name="Oval 71">
            <a:extLst>
              <a:ext uri="{FF2B5EF4-FFF2-40B4-BE49-F238E27FC236}">
                <a16:creationId xmlns:a16="http://schemas.microsoft.com/office/drawing/2014/main" id="{6A99CAD8-DBEB-40AA-BEEE-4A2A82721052}"/>
              </a:ext>
            </a:extLst>
          </p:cNvPr>
          <p:cNvSpPr/>
          <p:nvPr/>
        </p:nvSpPr>
        <p:spPr bwMode="auto">
          <a:xfrm>
            <a:off x="1603235" y="2140747"/>
            <a:ext cx="728044" cy="728044"/>
          </a:xfrm>
          <a:prstGeom prst="ellipse">
            <a:avLst/>
          </a:prstGeom>
          <a:solidFill>
            <a:srgbClr val="001E46"/>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8" name="Group 7">
            <a:extLst>
              <a:ext uri="{FF2B5EF4-FFF2-40B4-BE49-F238E27FC236}">
                <a16:creationId xmlns:a16="http://schemas.microsoft.com/office/drawing/2014/main" id="{8C28D7F0-C43B-4D83-AE19-FBD8BD17CF78}"/>
              </a:ext>
            </a:extLst>
          </p:cNvPr>
          <p:cNvGrpSpPr/>
          <p:nvPr/>
        </p:nvGrpSpPr>
        <p:grpSpPr>
          <a:xfrm>
            <a:off x="1816808" y="2302767"/>
            <a:ext cx="291395" cy="385731"/>
            <a:chOff x="2989197" y="3117304"/>
            <a:chExt cx="172645" cy="220603"/>
          </a:xfrm>
          <a:noFill/>
        </p:grpSpPr>
        <p:sp>
          <p:nvSpPr>
            <p:cNvPr id="9" name="Oval 5">
              <a:extLst>
                <a:ext uri="{FF2B5EF4-FFF2-40B4-BE49-F238E27FC236}">
                  <a16:creationId xmlns:a16="http://schemas.microsoft.com/office/drawing/2014/main" id="{51CA4372-4159-4E9B-802B-5165A74750D0}"/>
                </a:ext>
              </a:extLst>
            </p:cNvPr>
            <p:cNvSpPr>
              <a:spLocks noChangeArrowheads="1"/>
            </p:cNvSpPr>
            <p:nvPr/>
          </p:nvSpPr>
          <p:spPr bwMode="auto">
            <a:xfrm>
              <a:off x="3008379" y="3117304"/>
              <a:ext cx="134280" cy="134280"/>
            </a:xfrm>
            <a:prstGeom prst="ellipse">
              <a:avLst/>
            </a:prstGeom>
            <a:grpFill/>
            <a:ln w="15875">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76" tIns="45688" rIns="91376" bIns="45688" numCol="1" anchor="t" anchorCtr="0" compatLnSpc="1">
              <a:prstTxWarp prst="textNoShape">
                <a:avLst/>
              </a:prstTxWarp>
            </a:bodyPr>
            <a:lstStyle/>
            <a:p>
              <a:pPr marL="0" marR="0" lvl="0" indent="0" algn="l" defTabSz="913522" rtl="0" eaLnBrk="1" fontAlgn="auto" latinLnBrk="0" hangingPunct="1">
                <a:lnSpc>
                  <a:spcPct val="9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0" name="Freeform 6">
              <a:extLst>
                <a:ext uri="{FF2B5EF4-FFF2-40B4-BE49-F238E27FC236}">
                  <a16:creationId xmlns:a16="http://schemas.microsoft.com/office/drawing/2014/main" id="{3835B289-4FF5-41DA-AAE1-FC80D033AC98}"/>
                </a:ext>
              </a:extLst>
            </p:cNvPr>
            <p:cNvSpPr>
              <a:spLocks/>
            </p:cNvSpPr>
            <p:nvPr/>
          </p:nvSpPr>
          <p:spPr bwMode="auto">
            <a:xfrm>
              <a:off x="2989197" y="3251584"/>
              <a:ext cx="172645" cy="86323"/>
            </a:xfrm>
            <a:custGeom>
              <a:avLst/>
              <a:gdLst>
                <a:gd name="T0" fmla="*/ 40 w 40"/>
                <a:gd name="T1" fmla="*/ 20 h 20"/>
                <a:gd name="T2" fmla="*/ 20 w 40"/>
                <a:gd name="T3" fmla="*/ 0 h 20"/>
                <a:gd name="T4" fmla="*/ 0 w 40"/>
                <a:gd name="T5" fmla="*/ 20 h 20"/>
              </a:gdLst>
              <a:ahLst/>
              <a:cxnLst>
                <a:cxn ang="0">
                  <a:pos x="T0" y="T1"/>
                </a:cxn>
                <a:cxn ang="0">
                  <a:pos x="T2" y="T3"/>
                </a:cxn>
                <a:cxn ang="0">
                  <a:pos x="T4" y="T5"/>
                </a:cxn>
              </a:cxnLst>
              <a:rect l="0" t="0" r="r" b="b"/>
              <a:pathLst>
                <a:path w="40" h="20">
                  <a:moveTo>
                    <a:pt x="40" y="20"/>
                  </a:moveTo>
                  <a:cubicBezTo>
                    <a:pt x="40" y="8"/>
                    <a:pt x="31" y="0"/>
                    <a:pt x="20" y="0"/>
                  </a:cubicBezTo>
                  <a:cubicBezTo>
                    <a:pt x="9" y="0"/>
                    <a:pt x="0" y="8"/>
                    <a:pt x="0" y="20"/>
                  </a:cubicBezTo>
                </a:path>
              </a:pathLst>
            </a:custGeom>
            <a:grpFill/>
            <a:ln w="15875">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76" tIns="45688" rIns="91376" bIns="45688" numCol="1" anchor="t" anchorCtr="0" compatLnSpc="1">
              <a:prstTxWarp prst="textNoShape">
                <a:avLst/>
              </a:prstTxWarp>
            </a:bodyPr>
            <a:lstStyle/>
            <a:p>
              <a:pPr marL="0" marR="0" lvl="0" indent="0" algn="l" defTabSz="913522" rtl="0" eaLnBrk="1" fontAlgn="auto" latinLnBrk="0" hangingPunct="1">
                <a:lnSpc>
                  <a:spcPct val="9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74" name="Oval 73">
            <a:extLst>
              <a:ext uri="{FF2B5EF4-FFF2-40B4-BE49-F238E27FC236}">
                <a16:creationId xmlns:a16="http://schemas.microsoft.com/office/drawing/2014/main" id="{D3DE14B8-1D22-4B88-81E7-CCABD38DE5C2}"/>
              </a:ext>
            </a:extLst>
          </p:cNvPr>
          <p:cNvSpPr/>
          <p:nvPr/>
        </p:nvSpPr>
        <p:spPr bwMode="auto">
          <a:xfrm>
            <a:off x="1603235" y="5091657"/>
            <a:ext cx="728044" cy="728044"/>
          </a:xfrm>
          <a:prstGeom prst="ellipse">
            <a:avLst/>
          </a:prstGeom>
          <a:solidFill>
            <a:srgbClr val="001E46"/>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75" name="Group 74">
            <a:extLst>
              <a:ext uri="{FF2B5EF4-FFF2-40B4-BE49-F238E27FC236}">
                <a16:creationId xmlns:a16="http://schemas.microsoft.com/office/drawing/2014/main" id="{48C321FB-D8BE-4927-8D92-2E9BEDB83539}"/>
              </a:ext>
            </a:extLst>
          </p:cNvPr>
          <p:cNvGrpSpPr/>
          <p:nvPr/>
        </p:nvGrpSpPr>
        <p:grpSpPr>
          <a:xfrm>
            <a:off x="1816808" y="5253677"/>
            <a:ext cx="291395" cy="385731"/>
            <a:chOff x="2989197" y="3117304"/>
            <a:chExt cx="172645" cy="220603"/>
          </a:xfrm>
          <a:noFill/>
        </p:grpSpPr>
        <p:sp>
          <p:nvSpPr>
            <p:cNvPr id="76" name="Oval 5">
              <a:extLst>
                <a:ext uri="{FF2B5EF4-FFF2-40B4-BE49-F238E27FC236}">
                  <a16:creationId xmlns:a16="http://schemas.microsoft.com/office/drawing/2014/main" id="{2240B132-35B1-4BAD-A504-496A36A8D6F0}"/>
                </a:ext>
              </a:extLst>
            </p:cNvPr>
            <p:cNvSpPr>
              <a:spLocks noChangeArrowheads="1"/>
            </p:cNvSpPr>
            <p:nvPr/>
          </p:nvSpPr>
          <p:spPr bwMode="auto">
            <a:xfrm>
              <a:off x="3008379" y="3117304"/>
              <a:ext cx="134280" cy="134280"/>
            </a:xfrm>
            <a:prstGeom prst="ellipse">
              <a:avLst/>
            </a:prstGeom>
            <a:grpFill/>
            <a:ln w="15875">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76" tIns="45688" rIns="91376" bIns="45688" numCol="1" anchor="t" anchorCtr="0" compatLnSpc="1">
              <a:prstTxWarp prst="textNoShape">
                <a:avLst/>
              </a:prstTxWarp>
            </a:bodyPr>
            <a:lstStyle/>
            <a:p>
              <a:pPr marL="0" marR="0" lvl="0" indent="0" algn="l" defTabSz="913522" rtl="0" eaLnBrk="1" fontAlgn="auto" latinLnBrk="0" hangingPunct="1">
                <a:lnSpc>
                  <a:spcPct val="9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77" name="Freeform 6">
              <a:extLst>
                <a:ext uri="{FF2B5EF4-FFF2-40B4-BE49-F238E27FC236}">
                  <a16:creationId xmlns:a16="http://schemas.microsoft.com/office/drawing/2014/main" id="{7EB29E71-BEF8-4D10-8DFE-AE64C3D53CB7}"/>
                </a:ext>
              </a:extLst>
            </p:cNvPr>
            <p:cNvSpPr>
              <a:spLocks/>
            </p:cNvSpPr>
            <p:nvPr/>
          </p:nvSpPr>
          <p:spPr bwMode="auto">
            <a:xfrm>
              <a:off x="2989197" y="3251584"/>
              <a:ext cx="172645" cy="86323"/>
            </a:xfrm>
            <a:custGeom>
              <a:avLst/>
              <a:gdLst>
                <a:gd name="T0" fmla="*/ 40 w 40"/>
                <a:gd name="T1" fmla="*/ 20 h 20"/>
                <a:gd name="T2" fmla="*/ 20 w 40"/>
                <a:gd name="T3" fmla="*/ 0 h 20"/>
                <a:gd name="T4" fmla="*/ 0 w 40"/>
                <a:gd name="T5" fmla="*/ 20 h 20"/>
              </a:gdLst>
              <a:ahLst/>
              <a:cxnLst>
                <a:cxn ang="0">
                  <a:pos x="T0" y="T1"/>
                </a:cxn>
                <a:cxn ang="0">
                  <a:pos x="T2" y="T3"/>
                </a:cxn>
                <a:cxn ang="0">
                  <a:pos x="T4" y="T5"/>
                </a:cxn>
              </a:cxnLst>
              <a:rect l="0" t="0" r="r" b="b"/>
              <a:pathLst>
                <a:path w="40" h="20">
                  <a:moveTo>
                    <a:pt x="40" y="20"/>
                  </a:moveTo>
                  <a:cubicBezTo>
                    <a:pt x="40" y="8"/>
                    <a:pt x="31" y="0"/>
                    <a:pt x="20" y="0"/>
                  </a:cubicBezTo>
                  <a:cubicBezTo>
                    <a:pt x="9" y="0"/>
                    <a:pt x="0" y="8"/>
                    <a:pt x="0" y="20"/>
                  </a:cubicBezTo>
                </a:path>
              </a:pathLst>
            </a:custGeom>
            <a:grpFill/>
            <a:ln w="15875">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76" tIns="45688" rIns="91376" bIns="45688" numCol="1" anchor="t" anchorCtr="0" compatLnSpc="1">
              <a:prstTxWarp prst="textNoShape">
                <a:avLst/>
              </a:prstTxWarp>
            </a:bodyPr>
            <a:lstStyle/>
            <a:p>
              <a:pPr marL="0" marR="0" lvl="0" indent="0" algn="l" defTabSz="913522" rtl="0" eaLnBrk="1" fontAlgn="auto" latinLnBrk="0" hangingPunct="1">
                <a:lnSpc>
                  <a:spcPct val="9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78" name="Oval 77">
            <a:extLst>
              <a:ext uri="{FF2B5EF4-FFF2-40B4-BE49-F238E27FC236}">
                <a16:creationId xmlns:a16="http://schemas.microsoft.com/office/drawing/2014/main" id="{C28F7CAC-BB51-4CE4-BC6C-6FA46AB103A3}"/>
              </a:ext>
            </a:extLst>
          </p:cNvPr>
          <p:cNvSpPr/>
          <p:nvPr/>
        </p:nvSpPr>
        <p:spPr bwMode="auto">
          <a:xfrm>
            <a:off x="4437181" y="2119236"/>
            <a:ext cx="728044" cy="728044"/>
          </a:xfrm>
          <a:prstGeom prst="ellipse">
            <a:avLst/>
          </a:prstGeom>
          <a:solidFill>
            <a:srgbClr val="001E46"/>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err="1">
              <a:gradFill>
                <a:gsLst>
                  <a:gs pos="0">
                    <a:srgbClr val="FFFFFF"/>
                  </a:gs>
                  <a:gs pos="100000">
                    <a:srgbClr val="FFFFFF"/>
                  </a:gs>
                </a:gsLst>
                <a:lin ang="5400000" scaled="0"/>
              </a:gradFill>
              <a:ea typeface="Segoe UI" pitchFamily="34" charset="0"/>
              <a:cs typeface="Segoe UI" pitchFamily="34" charset="0"/>
            </a:endParaRPr>
          </a:p>
        </p:txBody>
      </p:sp>
      <p:sp>
        <p:nvSpPr>
          <p:cNvPr id="81" name="DeveloperTools_EC7A">
            <a:extLst>
              <a:ext uri="{FF2B5EF4-FFF2-40B4-BE49-F238E27FC236}">
                <a16:creationId xmlns:a16="http://schemas.microsoft.com/office/drawing/2014/main" id="{3570EA5C-0DD4-408C-B3A8-0B321181DADD}"/>
              </a:ext>
            </a:extLst>
          </p:cNvPr>
          <p:cNvSpPr>
            <a:spLocks noChangeAspect="1" noEditPoints="1"/>
          </p:cNvSpPr>
          <p:nvPr/>
        </p:nvSpPr>
        <p:spPr bwMode="auto">
          <a:xfrm>
            <a:off x="4665655" y="2303175"/>
            <a:ext cx="232131" cy="365760"/>
          </a:xfrm>
          <a:custGeom>
            <a:avLst/>
            <a:gdLst>
              <a:gd name="T0" fmla="*/ 765 w 2384"/>
              <a:gd name="T1" fmla="*/ 958 h 3756"/>
              <a:gd name="T2" fmla="*/ 765 w 2384"/>
              <a:gd name="T3" fmla="*/ 3500 h 3756"/>
              <a:gd name="T4" fmla="*/ 509 w 2384"/>
              <a:gd name="T5" fmla="*/ 3756 h 3756"/>
              <a:gd name="T6" fmla="*/ 509 w 2384"/>
              <a:gd name="T7" fmla="*/ 3756 h 3756"/>
              <a:gd name="T8" fmla="*/ 253 w 2384"/>
              <a:gd name="T9" fmla="*/ 3500 h 3756"/>
              <a:gd name="T10" fmla="*/ 253 w 2384"/>
              <a:gd name="T11" fmla="*/ 958 h 3756"/>
              <a:gd name="T12" fmla="*/ 0 w 2384"/>
              <a:gd name="T13" fmla="*/ 518 h 3756"/>
              <a:gd name="T14" fmla="*/ 509 w 2384"/>
              <a:gd name="T15" fmla="*/ 9 h 3756"/>
              <a:gd name="T16" fmla="*/ 1018 w 2384"/>
              <a:gd name="T17" fmla="*/ 518 h 3756"/>
              <a:gd name="T18" fmla="*/ 765 w 2384"/>
              <a:gd name="T19" fmla="*/ 958 h 3756"/>
              <a:gd name="T20" fmla="*/ 1503 w 2384"/>
              <a:gd name="T21" fmla="*/ 2012 h 3756"/>
              <a:gd name="T22" fmla="*/ 1503 w 2384"/>
              <a:gd name="T23" fmla="*/ 3500 h 3756"/>
              <a:gd name="T24" fmla="*/ 1759 w 2384"/>
              <a:gd name="T25" fmla="*/ 3756 h 3756"/>
              <a:gd name="T26" fmla="*/ 1759 w 2384"/>
              <a:gd name="T27" fmla="*/ 3756 h 3756"/>
              <a:gd name="T28" fmla="*/ 2015 w 2384"/>
              <a:gd name="T29" fmla="*/ 3500 h 3756"/>
              <a:gd name="T30" fmla="*/ 2015 w 2384"/>
              <a:gd name="T31" fmla="*/ 2012 h 3756"/>
              <a:gd name="T32" fmla="*/ 509 w 2384"/>
              <a:gd name="T33" fmla="*/ 0 h 3756"/>
              <a:gd name="T34" fmla="*/ 509 w 2384"/>
              <a:gd name="T35" fmla="*/ 509 h 3756"/>
              <a:gd name="T36" fmla="*/ 1134 w 2384"/>
              <a:gd name="T37" fmla="*/ 2012 h 3756"/>
              <a:gd name="T38" fmla="*/ 2384 w 2384"/>
              <a:gd name="T39" fmla="*/ 2012 h 3756"/>
              <a:gd name="T40" fmla="*/ 1759 w 2384"/>
              <a:gd name="T41" fmla="*/ 2012 h 3756"/>
              <a:gd name="T42" fmla="*/ 1759 w 2384"/>
              <a:gd name="T43" fmla="*/ 711 h 3756"/>
              <a:gd name="T44" fmla="*/ 2015 w 2384"/>
              <a:gd name="T45" fmla="*/ 9 h 3756"/>
              <a:gd name="T46" fmla="*/ 1503 w 2384"/>
              <a:gd name="T47" fmla="*/ 9 h 3756"/>
              <a:gd name="T48" fmla="*/ 1503 w 2384"/>
              <a:gd name="T49" fmla="*/ 510 h 3756"/>
              <a:gd name="T50" fmla="*/ 1759 w 2384"/>
              <a:gd name="T51" fmla="*/ 756 h 3756"/>
              <a:gd name="T52" fmla="*/ 2015 w 2384"/>
              <a:gd name="T53" fmla="*/ 510 h 3756"/>
              <a:gd name="T54" fmla="*/ 2015 w 2384"/>
              <a:gd name="T55" fmla="*/ 9 h 3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84" h="3756">
                <a:moveTo>
                  <a:pt x="765" y="958"/>
                </a:moveTo>
                <a:cubicBezTo>
                  <a:pt x="765" y="3500"/>
                  <a:pt x="765" y="3500"/>
                  <a:pt x="765" y="3500"/>
                </a:cubicBezTo>
                <a:cubicBezTo>
                  <a:pt x="765" y="3641"/>
                  <a:pt x="650" y="3756"/>
                  <a:pt x="509" y="3756"/>
                </a:cubicBezTo>
                <a:cubicBezTo>
                  <a:pt x="509" y="3756"/>
                  <a:pt x="509" y="3756"/>
                  <a:pt x="509" y="3756"/>
                </a:cubicBezTo>
                <a:cubicBezTo>
                  <a:pt x="368" y="3756"/>
                  <a:pt x="253" y="3641"/>
                  <a:pt x="253" y="3500"/>
                </a:cubicBezTo>
                <a:cubicBezTo>
                  <a:pt x="253" y="958"/>
                  <a:pt x="253" y="958"/>
                  <a:pt x="253" y="958"/>
                </a:cubicBezTo>
                <a:cubicBezTo>
                  <a:pt x="102" y="869"/>
                  <a:pt x="0" y="706"/>
                  <a:pt x="0" y="518"/>
                </a:cubicBezTo>
                <a:cubicBezTo>
                  <a:pt x="0" y="237"/>
                  <a:pt x="228" y="9"/>
                  <a:pt x="509" y="9"/>
                </a:cubicBezTo>
                <a:cubicBezTo>
                  <a:pt x="790" y="9"/>
                  <a:pt x="1018" y="237"/>
                  <a:pt x="1018" y="518"/>
                </a:cubicBezTo>
                <a:cubicBezTo>
                  <a:pt x="1018" y="706"/>
                  <a:pt x="916" y="869"/>
                  <a:pt x="765" y="958"/>
                </a:cubicBezTo>
                <a:close/>
                <a:moveTo>
                  <a:pt x="1503" y="2012"/>
                </a:moveTo>
                <a:cubicBezTo>
                  <a:pt x="1503" y="3500"/>
                  <a:pt x="1503" y="3500"/>
                  <a:pt x="1503" y="3500"/>
                </a:cubicBezTo>
                <a:cubicBezTo>
                  <a:pt x="1503" y="3641"/>
                  <a:pt x="1618" y="3756"/>
                  <a:pt x="1759" y="3756"/>
                </a:cubicBezTo>
                <a:cubicBezTo>
                  <a:pt x="1759" y="3756"/>
                  <a:pt x="1759" y="3756"/>
                  <a:pt x="1759" y="3756"/>
                </a:cubicBezTo>
                <a:cubicBezTo>
                  <a:pt x="1900" y="3756"/>
                  <a:pt x="2015" y="3641"/>
                  <a:pt x="2015" y="3500"/>
                </a:cubicBezTo>
                <a:cubicBezTo>
                  <a:pt x="2015" y="2012"/>
                  <a:pt x="2015" y="2012"/>
                  <a:pt x="2015" y="2012"/>
                </a:cubicBezTo>
                <a:moveTo>
                  <a:pt x="509" y="0"/>
                </a:moveTo>
                <a:cubicBezTo>
                  <a:pt x="509" y="509"/>
                  <a:pt x="509" y="509"/>
                  <a:pt x="509" y="509"/>
                </a:cubicBezTo>
                <a:moveTo>
                  <a:pt x="1134" y="2012"/>
                </a:moveTo>
                <a:cubicBezTo>
                  <a:pt x="2384" y="2012"/>
                  <a:pt x="2384" y="2012"/>
                  <a:pt x="2384" y="2012"/>
                </a:cubicBezTo>
                <a:moveTo>
                  <a:pt x="1759" y="2012"/>
                </a:moveTo>
                <a:cubicBezTo>
                  <a:pt x="1759" y="711"/>
                  <a:pt x="1759" y="711"/>
                  <a:pt x="1759" y="711"/>
                </a:cubicBezTo>
                <a:moveTo>
                  <a:pt x="2015" y="9"/>
                </a:moveTo>
                <a:cubicBezTo>
                  <a:pt x="1503" y="9"/>
                  <a:pt x="1503" y="9"/>
                  <a:pt x="1503" y="9"/>
                </a:cubicBezTo>
                <a:cubicBezTo>
                  <a:pt x="1503" y="510"/>
                  <a:pt x="1503" y="510"/>
                  <a:pt x="1503" y="510"/>
                </a:cubicBezTo>
                <a:cubicBezTo>
                  <a:pt x="1759" y="756"/>
                  <a:pt x="1759" y="756"/>
                  <a:pt x="1759" y="756"/>
                </a:cubicBezTo>
                <a:cubicBezTo>
                  <a:pt x="2015" y="510"/>
                  <a:pt x="2015" y="510"/>
                  <a:pt x="2015" y="510"/>
                </a:cubicBezTo>
                <a:lnTo>
                  <a:pt x="2015" y="9"/>
                </a:lnTo>
                <a:close/>
              </a:path>
            </a:pathLst>
          </a:custGeom>
          <a:grpFill/>
          <a:ln w="15875">
            <a:solidFill>
              <a:schemeClr val="bg1"/>
            </a:solidFill>
          </a:ln>
        </p:spPr>
        <p:txBody>
          <a:bodyPr vert="horz" wrap="square" lIns="87843" tIns="43920" rIns="87843" bIns="43920" numCol="1" anchor="t" anchorCtr="0" compatLnSpc="1">
            <a:prstTxWarp prst="textNoShape">
              <a:avLst/>
            </a:prstTxWarp>
          </a:bodyPr>
          <a:lstStyle/>
          <a:p>
            <a:pPr algn="ctr" defTabSz="878232">
              <a:lnSpc>
                <a:spcPct val="90000"/>
              </a:lnSpc>
            </a:pPr>
            <a:endParaRPr lang="en-US" sz="2800" kern="0">
              <a:gradFill>
                <a:gsLst>
                  <a:gs pos="17699">
                    <a:srgbClr val="B4009E"/>
                  </a:gs>
                  <a:gs pos="100000">
                    <a:srgbClr val="B4009E"/>
                  </a:gs>
                </a:gsLst>
                <a:lin ang="5400000" scaled="1"/>
              </a:gradFill>
              <a:latin typeface="Segoe UI Light"/>
            </a:endParaRPr>
          </a:p>
        </p:txBody>
      </p:sp>
      <p:sp>
        <p:nvSpPr>
          <p:cNvPr id="79" name="Oval 78">
            <a:extLst>
              <a:ext uri="{FF2B5EF4-FFF2-40B4-BE49-F238E27FC236}">
                <a16:creationId xmlns:a16="http://schemas.microsoft.com/office/drawing/2014/main" id="{0BD5F367-2D7C-4FD4-9C56-E2C05B353E40}"/>
              </a:ext>
            </a:extLst>
          </p:cNvPr>
          <p:cNvSpPr/>
          <p:nvPr/>
        </p:nvSpPr>
        <p:spPr bwMode="auto">
          <a:xfrm>
            <a:off x="4437713" y="5133741"/>
            <a:ext cx="728044" cy="728044"/>
          </a:xfrm>
          <a:prstGeom prst="ellipse">
            <a:avLst/>
          </a:prstGeom>
          <a:solidFill>
            <a:srgbClr val="001E46"/>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40" name="Group 39">
            <a:extLst>
              <a:ext uri="{FF2B5EF4-FFF2-40B4-BE49-F238E27FC236}">
                <a16:creationId xmlns:a16="http://schemas.microsoft.com/office/drawing/2014/main" id="{6015A29A-B706-43FD-AD23-0425DBD7FADB}"/>
              </a:ext>
            </a:extLst>
          </p:cNvPr>
          <p:cNvGrpSpPr/>
          <p:nvPr/>
        </p:nvGrpSpPr>
        <p:grpSpPr>
          <a:xfrm>
            <a:off x="4610556" y="5349240"/>
            <a:ext cx="420974" cy="313308"/>
            <a:chOff x="4366433" y="5526863"/>
            <a:chExt cx="933709" cy="694909"/>
          </a:xfrm>
        </p:grpSpPr>
        <p:grpSp>
          <p:nvGrpSpPr>
            <p:cNvPr id="41" name="Group 40">
              <a:extLst>
                <a:ext uri="{FF2B5EF4-FFF2-40B4-BE49-F238E27FC236}">
                  <a16:creationId xmlns:a16="http://schemas.microsoft.com/office/drawing/2014/main" id="{ACA04964-9B6C-4B31-84F9-2256B134807F}"/>
                </a:ext>
              </a:extLst>
            </p:cNvPr>
            <p:cNvGrpSpPr/>
            <p:nvPr/>
          </p:nvGrpSpPr>
          <p:grpSpPr>
            <a:xfrm>
              <a:off x="4893069" y="5526882"/>
              <a:ext cx="407073" cy="694890"/>
              <a:chOff x="5301814" y="5526882"/>
              <a:chExt cx="407073" cy="694890"/>
            </a:xfrm>
          </p:grpSpPr>
          <p:sp>
            <p:nvSpPr>
              <p:cNvPr id="55" name="Rectangle 54">
                <a:extLst>
                  <a:ext uri="{FF2B5EF4-FFF2-40B4-BE49-F238E27FC236}">
                    <a16:creationId xmlns:a16="http://schemas.microsoft.com/office/drawing/2014/main" id="{4760F24C-852F-4546-84E0-5106EE8624DF}"/>
                  </a:ext>
                </a:extLst>
              </p:cNvPr>
              <p:cNvSpPr/>
              <p:nvPr/>
            </p:nvSpPr>
            <p:spPr bwMode="auto">
              <a:xfrm>
                <a:off x="5301814" y="5526882"/>
                <a:ext cx="407073" cy="694890"/>
              </a:xfrm>
              <a:prstGeom prst="rect">
                <a:avLst/>
              </a:prstGeom>
              <a:grpFill/>
              <a:ln w="15875">
                <a:solidFill>
                  <a:schemeClr val="bg1"/>
                </a:solidFill>
              </a:ln>
            </p:spPr>
            <p:txBody>
              <a:bodyPr vert="horz" wrap="square" lIns="87843" tIns="43920" rIns="87843" bIns="43920" numCol="1" anchor="t" anchorCtr="0" compatLnSpc="1">
                <a:prstTxWarp prst="textNoShape">
                  <a:avLst/>
                </a:prstTxWarp>
              </a:bodyPr>
              <a:lstStyle/>
              <a:p>
                <a:pPr algn="ctr" defTabSz="878232">
                  <a:lnSpc>
                    <a:spcPct val="90000"/>
                  </a:lnSpc>
                </a:pPr>
                <a:endParaRPr lang="en-US" sz="2800" kern="0" err="1">
                  <a:gradFill>
                    <a:gsLst>
                      <a:gs pos="17699">
                        <a:srgbClr val="B4009E"/>
                      </a:gs>
                      <a:gs pos="100000">
                        <a:srgbClr val="B4009E"/>
                      </a:gs>
                    </a:gsLst>
                    <a:lin ang="5400000" scaled="1"/>
                  </a:gradFill>
                  <a:latin typeface="Segoe UI Light"/>
                </a:endParaRPr>
              </a:p>
            </p:txBody>
          </p:sp>
          <p:cxnSp>
            <p:nvCxnSpPr>
              <p:cNvPr id="56" name="Straight Connector 55">
                <a:extLst>
                  <a:ext uri="{FF2B5EF4-FFF2-40B4-BE49-F238E27FC236}">
                    <a16:creationId xmlns:a16="http://schemas.microsoft.com/office/drawing/2014/main" id="{9A389BCA-FF34-4A5D-8DFB-3DF0F3FB05BE}"/>
                  </a:ext>
                </a:extLst>
              </p:cNvPr>
              <p:cNvCxnSpPr/>
              <p:nvPr/>
            </p:nvCxnSpPr>
            <p:spPr>
              <a:xfrm>
                <a:off x="5301814" y="5653966"/>
                <a:ext cx="407073" cy="0"/>
              </a:xfrm>
              <a:prstGeom prst="line">
                <a:avLst/>
              </a:prstGeom>
              <a:grpFill/>
              <a:ln w="15875">
                <a:solidFill>
                  <a:schemeClr val="bg1"/>
                </a:solidFill>
              </a:ln>
            </p:spPr>
          </p:cxnSp>
          <p:cxnSp>
            <p:nvCxnSpPr>
              <p:cNvPr id="57" name="Straight Connector 56">
                <a:extLst>
                  <a:ext uri="{FF2B5EF4-FFF2-40B4-BE49-F238E27FC236}">
                    <a16:creationId xmlns:a16="http://schemas.microsoft.com/office/drawing/2014/main" id="{F5CC09C8-5053-4FFB-AB20-29B4B7F41062}"/>
                  </a:ext>
                </a:extLst>
              </p:cNvPr>
              <p:cNvCxnSpPr/>
              <p:nvPr/>
            </p:nvCxnSpPr>
            <p:spPr>
              <a:xfrm>
                <a:off x="5301814" y="5765000"/>
                <a:ext cx="407073" cy="0"/>
              </a:xfrm>
              <a:prstGeom prst="line">
                <a:avLst/>
              </a:prstGeom>
              <a:grpFill/>
              <a:ln w="15875">
                <a:solidFill>
                  <a:schemeClr val="bg1"/>
                </a:solidFill>
              </a:ln>
            </p:spPr>
          </p:cxnSp>
          <p:cxnSp>
            <p:nvCxnSpPr>
              <p:cNvPr id="58" name="Straight Connector 57">
                <a:extLst>
                  <a:ext uri="{FF2B5EF4-FFF2-40B4-BE49-F238E27FC236}">
                    <a16:creationId xmlns:a16="http://schemas.microsoft.com/office/drawing/2014/main" id="{4047F270-EEBD-4B04-9269-C4EB42997D9F}"/>
                  </a:ext>
                </a:extLst>
              </p:cNvPr>
              <p:cNvCxnSpPr/>
              <p:nvPr/>
            </p:nvCxnSpPr>
            <p:spPr>
              <a:xfrm>
                <a:off x="5301814" y="5876034"/>
                <a:ext cx="407073" cy="0"/>
              </a:xfrm>
              <a:prstGeom prst="line">
                <a:avLst/>
              </a:prstGeom>
              <a:grpFill/>
              <a:ln w="15875">
                <a:solidFill>
                  <a:schemeClr val="bg1"/>
                </a:solidFill>
              </a:ln>
            </p:spPr>
          </p:cxnSp>
          <p:cxnSp>
            <p:nvCxnSpPr>
              <p:cNvPr id="59" name="Straight Connector 58">
                <a:extLst>
                  <a:ext uri="{FF2B5EF4-FFF2-40B4-BE49-F238E27FC236}">
                    <a16:creationId xmlns:a16="http://schemas.microsoft.com/office/drawing/2014/main" id="{98FB9048-221F-4F01-858F-2613D72F073B}"/>
                  </a:ext>
                </a:extLst>
              </p:cNvPr>
              <p:cNvCxnSpPr/>
              <p:nvPr/>
            </p:nvCxnSpPr>
            <p:spPr>
              <a:xfrm>
                <a:off x="5301814" y="5987068"/>
                <a:ext cx="407073" cy="0"/>
              </a:xfrm>
              <a:prstGeom prst="line">
                <a:avLst/>
              </a:prstGeom>
              <a:grpFill/>
              <a:ln w="15875">
                <a:solidFill>
                  <a:schemeClr val="bg1"/>
                </a:solidFill>
              </a:ln>
            </p:spPr>
          </p:cxnSp>
          <p:cxnSp>
            <p:nvCxnSpPr>
              <p:cNvPr id="60" name="Straight Connector 59">
                <a:extLst>
                  <a:ext uri="{FF2B5EF4-FFF2-40B4-BE49-F238E27FC236}">
                    <a16:creationId xmlns:a16="http://schemas.microsoft.com/office/drawing/2014/main" id="{6903CB59-9764-4CDE-871F-8EB0E81CC70E}"/>
                  </a:ext>
                </a:extLst>
              </p:cNvPr>
              <p:cNvCxnSpPr/>
              <p:nvPr/>
            </p:nvCxnSpPr>
            <p:spPr>
              <a:xfrm>
                <a:off x="5301814" y="6098102"/>
                <a:ext cx="407073" cy="0"/>
              </a:xfrm>
              <a:prstGeom prst="line">
                <a:avLst/>
              </a:prstGeom>
              <a:grpFill/>
              <a:ln w="15875">
                <a:solidFill>
                  <a:schemeClr val="bg1"/>
                </a:solidFill>
              </a:ln>
            </p:spPr>
          </p:cxnSp>
          <p:sp>
            <p:nvSpPr>
              <p:cNvPr id="61" name="Oval 60">
                <a:extLst>
                  <a:ext uri="{FF2B5EF4-FFF2-40B4-BE49-F238E27FC236}">
                    <a16:creationId xmlns:a16="http://schemas.microsoft.com/office/drawing/2014/main" id="{539EF116-F2EB-4BFF-86A0-8CF03B2B58D1}"/>
                  </a:ext>
                </a:extLst>
              </p:cNvPr>
              <p:cNvSpPr/>
              <p:nvPr/>
            </p:nvSpPr>
            <p:spPr bwMode="auto">
              <a:xfrm>
                <a:off x="5590919" y="5573370"/>
                <a:ext cx="45719" cy="45719"/>
              </a:xfrm>
              <a:prstGeom prst="ellipse">
                <a:avLst/>
              </a:prstGeom>
              <a:grpFill/>
              <a:ln w="15875">
                <a:solidFill>
                  <a:schemeClr val="bg1"/>
                </a:solidFill>
              </a:ln>
            </p:spPr>
            <p:txBody>
              <a:bodyPr vert="horz" wrap="square" lIns="87843" tIns="43920" rIns="87843" bIns="43920" numCol="1" anchor="t" anchorCtr="0" compatLnSpc="1">
                <a:prstTxWarp prst="textNoShape">
                  <a:avLst/>
                </a:prstTxWarp>
              </a:bodyPr>
              <a:lstStyle/>
              <a:p>
                <a:pPr algn="ctr" defTabSz="878232">
                  <a:lnSpc>
                    <a:spcPct val="90000"/>
                  </a:lnSpc>
                </a:pPr>
                <a:endParaRPr lang="en-US" sz="2800" kern="0" err="1">
                  <a:gradFill>
                    <a:gsLst>
                      <a:gs pos="17699">
                        <a:srgbClr val="B4009E"/>
                      </a:gs>
                      <a:gs pos="100000">
                        <a:srgbClr val="B4009E"/>
                      </a:gs>
                    </a:gsLst>
                    <a:lin ang="5400000" scaled="1"/>
                  </a:gradFill>
                  <a:latin typeface="Segoe UI Light"/>
                </a:endParaRPr>
              </a:p>
            </p:txBody>
          </p:sp>
          <p:sp>
            <p:nvSpPr>
              <p:cNvPr id="62" name="Oval 61">
                <a:extLst>
                  <a:ext uri="{FF2B5EF4-FFF2-40B4-BE49-F238E27FC236}">
                    <a16:creationId xmlns:a16="http://schemas.microsoft.com/office/drawing/2014/main" id="{41A99ECF-0ABC-4557-8AE3-F8331CC6A0F3}"/>
                  </a:ext>
                </a:extLst>
              </p:cNvPr>
              <p:cNvSpPr/>
              <p:nvPr/>
            </p:nvSpPr>
            <p:spPr bwMode="auto">
              <a:xfrm>
                <a:off x="5590919" y="5684427"/>
                <a:ext cx="45719" cy="45719"/>
              </a:xfrm>
              <a:prstGeom prst="ellipse">
                <a:avLst/>
              </a:prstGeom>
              <a:grpFill/>
              <a:ln w="15875">
                <a:solidFill>
                  <a:schemeClr val="bg1"/>
                </a:solidFill>
              </a:ln>
            </p:spPr>
            <p:txBody>
              <a:bodyPr vert="horz" wrap="square" lIns="87843" tIns="43920" rIns="87843" bIns="43920" numCol="1" anchor="t" anchorCtr="0" compatLnSpc="1">
                <a:prstTxWarp prst="textNoShape">
                  <a:avLst/>
                </a:prstTxWarp>
              </a:bodyPr>
              <a:lstStyle/>
              <a:p>
                <a:pPr algn="ctr" defTabSz="878232">
                  <a:lnSpc>
                    <a:spcPct val="90000"/>
                  </a:lnSpc>
                </a:pPr>
                <a:endParaRPr lang="en-US" sz="2800" kern="0" err="1">
                  <a:gradFill>
                    <a:gsLst>
                      <a:gs pos="17699">
                        <a:srgbClr val="B4009E"/>
                      </a:gs>
                      <a:gs pos="100000">
                        <a:srgbClr val="B4009E"/>
                      </a:gs>
                    </a:gsLst>
                    <a:lin ang="5400000" scaled="1"/>
                  </a:gradFill>
                  <a:latin typeface="Segoe UI Light"/>
                </a:endParaRPr>
              </a:p>
            </p:txBody>
          </p:sp>
          <p:sp>
            <p:nvSpPr>
              <p:cNvPr id="63" name="Oval 62">
                <a:extLst>
                  <a:ext uri="{FF2B5EF4-FFF2-40B4-BE49-F238E27FC236}">
                    <a16:creationId xmlns:a16="http://schemas.microsoft.com/office/drawing/2014/main" id="{FCBEF016-5C60-4DDC-98EF-3CAA14CB9174}"/>
                  </a:ext>
                </a:extLst>
              </p:cNvPr>
              <p:cNvSpPr/>
              <p:nvPr/>
            </p:nvSpPr>
            <p:spPr bwMode="auto">
              <a:xfrm>
                <a:off x="5590919" y="5795484"/>
                <a:ext cx="45719" cy="45719"/>
              </a:xfrm>
              <a:prstGeom prst="ellipse">
                <a:avLst/>
              </a:prstGeom>
              <a:grpFill/>
              <a:ln w="15875">
                <a:solidFill>
                  <a:schemeClr val="bg1"/>
                </a:solidFill>
              </a:ln>
            </p:spPr>
            <p:txBody>
              <a:bodyPr vert="horz" wrap="square" lIns="87843" tIns="43920" rIns="87843" bIns="43920" numCol="1" anchor="t" anchorCtr="0" compatLnSpc="1">
                <a:prstTxWarp prst="textNoShape">
                  <a:avLst/>
                </a:prstTxWarp>
              </a:bodyPr>
              <a:lstStyle/>
              <a:p>
                <a:pPr algn="ctr" defTabSz="878232">
                  <a:lnSpc>
                    <a:spcPct val="90000"/>
                  </a:lnSpc>
                </a:pPr>
                <a:endParaRPr lang="en-US" sz="2800" kern="0" err="1">
                  <a:gradFill>
                    <a:gsLst>
                      <a:gs pos="17699">
                        <a:srgbClr val="B4009E"/>
                      </a:gs>
                      <a:gs pos="100000">
                        <a:srgbClr val="B4009E"/>
                      </a:gs>
                    </a:gsLst>
                    <a:lin ang="5400000" scaled="1"/>
                  </a:gradFill>
                  <a:latin typeface="Segoe UI Light"/>
                </a:endParaRPr>
              </a:p>
            </p:txBody>
          </p:sp>
          <p:sp>
            <p:nvSpPr>
              <p:cNvPr id="64" name="Oval 63">
                <a:extLst>
                  <a:ext uri="{FF2B5EF4-FFF2-40B4-BE49-F238E27FC236}">
                    <a16:creationId xmlns:a16="http://schemas.microsoft.com/office/drawing/2014/main" id="{6783588C-9851-4185-88F0-7DB3812CD5A8}"/>
                  </a:ext>
                </a:extLst>
              </p:cNvPr>
              <p:cNvSpPr/>
              <p:nvPr/>
            </p:nvSpPr>
            <p:spPr bwMode="auto">
              <a:xfrm>
                <a:off x="5590919" y="5906541"/>
                <a:ext cx="45719" cy="45719"/>
              </a:xfrm>
              <a:prstGeom prst="ellipse">
                <a:avLst/>
              </a:prstGeom>
              <a:grpFill/>
              <a:ln w="15875">
                <a:solidFill>
                  <a:schemeClr val="bg1"/>
                </a:solidFill>
              </a:ln>
            </p:spPr>
            <p:txBody>
              <a:bodyPr vert="horz" wrap="square" lIns="87843" tIns="43920" rIns="87843" bIns="43920" numCol="1" anchor="t" anchorCtr="0" compatLnSpc="1">
                <a:prstTxWarp prst="textNoShape">
                  <a:avLst/>
                </a:prstTxWarp>
              </a:bodyPr>
              <a:lstStyle/>
              <a:p>
                <a:pPr algn="ctr" defTabSz="878232">
                  <a:lnSpc>
                    <a:spcPct val="90000"/>
                  </a:lnSpc>
                </a:pPr>
                <a:endParaRPr lang="en-US" sz="2800" kern="0" err="1">
                  <a:gradFill>
                    <a:gsLst>
                      <a:gs pos="17699">
                        <a:srgbClr val="B4009E"/>
                      </a:gs>
                      <a:gs pos="100000">
                        <a:srgbClr val="B4009E"/>
                      </a:gs>
                    </a:gsLst>
                    <a:lin ang="5400000" scaled="1"/>
                  </a:gradFill>
                  <a:latin typeface="Segoe UI Light"/>
                </a:endParaRPr>
              </a:p>
            </p:txBody>
          </p:sp>
          <p:sp>
            <p:nvSpPr>
              <p:cNvPr id="65" name="Oval 64">
                <a:extLst>
                  <a:ext uri="{FF2B5EF4-FFF2-40B4-BE49-F238E27FC236}">
                    <a16:creationId xmlns:a16="http://schemas.microsoft.com/office/drawing/2014/main" id="{8DD2EF5B-A67F-4910-94A3-35C3537DE9F4}"/>
                  </a:ext>
                </a:extLst>
              </p:cNvPr>
              <p:cNvSpPr/>
              <p:nvPr/>
            </p:nvSpPr>
            <p:spPr bwMode="auto">
              <a:xfrm>
                <a:off x="5590919" y="6017598"/>
                <a:ext cx="45719" cy="45719"/>
              </a:xfrm>
              <a:prstGeom prst="ellipse">
                <a:avLst/>
              </a:prstGeom>
              <a:grpFill/>
              <a:ln w="15875">
                <a:solidFill>
                  <a:schemeClr val="bg1"/>
                </a:solidFill>
              </a:ln>
            </p:spPr>
            <p:txBody>
              <a:bodyPr vert="horz" wrap="square" lIns="87843" tIns="43920" rIns="87843" bIns="43920" numCol="1" anchor="t" anchorCtr="0" compatLnSpc="1">
                <a:prstTxWarp prst="textNoShape">
                  <a:avLst/>
                </a:prstTxWarp>
              </a:bodyPr>
              <a:lstStyle/>
              <a:p>
                <a:pPr algn="ctr" defTabSz="878232">
                  <a:lnSpc>
                    <a:spcPct val="90000"/>
                  </a:lnSpc>
                </a:pPr>
                <a:endParaRPr lang="en-US" sz="2800" kern="0" err="1">
                  <a:gradFill>
                    <a:gsLst>
                      <a:gs pos="17699">
                        <a:srgbClr val="B4009E"/>
                      </a:gs>
                      <a:gs pos="100000">
                        <a:srgbClr val="B4009E"/>
                      </a:gs>
                    </a:gsLst>
                    <a:lin ang="5400000" scaled="1"/>
                  </a:gradFill>
                  <a:latin typeface="Segoe UI Light"/>
                </a:endParaRPr>
              </a:p>
            </p:txBody>
          </p:sp>
          <p:sp>
            <p:nvSpPr>
              <p:cNvPr id="66" name="Oval 65">
                <a:extLst>
                  <a:ext uri="{FF2B5EF4-FFF2-40B4-BE49-F238E27FC236}">
                    <a16:creationId xmlns:a16="http://schemas.microsoft.com/office/drawing/2014/main" id="{9ACC0E24-B044-4D03-8756-2A2966EC7399}"/>
                  </a:ext>
                </a:extLst>
              </p:cNvPr>
              <p:cNvSpPr/>
              <p:nvPr/>
            </p:nvSpPr>
            <p:spPr bwMode="auto">
              <a:xfrm>
                <a:off x="5590919" y="6128655"/>
                <a:ext cx="45719" cy="45719"/>
              </a:xfrm>
              <a:prstGeom prst="ellipse">
                <a:avLst/>
              </a:prstGeom>
              <a:grpFill/>
              <a:ln w="15875">
                <a:solidFill>
                  <a:schemeClr val="bg1"/>
                </a:solidFill>
              </a:ln>
            </p:spPr>
            <p:txBody>
              <a:bodyPr vert="horz" wrap="square" lIns="87843" tIns="43920" rIns="87843" bIns="43920" numCol="1" anchor="t" anchorCtr="0" compatLnSpc="1">
                <a:prstTxWarp prst="textNoShape">
                  <a:avLst/>
                </a:prstTxWarp>
              </a:bodyPr>
              <a:lstStyle/>
              <a:p>
                <a:pPr algn="ctr" defTabSz="878232">
                  <a:lnSpc>
                    <a:spcPct val="90000"/>
                  </a:lnSpc>
                </a:pPr>
                <a:endParaRPr lang="en-US" sz="2800" kern="0" err="1">
                  <a:gradFill>
                    <a:gsLst>
                      <a:gs pos="17699">
                        <a:srgbClr val="B4009E"/>
                      </a:gs>
                      <a:gs pos="100000">
                        <a:srgbClr val="B4009E"/>
                      </a:gs>
                    </a:gsLst>
                    <a:lin ang="5400000" scaled="1"/>
                  </a:gradFill>
                  <a:latin typeface="Segoe UI Light"/>
                </a:endParaRPr>
              </a:p>
            </p:txBody>
          </p:sp>
        </p:grpSp>
        <p:grpSp>
          <p:nvGrpSpPr>
            <p:cNvPr id="42" name="Group 41">
              <a:extLst>
                <a:ext uri="{FF2B5EF4-FFF2-40B4-BE49-F238E27FC236}">
                  <a16:creationId xmlns:a16="http://schemas.microsoft.com/office/drawing/2014/main" id="{A35C1F9B-F0D3-45BA-94B2-8AA3440F9D4E}"/>
                </a:ext>
              </a:extLst>
            </p:cNvPr>
            <p:cNvGrpSpPr/>
            <p:nvPr/>
          </p:nvGrpSpPr>
          <p:grpSpPr>
            <a:xfrm>
              <a:off x="4366433" y="5526863"/>
              <a:ext cx="407073" cy="694890"/>
              <a:chOff x="5301814" y="5526882"/>
              <a:chExt cx="407073" cy="694890"/>
            </a:xfrm>
          </p:grpSpPr>
          <p:sp>
            <p:nvSpPr>
              <p:cNvPr id="43" name="Rectangle 42">
                <a:extLst>
                  <a:ext uri="{FF2B5EF4-FFF2-40B4-BE49-F238E27FC236}">
                    <a16:creationId xmlns:a16="http://schemas.microsoft.com/office/drawing/2014/main" id="{16C1AA3F-CEF5-4424-A5A3-A4B9FA0FEF4D}"/>
                  </a:ext>
                </a:extLst>
              </p:cNvPr>
              <p:cNvSpPr/>
              <p:nvPr/>
            </p:nvSpPr>
            <p:spPr bwMode="auto">
              <a:xfrm>
                <a:off x="5301814" y="5526882"/>
                <a:ext cx="407073" cy="694890"/>
              </a:xfrm>
              <a:prstGeom prst="rect">
                <a:avLst/>
              </a:prstGeom>
              <a:grpFill/>
              <a:ln w="15875">
                <a:solidFill>
                  <a:schemeClr val="bg1"/>
                </a:solidFill>
              </a:ln>
            </p:spPr>
            <p:txBody>
              <a:bodyPr vert="horz" wrap="square" lIns="87843" tIns="43920" rIns="87843" bIns="43920" numCol="1" anchor="t" anchorCtr="0" compatLnSpc="1">
                <a:prstTxWarp prst="textNoShape">
                  <a:avLst/>
                </a:prstTxWarp>
              </a:bodyPr>
              <a:lstStyle/>
              <a:p>
                <a:pPr algn="ctr" defTabSz="878232">
                  <a:lnSpc>
                    <a:spcPct val="90000"/>
                  </a:lnSpc>
                </a:pPr>
                <a:endParaRPr lang="en-US" sz="2800" kern="0" err="1">
                  <a:gradFill>
                    <a:gsLst>
                      <a:gs pos="17699">
                        <a:srgbClr val="B4009E"/>
                      </a:gs>
                      <a:gs pos="100000">
                        <a:srgbClr val="B4009E"/>
                      </a:gs>
                    </a:gsLst>
                    <a:lin ang="5400000" scaled="1"/>
                  </a:gradFill>
                  <a:latin typeface="Segoe UI Light"/>
                </a:endParaRPr>
              </a:p>
            </p:txBody>
          </p:sp>
          <p:cxnSp>
            <p:nvCxnSpPr>
              <p:cNvPr id="44" name="Straight Connector 43">
                <a:extLst>
                  <a:ext uri="{FF2B5EF4-FFF2-40B4-BE49-F238E27FC236}">
                    <a16:creationId xmlns:a16="http://schemas.microsoft.com/office/drawing/2014/main" id="{8B1CE2B9-C653-4C7D-A833-3A2326A44BD9}"/>
                  </a:ext>
                </a:extLst>
              </p:cNvPr>
              <p:cNvCxnSpPr/>
              <p:nvPr/>
            </p:nvCxnSpPr>
            <p:spPr>
              <a:xfrm>
                <a:off x="5301814" y="5653966"/>
                <a:ext cx="407073" cy="0"/>
              </a:xfrm>
              <a:prstGeom prst="line">
                <a:avLst/>
              </a:prstGeom>
              <a:grpFill/>
              <a:ln w="15875">
                <a:solidFill>
                  <a:schemeClr val="bg1"/>
                </a:solidFill>
              </a:ln>
            </p:spPr>
          </p:cxnSp>
          <p:cxnSp>
            <p:nvCxnSpPr>
              <p:cNvPr id="45" name="Straight Connector 44">
                <a:extLst>
                  <a:ext uri="{FF2B5EF4-FFF2-40B4-BE49-F238E27FC236}">
                    <a16:creationId xmlns:a16="http://schemas.microsoft.com/office/drawing/2014/main" id="{6F473C5B-E97E-4779-9435-0DB6E8F6CFF7}"/>
                  </a:ext>
                </a:extLst>
              </p:cNvPr>
              <p:cNvCxnSpPr/>
              <p:nvPr/>
            </p:nvCxnSpPr>
            <p:spPr>
              <a:xfrm>
                <a:off x="5301814" y="5765000"/>
                <a:ext cx="407073" cy="0"/>
              </a:xfrm>
              <a:prstGeom prst="line">
                <a:avLst/>
              </a:prstGeom>
              <a:grpFill/>
              <a:ln w="15875">
                <a:solidFill>
                  <a:schemeClr val="bg1"/>
                </a:solidFill>
              </a:ln>
            </p:spPr>
          </p:cxnSp>
          <p:cxnSp>
            <p:nvCxnSpPr>
              <p:cNvPr id="46" name="Straight Connector 45">
                <a:extLst>
                  <a:ext uri="{FF2B5EF4-FFF2-40B4-BE49-F238E27FC236}">
                    <a16:creationId xmlns:a16="http://schemas.microsoft.com/office/drawing/2014/main" id="{A11299D1-51C0-4A26-839E-700F6475315A}"/>
                  </a:ext>
                </a:extLst>
              </p:cNvPr>
              <p:cNvCxnSpPr/>
              <p:nvPr/>
            </p:nvCxnSpPr>
            <p:spPr>
              <a:xfrm>
                <a:off x="5301814" y="5876034"/>
                <a:ext cx="407073" cy="0"/>
              </a:xfrm>
              <a:prstGeom prst="line">
                <a:avLst/>
              </a:prstGeom>
              <a:grpFill/>
              <a:ln w="15875">
                <a:solidFill>
                  <a:schemeClr val="bg1"/>
                </a:solidFill>
              </a:ln>
            </p:spPr>
          </p:cxnSp>
          <p:cxnSp>
            <p:nvCxnSpPr>
              <p:cNvPr id="47" name="Straight Connector 46">
                <a:extLst>
                  <a:ext uri="{FF2B5EF4-FFF2-40B4-BE49-F238E27FC236}">
                    <a16:creationId xmlns:a16="http://schemas.microsoft.com/office/drawing/2014/main" id="{A53C5A8B-C992-48C3-A976-A4517C6AAF9F}"/>
                  </a:ext>
                </a:extLst>
              </p:cNvPr>
              <p:cNvCxnSpPr/>
              <p:nvPr/>
            </p:nvCxnSpPr>
            <p:spPr>
              <a:xfrm>
                <a:off x="5301814" y="5987068"/>
                <a:ext cx="407073" cy="0"/>
              </a:xfrm>
              <a:prstGeom prst="line">
                <a:avLst/>
              </a:prstGeom>
              <a:grpFill/>
              <a:ln w="15875">
                <a:solidFill>
                  <a:schemeClr val="bg1"/>
                </a:solidFill>
              </a:ln>
            </p:spPr>
          </p:cxnSp>
          <p:cxnSp>
            <p:nvCxnSpPr>
              <p:cNvPr id="48" name="Straight Connector 47">
                <a:extLst>
                  <a:ext uri="{FF2B5EF4-FFF2-40B4-BE49-F238E27FC236}">
                    <a16:creationId xmlns:a16="http://schemas.microsoft.com/office/drawing/2014/main" id="{97FB71EB-173E-4E96-A8C9-A6DA324A414D}"/>
                  </a:ext>
                </a:extLst>
              </p:cNvPr>
              <p:cNvCxnSpPr/>
              <p:nvPr/>
            </p:nvCxnSpPr>
            <p:spPr>
              <a:xfrm>
                <a:off x="5301814" y="6098102"/>
                <a:ext cx="407073" cy="0"/>
              </a:xfrm>
              <a:prstGeom prst="line">
                <a:avLst/>
              </a:prstGeom>
              <a:grpFill/>
              <a:ln w="15875">
                <a:solidFill>
                  <a:schemeClr val="bg1"/>
                </a:solidFill>
              </a:ln>
            </p:spPr>
          </p:cxnSp>
          <p:sp>
            <p:nvSpPr>
              <p:cNvPr id="49" name="Oval 48">
                <a:extLst>
                  <a:ext uri="{FF2B5EF4-FFF2-40B4-BE49-F238E27FC236}">
                    <a16:creationId xmlns:a16="http://schemas.microsoft.com/office/drawing/2014/main" id="{40EE7EB9-1845-42A9-89CE-26BDF5512B56}"/>
                  </a:ext>
                </a:extLst>
              </p:cNvPr>
              <p:cNvSpPr/>
              <p:nvPr/>
            </p:nvSpPr>
            <p:spPr bwMode="auto">
              <a:xfrm>
                <a:off x="5590919" y="5573370"/>
                <a:ext cx="45719" cy="45719"/>
              </a:xfrm>
              <a:prstGeom prst="ellipse">
                <a:avLst/>
              </a:prstGeom>
              <a:grpFill/>
              <a:ln w="15875">
                <a:solidFill>
                  <a:schemeClr val="bg1"/>
                </a:solidFill>
              </a:ln>
            </p:spPr>
            <p:txBody>
              <a:bodyPr vert="horz" wrap="square" lIns="87843" tIns="43920" rIns="87843" bIns="43920" numCol="1" anchor="t" anchorCtr="0" compatLnSpc="1">
                <a:prstTxWarp prst="textNoShape">
                  <a:avLst/>
                </a:prstTxWarp>
              </a:bodyPr>
              <a:lstStyle/>
              <a:p>
                <a:pPr algn="ctr" defTabSz="878232">
                  <a:lnSpc>
                    <a:spcPct val="90000"/>
                  </a:lnSpc>
                </a:pPr>
                <a:endParaRPr lang="en-US" sz="2800" kern="0" err="1">
                  <a:gradFill>
                    <a:gsLst>
                      <a:gs pos="17699">
                        <a:srgbClr val="B4009E"/>
                      </a:gs>
                      <a:gs pos="100000">
                        <a:srgbClr val="B4009E"/>
                      </a:gs>
                    </a:gsLst>
                    <a:lin ang="5400000" scaled="1"/>
                  </a:gradFill>
                  <a:latin typeface="Segoe UI Light"/>
                </a:endParaRPr>
              </a:p>
            </p:txBody>
          </p:sp>
          <p:sp>
            <p:nvSpPr>
              <p:cNvPr id="50" name="Oval 49">
                <a:extLst>
                  <a:ext uri="{FF2B5EF4-FFF2-40B4-BE49-F238E27FC236}">
                    <a16:creationId xmlns:a16="http://schemas.microsoft.com/office/drawing/2014/main" id="{6B950634-88C8-4D6E-8CA9-7925B622260E}"/>
                  </a:ext>
                </a:extLst>
              </p:cNvPr>
              <p:cNvSpPr/>
              <p:nvPr/>
            </p:nvSpPr>
            <p:spPr bwMode="auto">
              <a:xfrm>
                <a:off x="5590919" y="5684427"/>
                <a:ext cx="45719" cy="45719"/>
              </a:xfrm>
              <a:prstGeom prst="ellipse">
                <a:avLst/>
              </a:prstGeom>
              <a:grpFill/>
              <a:ln w="15875">
                <a:solidFill>
                  <a:schemeClr val="bg1"/>
                </a:solidFill>
              </a:ln>
            </p:spPr>
            <p:txBody>
              <a:bodyPr vert="horz" wrap="square" lIns="87843" tIns="43920" rIns="87843" bIns="43920" numCol="1" anchor="t" anchorCtr="0" compatLnSpc="1">
                <a:prstTxWarp prst="textNoShape">
                  <a:avLst/>
                </a:prstTxWarp>
              </a:bodyPr>
              <a:lstStyle/>
              <a:p>
                <a:pPr algn="ctr" defTabSz="878232">
                  <a:lnSpc>
                    <a:spcPct val="90000"/>
                  </a:lnSpc>
                </a:pPr>
                <a:endParaRPr lang="en-US" sz="2800" kern="0" err="1">
                  <a:gradFill>
                    <a:gsLst>
                      <a:gs pos="17699">
                        <a:srgbClr val="B4009E"/>
                      </a:gs>
                      <a:gs pos="100000">
                        <a:srgbClr val="B4009E"/>
                      </a:gs>
                    </a:gsLst>
                    <a:lin ang="5400000" scaled="1"/>
                  </a:gradFill>
                  <a:latin typeface="Segoe UI Light"/>
                </a:endParaRPr>
              </a:p>
            </p:txBody>
          </p:sp>
          <p:sp>
            <p:nvSpPr>
              <p:cNvPr id="51" name="Oval 50">
                <a:extLst>
                  <a:ext uri="{FF2B5EF4-FFF2-40B4-BE49-F238E27FC236}">
                    <a16:creationId xmlns:a16="http://schemas.microsoft.com/office/drawing/2014/main" id="{1B4D69D6-0249-488C-9633-6024311C42F3}"/>
                  </a:ext>
                </a:extLst>
              </p:cNvPr>
              <p:cNvSpPr/>
              <p:nvPr/>
            </p:nvSpPr>
            <p:spPr bwMode="auto">
              <a:xfrm>
                <a:off x="5590919" y="5795484"/>
                <a:ext cx="45719" cy="45719"/>
              </a:xfrm>
              <a:prstGeom prst="ellipse">
                <a:avLst/>
              </a:prstGeom>
              <a:grpFill/>
              <a:ln w="15875">
                <a:solidFill>
                  <a:schemeClr val="bg1"/>
                </a:solidFill>
              </a:ln>
            </p:spPr>
            <p:txBody>
              <a:bodyPr vert="horz" wrap="square" lIns="87843" tIns="43920" rIns="87843" bIns="43920" numCol="1" anchor="t" anchorCtr="0" compatLnSpc="1">
                <a:prstTxWarp prst="textNoShape">
                  <a:avLst/>
                </a:prstTxWarp>
              </a:bodyPr>
              <a:lstStyle/>
              <a:p>
                <a:pPr algn="ctr" defTabSz="878232">
                  <a:lnSpc>
                    <a:spcPct val="90000"/>
                  </a:lnSpc>
                </a:pPr>
                <a:endParaRPr lang="en-US" sz="2800" kern="0" err="1">
                  <a:gradFill>
                    <a:gsLst>
                      <a:gs pos="17699">
                        <a:srgbClr val="B4009E"/>
                      </a:gs>
                      <a:gs pos="100000">
                        <a:srgbClr val="B4009E"/>
                      </a:gs>
                    </a:gsLst>
                    <a:lin ang="5400000" scaled="1"/>
                  </a:gradFill>
                  <a:latin typeface="Segoe UI Light"/>
                </a:endParaRPr>
              </a:p>
            </p:txBody>
          </p:sp>
          <p:sp>
            <p:nvSpPr>
              <p:cNvPr id="52" name="Oval 51">
                <a:extLst>
                  <a:ext uri="{FF2B5EF4-FFF2-40B4-BE49-F238E27FC236}">
                    <a16:creationId xmlns:a16="http://schemas.microsoft.com/office/drawing/2014/main" id="{72A7F8D2-65DE-404A-A1AF-3C24478FB0B6}"/>
                  </a:ext>
                </a:extLst>
              </p:cNvPr>
              <p:cNvSpPr/>
              <p:nvPr/>
            </p:nvSpPr>
            <p:spPr bwMode="auto">
              <a:xfrm>
                <a:off x="5590919" y="5906541"/>
                <a:ext cx="45719" cy="45719"/>
              </a:xfrm>
              <a:prstGeom prst="ellipse">
                <a:avLst/>
              </a:prstGeom>
              <a:grpFill/>
              <a:ln w="15875">
                <a:solidFill>
                  <a:schemeClr val="bg1"/>
                </a:solidFill>
              </a:ln>
            </p:spPr>
            <p:txBody>
              <a:bodyPr vert="horz" wrap="square" lIns="87843" tIns="43920" rIns="87843" bIns="43920" numCol="1" anchor="t" anchorCtr="0" compatLnSpc="1">
                <a:prstTxWarp prst="textNoShape">
                  <a:avLst/>
                </a:prstTxWarp>
              </a:bodyPr>
              <a:lstStyle/>
              <a:p>
                <a:pPr algn="ctr" defTabSz="878232">
                  <a:lnSpc>
                    <a:spcPct val="90000"/>
                  </a:lnSpc>
                </a:pPr>
                <a:endParaRPr lang="en-US" sz="2800" kern="0" err="1">
                  <a:gradFill>
                    <a:gsLst>
                      <a:gs pos="17699">
                        <a:srgbClr val="B4009E"/>
                      </a:gs>
                      <a:gs pos="100000">
                        <a:srgbClr val="B4009E"/>
                      </a:gs>
                    </a:gsLst>
                    <a:lin ang="5400000" scaled="1"/>
                  </a:gradFill>
                  <a:latin typeface="Segoe UI Light"/>
                </a:endParaRPr>
              </a:p>
            </p:txBody>
          </p:sp>
          <p:sp>
            <p:nvSpPr>
              <p:cNvPr id="53" name="Oval 52">
                <a:extLst>
                  <a:ext uri="{FF2B5EF4-FFF2-40B4-BE49-F238E27FC236}">
                    <a16:creationId xmlns:a16="http://schemas.microsoft.com/office/drawing/2014/main" id="{7823E2B3-4C09-478A-A127-7338994434F7}"/>
                  </a:ext>
                </a:extLst>
              </p:cNvPr>
              <p:cNvSpPr/>
              <p:nvPr/>
            </p:nvSpPr>
            <p:spPr bwMode="auto">
              <a:xfrm>
                <a:off x="5590919" y="6017598"/>
                <a:ext cx="45719" cy="45719"/>
              </a:xfrm>
              <a:prstGeom prst="ellipse">
                <a:avLst/>
              </a:prstGeom>
              <a:grpFill/>
              <a:ln w="15875">
                <a:solidFill>
                  <a:schemeClr val="bg1"/>
                </a:solidFill>
              </a:ln>
            </p:spPr>
            <p:txBody>
              <a:bodyPr vert="horz" wrap="square" lIns="87843" tIns="43920" rIns="87843" bIns="43920" numCol="1" anchor="t" anchorCtr="0" compatLnSpc="1">
                <a:prstTxWarp prst="textNoShape">
                  <a:avLst/>
                </a:prstTxWarp>
              </a:bodyPr>
              <a:lstStyle/>
              <a:p>
                <a:pPr algn="ctr" defTabSz="878232">
                  <a:lnSpc>
                    <a:spcPct val="90000"/>
                  </a:lnSpc>
                </a:pPr>
                <a:endParaRPr lang="en-US" sz="2800" kern="0" err="1">
                  <a:gradFill>
                    <a:gsLst>
                      <a:gs pos="17699">
                        <a:srgbClr val="B4009E"/>
                      </a:gs>
                      <a:gs pos="100000">
                        <a:srgbClr val="B4009E"/>
                      </a:gs>
                    </a:gsLst>
                    <a:lin ang="5400000" scaled="1"/>
                  </a:gradFill>
                  <a:latin typeface="Segoe UI Light"/>
                </a:endParaRPr>
              </a:p>
            </p:txBody>
          </p:sp>
          <p:sp>
            <p:nvSpPr>
              <p:cNvPr id="54" name="Oval 53">
                <a:extLst>
                  <a:ext uri="{FF2B5EF4-FFF2-40B4-BE49-F238E27FC236}">
                    <a16:creationId xmlns:a16="http://schemas.microsoft.com/office/drawing/2014/main" id="{BAA9429C-9A12-4E74-8E61-CCDACDF523C3}"/>
                  </a:ext>
                </a:extLst>
              </p:cNvPr>
              <p:cNvSpPr/>
              <p:nvPr/>
            </p:nvSpPr>
            <p:spPr bwMode="auto">
              <a:xfrm>
                <a:off x="5590919" y="6128655"/>
                <a:ext cx="45719" cy="45719"/>
              </a:xfrm>
              <a:prstGeom prst="ellipse">
                <a:avLst/>
              </a:prstGeom>
              <a:grpFill/>
              <a:ln w="15875">
                <a:solidFill>
                  <a:schemeClr val="bg1"/>
                </a:solidFill>
              </a:ln>
            </p:spPr>
            <p:txBody>
              <a:bodyPr vert="horz" wrap="square" lIns="87843" tIns="43920" rIns="87843" bIns="43920" numCol="1" anchor="t" anchorCtr="0" compatLnSpc="1">
                <a:prstTxWarp prst="textNoShape">
                  <a:avLst/>
                </a:prstTxWarp>
              </a:bodyPr>
              <a:lstStyle/>
              <a:p>
                <a:pPr algn="ctr" defTabSz="878232">
                  <a:lnSpc>
                    <a:spcPct val="90000"/>
                  </a:lnSpc>
                </a:pPr>
                <a:endParaRPr lang="en-US" sz="2800" kern="0" err="1">
                  <a:gradFill>
                    <a:gsLst>
                      <a:gs pos="17699">
                        <a:srgbClr val="B4009E"/>
                      </a:gs>
                      <a:gs pos="100000">
                        <a:srgbClr val="B4009E"/>
                      </a:gs>
                    </a:gsLst>
                    <a:lin ang="5400000" scaled="1"/>
                  </a:gradFill>
                  <a:latin typeface="Segoe UI Light"/>
                </a:endParaRPr>
              </a:p>
            </p:txBody>
          </p:sp>
        </p:grpSp>
      </p:grpSp>
      <p:sp>
        <p:nvSpPr>
          <p:cNvPr id="80" name="Oval 79">
            <a:extLst>
              <a:ext uri="{FF2B5EF4-FFF2-40B4-BE49-F238E27FC236}">
                <a16:creationId xmlns:a16="http://schemas.microsoft.com/office/drawing/2014/main" id="{1E028345-4949-4633-9619-D31613163112}"/>
              </a:ext>
            </a:extLst>
          </p:cNvPr>
          <p:cNvSpPr/>
          <p:nvPr/>
        </p:nvSpPr>
        <p:spPr bwMode="auto">
          <a:xfrm>
            <a:off x="7253123" y="2131278"/>
            <a:ext cx="728044" cy="728044"/>
          </a:xfrm>
          <a:prstGeom prst="ellipse">
            <a:avLst/>
          </a:prstGeom>
          <a:solidFill>
            <a:srgbClr val="001E46"/>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err="1">
              <a:gradFill>
                <a:gsLst>
                  <a:gs pos="0">
                    <a:srgbClr val="FFFFFF"/>
                  </a:gs>
                  <a:gs pos="100000">
                    <a:srgbClr val="FFFFFF"/>
                  </a:gs>
                </a:gsLst>
                <a:lin ang="5400000" scaled="0"/>
              </a:gradFill>
              <a:ea typeface="Segoe UI" pitchFamily="34" charset="0"/>
              <a:cs typeface="Segoe UI" pitchFamily="34" charset="0"/>
            </a:endParaRPr>
          </a:p>
        </p:txBody>
      </p:sp>
      <p:sp>
        <p:nvSpPr>
          <p:cNvPr id="69" name="Cylinder 68">
            <a:extLst>
              <a:ext uri="{FF2B5EF4-FFF2-40B4-BE49-F238E27FC236}">
                <a16:creationId xmlns:a16="http://schemas.microsoft.com/office/drawing/2014/main" id="{B22BDEC3-8AC9-4D36-8602-13D2B57498E1}"/>
              </a:ext>
            </a:extLst>
          </p:cNvPr>
          <p:cNvSpPr/>
          <p:nvPr/>
        </p:nvSpPr>
        <p:spPr bwMode="auto">
          <a:xfrm>
            <a:off x="7441532" y="2333928"/>
            <a:ext cx="328472" cy="341098"/>
          </a:xfrm>
          <a:prstGeom prst="can">
            <a:avLst/>
          </a:prstGeom>
          <a:grpFill/>
          <a:ln w="15875">
            <a:solidFill>
              <a:schemeClr val="bg1"/>
            </a:solidFill>
          </a:ln>
        </p:spPr>
        <p:txBody>
          <a:bodyPr vert="horz" wrap="square" lIns="87843" tIns="43920" rIns="87843" bIns="43920" numCol="1" anchor="t" anchorCtr="0" compatLnSpc="1">
            <a:prstTxWarp prst="textNoShape">
              <a:avLst/>
            </a:prstTxWarp>
          </a:bodyPr>
          <a:lstStyle/>
          <a:p>
            <a:pPr algn="ctr" defTabSz="878232">
              <a:lnSpc>
                <a:spcPct val="90000"/>
              </a:lnSpc>
            </a:pPr>
            <a:endParaRPr lang="en-US" sz="2800" kern="0" err="1">
              <a:gradFill>
                <a:gsLst>
                  <a:gs pos="17699">
                    <a:srgbClr val="B4009E"/>
                  </a:gs>
                  <a:gs pos="100000">
                    <a:srgbClr val="B4009E"/>
                  </a:gs>
                </a:gsLst>
                <a:lin ang="5400000" scaled="1"/>
              </a:gradFill>
              <a:latin typeface="Segoe UI Light"/>
            </a:endParaRPr>
          </a:p>
        </p:txBody>
      </p:sp>
      <p:sp>
        <p:nvSpPr>
          <p:cNvPr id="82" name="Oval 81">
            <a:extLst>
              <a:ext uri="{FF2B5EF4-FFF2-40B4-BE49-F238E27FC236}">
                <a16:creationId xmlns:a16="http://schemas.microsoft.com/office/drawing/2014/main" id="{765B153D-F7CE-43F8-8709-06E296D3E5E9}"/>
              </a:ext>
            </a:extLst>
          </p:cNvPr>
          <p:cNvSpPr/>
          <p:nvPr/>
        </p:nvSpPr>
        <p:spPr bwMode="auto">
          <a:xfrm>
            <a:off x="7278523" y="5097482"/>
            <a:ext cx="728044" cy="728044"/>
          </a:xfrm>
          <a:prstGeom prst="ellipse">
            <a:avLst/>
          </a:prstGeom>
          <a:solidFill>
            <a:srgbClr val="001E46"/>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err="1">
              <a:gradFill>
                <a:gsLst>
                  <a:gs pos="0">
                    <a:srgbClr val="FFFFFF"/>
                  </a:gs>
                  <a:gs pos="100000">
                    <a:srgbClr val="FFFFFF"/>
                  </a:gs>
                </a:gsLst>
                <a:lin ang="5400000" scaled="0"/>
              </a:gradFill>
              <a:ea typeface="Segoe UI" pitchFamily="34" charset="0"/>
              <a:cs typeface="Segoe UI" pitchFamily="34" charset="0"/>
            </a:endParaRPr>
          </a:p>
        </p:txBody>
      </p:sp>
      <p:sp>
        <p:nvSpPr>
          <p:cNvPr id="83" name="Cylinder 82">
            <a:extLst>
              <a:ext uri="{FF2B5EF4-FFF2-40B4-BE49-F238E27FC236}">
                <a16:creationId xmlns:a16="http://schemas.microsoft.com/office/drawing/2014/main" id="{57D3A3D2-1910-4395-85C6-AEDD1EA47D11}"/>
              </a:ext>
            </a:extLst>
          </p:cNvPr>
          <p:cNvSpPr/>
          <p:nvPr/>
        </p:nvSpPr>
        <p:spPr bwMode="auto">
          <a:xfrm>
            <a:off x="7466932" y="5300132"/>
            <a:ext cx="328472" cy="341098"/>
          </a:xfrm>
          <a:prstGeom prst="can">
            <a:avLst/>
          </a:prstGeom>
          <a:grpFill/>
          <a:ln w="15875">
            <a:solidFill>
              <a:schemeClr val="bg1"/>
            </a:solidFill>
          </a:ln>
        </p:spPr>
        <p:txBody>
          <a:bodyPr vert="horz" wrap="square" lIns="87843" tIns="43920" rIns="87843" bIns="43920" numCol="1" anchor="t" anchorCtr="0" compatLnSpc="1">
            <a:prstTxWarp prst="textNoShape">
              <a:avLst/>
            </a:prstTxWarp>
          </a:bodyPr>
          <a:lstStyle/>
          <a:p>
            <a:pPr algn="ctr" defTabSz="878232">
              <a:lnSpc>
                <a:spcPct val="90000"/>
              </a:lnSpc>
            </a:pPr>
            <a:endParaRPr lang="en-US" sz="2800" kern="0" err="1">
              <a:gradFill>
                <a:gsLst>
                  <a:gs pos="17699">
                    <a:srgbClr val="B4009E"/>
                  </a:gs>
                  <a:gs pos="100000">
                    <a:srgbClr val="B4009E"/>
                  </a:gs>
                </a:gsLst>
                <a:lin ang="5400000" scaled="1"/>
              </a:gradFill>
              <a:latin typeface="Segoe UI Light"/>
            </a:endParaRPr>
          </a:p>
        </p:txBody>
      </p:sp>
      <p:sp>
        <p:nvSpPr>
          <p:cNvPr id="84" name="Oval 83">
            <a:extLst>
              <a:ext uri="{FF2B5EF4-FFF2-40B4-BE49-F238E27FC236}">
                <a16:creationId xmlns:a16="http://schemas.microsoft.com/office/drawing/2014/main" id="{7E19F678-A747-491A-8413-3A8969199DCB}"/>
              </a:ext>
            </a:extLst>
          </p:cNvPr>
          <p:cNvSpPr/>
          <p:nvPr/>
        </p:nvSpPr>
        <p:spPr bwMode="auto">
          <a:xfrm>
            <a:off x="10060598" y="2120179"/>
            <a:ext cx="728044" cy="728044"/>
          </a:xfrm>
          <a:prstGeom prst="ellipse">
            <a:avLst/>
          </a:prstGeom>
          <a:solidFill>
            <a:srgbClr val="001E46"/>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err="1">
              <a:gradFill>
                <a:gsLst>
                  <a:gs pos="0">
                    <a:srgbClr val="FFFFFF"/>
                  </a:gs>
                  <a:gs pos="100000">
                    <a:srgbClr val="FFFFFF"/>
                  </a:gs>
                </a:gsLst>
                <a:lin ang="5400000" scaled="0"/>
              </a:gradFill>
              <a:ea typeface="Segoe UI" pitchFamily="34" charset="0"/>
              <a:cs typeface="Segoe UI" pitchFamily="34" charset="0"/>
            </a:endParaRPr>
          </a:p>
        </p:txBody>
      </p:sp>
      <p:sp>
        <p:nvSpPr>
          <p:cNvPr id="18" name="Freeform 5">
            <a:extLst>
              <a:ext uri="{FF2B5EF4-FFF2-40B4-BE49-F238E27FC236}">
                <a16:creationId xmlns:a16="http://schemas.microsoft.com/office/drawing/2014/main" id="{87CF6E4D-6ACD-4032-862E-FDC69E73A731}"/>
              </a:ext>
            </a:extLst>
          </p:cNvPr>
          <p:cNvSpPr>
            <a:spLocks noChangeAspect="1"/>
          </p:cNvSpPr>
          <p:nvPr/>
        </p:nvSpPr>
        <p:spPr bwMode="auto">
          <a:xfrm>
            <a:off x="10199703" y="2312960"/>
            <a:ext cx="442823" cy="307838"/>
          </a:xfrm>
          <a:custGeom>
            <a:avLst/>
            <a:gdLst>
              <a:gd name="T0" fmla="*/ 148 w 678"/>
              <a:gd name="T1" fmla="*/ 470 h 470"/>
              <a:gd name="T2" fmla="*/ 498 w 678"/>
              <a:gd name="T3" fmla="*/ 470 h 470"/>
              <a:gd name="T4" fmla="*/ 678 w 678"/>
              <a:gd name="T5" fmla="*/ 288 h 470"/>
              <a:gd name="T6" fmla="*/ 509 w 678"/>
              <a:gd name="T7" fmla="*/ 107 h 470"/>
              <a:gd name="T8" fmla="*/ 339 w 678"/>
              <a:gd name="T9" fmla="*/ 0 h 470"/>
              <a:gd name="T10" fmla="*/ 148 w 678"/>
              <a:gd name="T11" fmla="*/ 171 h 470"/>
              <a:gd name="T12" fmla="*/ 148 w 678"/>
              <a:gd name="T13" fmla="*/ 171 h 470"/>
              <a:gd name="T14" fmla="*/ 0 w 678"/>
              <a:gd name="T15" fmla="*/ 320 h 470"/>
              <a:gd name="T16" fmla="*/ 148 w 678"/>
              <a:gd name="T17" fmla="*/ 470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470">
                <a:moveTo>
                  <a:pt x="148" y="470"/>
                </a:moveTo>
                <a:cubicBezTo>
                  <a:pt x="498" y="470"/>
                  <a:pt x="498" y="470"/>
                  <a:pt x="498" y="470"/>
                </a:cubicBezTo>
                <a:cubicBezTo>
                  <a:pt x="599" y="470"/>
                  <a:pt x="678" y="390"/>
                  <a:pt x="678" y="288"/>
                </a:cubicBezTo>
                <a:cubicBezTo>
                  <a:pt x="678" y="192"/>
                  <a:pt x="604" y="112"/>
                  <a:pt x="509" y="107"/>
                </a:cubicBezTo>
                <a:cubicBezTo>
                  <a:pt x="477" y="42"/>
                  <a:pt x="413" y="0"/>
                  <a:pt x="339" y="0"/>
                </a:cubicBezTo>
                <a:cubicBezTo>
                  <a:pt x="244" y="0"/>
                  <a:pt x="159" y="74"/>
                  <a:pt x="148" y="171"/>
                </a:cubicBezTo>
                <a:cubicBezTo>
                  <a:pt x="148" y="171"/>
                  <a:pt x="148" y="171"/>
                  <a:pt x="148" y="171"/>
                </a:cubicBezTo>
                <a:cubicBezTo>
                  <a:pt x="69" y="171"/>
                  <a:pt x="0" y="240"/>
                  <a:pt x="0" y="320"/>
                </a:cubicBezTo>
                <a:cubicBezTo>
                  <a:pt x="0" y="401"/>
                  <a:pt x="69" y="470"/>
                  <a:pt x="148" y="470"/>
                </a:cubicBezTo>
                <a:close/>
              </a:path>
            </a:pathLst>
          </a:custGeom>
          <a:grpFill/>
          <a:ln w="15875">
            <a:solidFill>
              <a:schemeClr val="bg1"/>
            </a:solidFill>
          </a:ln>
        </p:spPr>
        <p:txBody>
          <a:bodyPr vert="horz" wrap="square" lIns="87843" tIns="43920" rIns="87843" bIns="43920" numCol="1" anchor="t" anchorCtr="0" compatLnSpc="1">
            <a:prstTxWarp prst="textNoShape">
              <a:avLst/>
            </a:prstTxWarp>
          </a:bodyPr>
          <a:lstStyle/>
          <a:p>
            <a:pPr algn="ctr" defTabSz="878232">
              <a:lnSpc>
                <a:spcPct val="90000"/>
              </a:lnSpc>
            </a:pPr>
            <a:endParaRPr lang="en-US" sz="2800" kern="0">
              <a:gradFill>
                <a:gsLst>
                  <a:gs pos="17699">
                    <a:srgbClr val="B4009E"/>
                  </a:gs>
                  <a:gs pos="100000">
                    <a:srgbClr val="B4009E"/>
                  </a:gs>
                </a:gsLst>
                <a:lin ang="5400000" scaled="1"/>
              </a:gradFill>
              <a:latin typeface="Segoe UI Light"/>
            </a:endParaRPr>
          </a:p>
        </p:txBody>
      </p:sp>
      <p:sp>
        <p:nvSpPr>
          <p:cNvPr id="85" name="Oval 84">
            <a:extLst>
              <a:ext uri="{FF2B5EF4-FFF2-40B4-BE49-F238E27FC236}">
                <a16:creationId xmlns:a16="http://schemas.microsoft.com/office/drawing/2014/main" id="{337D6022-9CB1-48FF-9D92-9984EE193473}"/>
              </a:ext>
            </a:extLst>
          </p:cNvPr>
          <p:cNvSpPr/>
          <p:nvPr/>
        </p:nvSpPr>
        <p:spPr bwMode="auto">
          <a:xfrm>
            <a:off x="10060598" y="5118514"/>
            <a:ext cx="728044" cy="728044"/>
          </a:xfrm>
          <a:prstGeom prst="ellipse">
            <a:avLst/>
          </a:prstGeom>
          <a:solidFill>
            <a:srgbClr val="001E46"/>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err="1">
              <a:gradFill>
                <a:gsLst>
                  <a:gs pos="0">
                    <a:srgbClr val="FFFFFF"/>
                  </a:gs>
                  <a:gs pos="100000">
                    <a:srgbClr val="FFFFFF"/>
                  </a:gs>
                </a:gsLst>
                <a:lin ang="5400000" scaled="0"/>
              </a:gradFill>
              <a:ea typeface="Segoe UI" pitchFamily="34" charset="0"/>
              <a:cs typeface="Segoe UI" pitchFamily="34" charset="0"/>
            </a:endParaRPr>
          </a:p>
        </p:txBody>
      </p:sp>
      <p:sp>
        <p:nvSpPr>
          <p:cNvPr id="86" name="Freeform 5">
            <a:extLst>
              <a:ext uri="{FF2B5EF4-FFF2-40B4-BE49-F238E27FC236}">
                <a16:creationId xmlns:a16="http://schemas.microsoft.com/office/drawing/2014/main" id="{837EEA5F-D03C-4FD0-929C-85D003964E70}"/>
              </a:ext>
            </a:extLst>
          </p:cNvPr>
          <p:cNvSpPr>
            <a:spLocks noChangeAspect="1"/>
          </p:cNvSpPr>
          <p:nvPr/>
        </p:nvSpPr>
        <p:spPr bwMode="auto">
          <a:xfrm>
            <a:off x="10199703" y="5311295"/>
            <a:ext cx="442823" cy="307838"/>
          </a:xfrm>
          <a:custGeom>
            <a:avLst/>
            <a:gdLst>
              <a:gd name="T0" fmla="*/ 148 w 678"/>
              <a:gd name="T1" fmla="*/ 470 h 470"/>
              <a:gd name="T2" fmla="*/ 498 w 678"/>
              <a:gd name="T3" fmla="*/ 470 h 470"/>
              <a:gd name="T4" fmla="*/ 678 w 678"/>
              <a:gd name="T5" fmla="*/ 288 h 470"/>
              <a:gd name="T6" fmla="*/ 509 w 678"/>
              <a:gd name="T7" fmla="*/ 107 h 470"/>
              <a:gd name="T8" fmla="*/ 339 w 678"/>
              <a:gd name="T9" fmla="*/ 0 h 470"/>
              <a:gd name="T10" fmla="*/ 148 w 678"/>
              <a:gd name="T11" fmla="*/ 171 h 470"/>
              <a:gd name="T12" fmla="*/ 148 w 678"/>
              <a:gd name="T13" fmla="*/ 171 h 470"/>
              <a:gd name="T14" fmla="*/ 0 w 678"/>
              <a:gd name="T15" fmla="*/ 320 h 470"/>
              <a:gd name="T16" fmla="*/ 148 w 678"/>
              <a:gd name="T17" fmla="*/ 470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470">
                <a:moveTo>
                  <a:pt x="148" y="470"/>
                </a:moveTo>
                <a:cubicBezTo>
                  <a:pt x="498" y="470"/>
                  <a:pt x="498" y="470"/>
                  <a:pt x="498" y="470"/>
                </a:cubicBezTo>
                <a:cubicBezTo>
                  <a:pt x="599" y="470"/>
                  <a:pt x="678" y="390"/>
                  <a:pt x="678" y="288"/>
                </a:cubicBezTo>
                <a:cubicBezTo>
                  <a:pt x="678" y="192"/>
                  <a:pt x="604" y="112"/>
                  <a:pt x="509" y="107"/>
                </a:cubicBezTo>
                <a:cubicBezTo>
                  <a:pt x="477" y="42"/>
                  <a:pt x="413" y="0"/>
                  <a:pt x="339" y="0"/>
                </a:cubicBezTo>
                <a:cubicBezTo>
                  <a:pt x="244" y="0"/>
                  <a:pt x="159" y="74"/>
                  <a:pt x="148" y="171"/>
                </a:cubicBezTo>
                <a:cubicBezTo>
                  <a:pt x="148" y="171"/>
                  <a:pt x="148" y="171"/>
                  <a:pt x="148" y="171"/>
                </a:cubicBezTo>
                <a:cubicBezTo>
                  <a:pt x="69" y="171"/>
                  <a:pt x="0" y="240"/>
                  <a:pt x="0" y="320"/>
                </a:cubicBezTo>
                <a:cubicBezTo>
                  <a:pt x="0" y="401"/>
                  <a:pt x="69" y="470"/>
                  <a:pt x="148" y="470"/>
                </a:cubicBezTo>
                <a:close/>
              </a:path>
            </a:pathLst>
          </a:custGeom>
          <a:grpFill/>
          <a:ln w="15875">
            <a:solidFill>
              <a:schemeClr val="bg1"/>
            </a:solidFill>
          </a:ln>
        </p:spPr>
        <p:txBody>
          <a:bodyPr vert="horz" wrap="square" lIns="87843" tIns="43920" rIns="87843" bIns="43920" numCol="1" anchor="t" anchorCtr="0" compatLnSpc="1">
            <a:prstTxWarp prst="textNoShape">
              <a:avLst/>
            </a:prstTxWarp>
          </a:bodyPr>
          <a:lstStyle/>
          <a:p>
            <a:pPr algn="ctr" defTabSz="878232">
              <a:lnSpc>
                <a:spcPct val="90000"/>
              </a:lnSpc>
            </a:pPr>
            <a:endParaRPr lang="en-US" sz="2800" kern="0">
              <a:gradFill>
                <a:gsLst>
                  <a:gs pos="17699">
                    <a:srgbClr val="B4009E"/>
                  </a:gs>
                  <a:gs pos="100000">
                    <a:srgbClr val="B4009E"/>
                  </a:gs>
                </a:gsLst>
                <a:lin ang="5400000" scaled="1"/>
              </a:gradFill>
              <a:latin typeface="Segoe UI Light"/>
            </a:endParaRPr>
          </a:p>
        </p:txBody>
      </p:sp>
    </p:spTree>
    <p:extLst>
      <p:ext uri="{BB962C8B-B14F-4D97-AF65-F5344CB8AC3E}">
        <p14:creationId xmlns:p14="http://schemas.microsoft.com/office/powerpoint/2010/main" val="4099245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fade">
                                      <p:cBhvr>
                                        <p:cTn id="7"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Lst>
  </p:timing>
</p:sld>
</file>

<file path=ppt/theme/theme1.xml><?xml version="1.0" encoding="utf-8"?>
<a:theme xmlns:a="http://schemas.openxmlformats.org/drawingml/2006/main" name="WHITE TEMPLATE">
  <a:themeElements>
    <a:clrScheme name="2016 - Template BLUE, light back">
      <a:dk1>
        <a:srgbClr val="353535"/>
      </a:dk1>
      <a:lt1>
        <a:srgbClr val="FFFFFF"/>
      </a:lt1>
      <a:dk2>
        <a:srgbClr val="0078D7"/>
      </a:dk2>
      <a:lt2>
        <a:srgbClr val="EAEAEA"/>
      </a:lt2>
      <a:accent1>
        <a:srgbClr val="0078D7"/>
      </a:accent1>
      <a:accent2>
        <a:srgbClr val="002050"/>
      </a:accent2>
      <a:accent3>
        <a:srgbClr val="00BCF2"/>
      </a:accent3>
      <a:accent4>
        <a:srgbClr val="B4009E"/>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BLUE_2017_13.potx" id="{BA7D5050-3AD0-4CB6-9A61-7BECC949B49C}" vid="{7868751D-28D7-49DA-9A1E-005CDB50450F}"/>
    </a:ext>
  </a:extLst>
</a:theme>
</file>

<file path=ppt/theme/theme2.xml><?xml version="1.0" encoding="utf-8"?>
<a:theme xmlns:a="http://schemas.openxmlformats.org/drawingml/2006/main" name="DARK GRAY TEMPLATE">
  <a:themeElements>
    <a:clrScheme name="BT - Blue - dark background">
      <a:dk1>
        <a:srgbClr val="353535"/>
      </a:dk1>
      <a:lt1>
        <a:srgbClr val="FFFFFF"/>
      </a:lt1>
      <a:dk2>
        <a:srgbClr val="0078D7"/>
      </a:dk2>
      <a:lt2>
        <a:srgbClr val="CDF4FF"/>
      </a:lt2>
      <a:accent1>
        <a:srgbClr val="0078D7"/>
      </a:accent1>
      <a:accent2>
        <a:srgbClr val="D2D2D2"/>
      </a:accent2>
      <a:accent3>
        <a:srgbClr val="00BCF2"/>
      </a:accent3>
      <a:accent4>
        <a:srgbClr val="B4009E"/>
      </a:accent4>
      <a:accent5>
        <a:srgbClr val="FFB900"/>
      </a:accent5>
      <a:accent6>
        <a:srgbClr val="737373"/>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BLUE_2017_13.potx" id="{BA7D5050-3AD0-4CB6-9A61-7BECC949B49C}" vid="{1EE7FF6B-7C85-492F-933D-8CFD82A3F953}"/>
    </a:ext>
  </a:extLst>
</a:theme>
</file>

<file path=ppt/theme/theme3.xml><?xml version="1.0" encoding="utf-8"?>
<a:theme xmlns:a="http://schemas.openxmlformats.org/drawingml/2006/main" name="6_COLOR TEMPLATE">
  <a:themeElements>
    <a:clrScheme name="Custom 11">
      <a:dk1>
        <a:srgbClr val="505050"/>
      </a:dk1>
      <a:lt1>
        <a:srgbClr val="FFFFFF"/>
      </a:lt1>
      <a:dk2>
        <a:srgbClr val="5C2D91"/>
      </a:dk2>
      <a:lt2>
        <a:srgbClr val="FFFFFF"/>
      </a:lt2>
      <a:accent1>
        <a:srgbClr val="32145A"/>
      </a:accent1>
      <a:accent2>
        <a:srgbClr val="B4009E"/>
      </a:accent2>
      <a:accent3>
        <a:srgbClr val="107C10"/>
      </a:accent3>
      <a:accent4>
        <a:srgbClr val="0078D7"/>
      </a:accent4>
      <a:accent5>
        <a:srgbClr val="008272"/>
      </a:accent5>
      <a:accent6>
        <a:srgbClr val="D83B01"/>
      </a:accent6>
      <a:hlink>
        <a:srgbClr val="FFFFFF"/>
      </a:hlink>
      <a:folHlink>
        <a:srgbClr val="FFFF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rg_ID_template_16-9_Business_PURPLE_1.potx" id="{EA1C931B-0CA8-4C29-AF2A-5CCE0B71BADB}" vid="{779B47EC-C2D9-42C6-B399-0FB5A6F745BF}"/>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16-9_Business_BLUE_2017_13</Template>
  <TotalTime>0</TotalTime>
  <Words>2226</Words>
  <Application>Microsoft Office PowerPoint</Application>
  <PresentationFormat>Custom</PresentationFormat>
  <Paragraphs>356</Paragraphs>
  <Slides>31</Slides>
  <Notes>29</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31</vt:i4>
      </vt:variant>
    </vt:vector>
  </HeadingPairs>
  <TitlesOfParts>
    <vt:vector size="43" baseType="lpstr">
      <vt:lpstr>Arial</vt:lpstr>
      <vt:lpstr>Calibri</vt:lpstr>
      <vt:lpstr>Calibri Light</vt:lpstr>
      <vt:lpstr>Segoe UI</vt:lpstr>
      <vt:lpstr>Segoe UI </vt:lpstr>
      <vt:lpstr>Segoe UI Light</vt:lpstr>
      <vt:lpstr>Segoe UI Semibold</vt:lpstr>
      <vt:lpstr>Segoe UI Semilight</vt:lpstr>
      <vt:lpstr>Wingdings</vt:lpstr>
      <vt:lpstr>WHITE TEMPLATE</vt:lpstr>
      <vt:lpstr>DARK GRAY TEMPLATE</vt:lpstr>
      <vt:lpstr>6_COLOR TEMPLATE</vt:lpstr>
      <vt:lpstr>Overview of Azure Stack Hub</vt:lpstr>
      <vt:lpstr>Agenda</vt:lpstr>
      <vt:lpstr>PowerPoint Presentation</vt:lpstr>
      <vt:lpstr>Hybrid cloud presents great opportunity </vt:lpstr>
      <vt:lpstr>PowerPoint Presentation</vt:lpstr>
      <vt:lpstr>Azure Capabilities on Azure Stack Hub</vt:lpstr>
      <vt:lpstr>PowerPoint Presentation</vt:lpstr>
      <vt:lpstr>PowerPoint Presentation</vt:lpstr>
      <vt:lpstr>Microsoft Azure: Only consistent hybrid cloud</vt:lpstr>
      <vt:lpstr>Azure Stack Hub is an extension of Azure Only consistent hybrid cloud platform</vt:lpstr>
      <vt:lpstr>PowerPoint Presentation</vt:lpstr>
      <vt:lpstr>Latest: Azure Stack Hub now in 92 countries</vt:lpstr>
      <vt:lpstr>Customers Ask:</vt:lpstr>
      <vt:lpstr>Partners providing value to customers  Customer scenarios and solutions </vt:lpstr>
      <vt:lpstr>PowerPoint Presentation</vt:lpstr>
      <vt:lpstr>PowerPoint Presentation</vt:lpstr>
      <vt:lpstr>PowerPoint Presentation</vt:lpstr>
      <vt:lpstr>Appliance-like integrated systems deliver Azure-consistent innovation with tightly-controlled and thoroughly-tested hardware/firmware/software combinations for the best reliability and availability.  </vt:lpstr>
      <vt:lpstr>PowerPoint Presentation</vt:lpstr>
      <vt:lpstr>PowerPoint Presentation</vt:lpstr>
      <vt:lpstr>PowerPoint Presentation</vt:lpstr>
      <vt:lpstr>PowerPoint Presentation</vt:lpstr>
      <vt:lpstr>PowerPoint Presentation</vt:lpstr>
      <vt:lpstr>Summary: Accurately positioning Azure Stack Hub </vt:lpstr>
      <vt:lpstr>PowerPoint Presentation</vt:lpstr>
      <vt:lpstr>Questions?</vt:lpstr>
      <vt:lpstr>PowerPoint Presentation</vt:lpstr>
      <vt:lpstr>PowerPoint Presentation</vt:lpstr>
      <vt:lpstr>Cloud Service Provider (CSP)</vt:lpstr>
      <vt:lpstr>Your business opportunity with Azure and Azure Stack Hub </vt:lpstr>
      <vt:lpstr>CSP – Enabling partner success</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2019-12-20T20:51:42Z</dcterms:created>
  <dcterms:modified xsi:type="dcterms:W3CDTF">2020-03-05T18:40:37Z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mabrigg@microsoft.com</vt:lpwstr>
  </property>
  <property fmtid="{D5CDD505-2E9C-101B-9397-08002B2CF9AE}" pid="5" name="MSIP_Label_f42aa342-8706-4288-bd11-ebb85995028c_SetDate">
    <vt:lpwstr>2019-12-20T20:53:12.7379303Z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40a44ce2-cf48-425d-8df1-79675d4a85d8</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